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7" r:id="rId3"/>
    <p:sldId id="267" r:id="rId4"/>
    <p:sldId id="268" r:id="rId5"/>
    <p:sldId id="291" r:id="rId6"/>
    <p:sldId id="292" r:id="rId7"/>
    <p:sldId id="295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6" r:id="rId18"/>
    <p:sldId id="303" r:id="rId19"/>
    <p:sldId id="304" r:id="rId20"/>
    <p:sldId id="305" r:id="rId2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2F2CED4-AFD7-4F49-B687-1DC361E8F8BF}">
          <p14:sldIdLst>
            <p14:sldId id="290"/>
          </p14:sldIdLst>
        </p14:section>
        <p14:section name="Persistencia" id="{37B2A53C-D987-429D-85B8-819F7342A657}">
          <p14:sldIdLst>
            <p14:sldId id="257"/>
            <p14:sldId id="267"/>
            <p14:sldId id="268"/>
            <p14:sldId id="291"/>
            <p14:sldId id="292"/>
            <p14:sldId id="295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6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0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D032-45DA-45A3-BD9E-F642BAE4C2EE}" type="datetimeFigureOut">
              <a:rPr lang="es-AR" smtClean="0"/>
              <a:t>25/01/2016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2DBF-AAF6-4E2F-BE67-BFB403E2FA0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72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888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515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610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416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425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546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734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015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219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604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655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096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814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156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040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437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319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 cstate="print"/>
          <a:srcRect t="1060"/>
          <a:stretch>
            <a:fillRect/>
          </a:stretch>
        </p:blipFill>
        <p:spPr bwMode="auto">
          <a:xfrm>
            <a:off x="1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9058" y="3429000"/>
            <a:ext cx="4529142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9058" y="5143512"/>
            <a:ext cx="4543412" cy="1428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00"/>
              </a:buClr>
              <a:defRPr sz="2400">
                <a:latin typeface="Trebuchet MS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9" name="8 Conector recto"/>
          <p:cNvCxnSpPr/>
          <p:nvPr userDrawn="1"/>
        </p:nvCxnSpPr>
        <p:spPr>
          <a:xfrm rot="10800000">
            <a:off x="2857488" y="1500174"/>
            <a:ext cx="5857916" cy="1588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Mis Documentos en E\varios\engee\PPT\1 copy .jpg"/>
          <p:cNvPicPr>
            <a:picLocks noChangeAspect="1" noChangeArrowheads="1"/>
          </p:cNvPicPr>
          <p:nvPr/>
        </p:nvPicPr>
        <p:blipFill>
          <a:blip r:embed="rId7" cstate="print"/>
          <a:srcRect t="1060"/>
          <a:stretch>
            <a:fillRect/>
          </a:stretch>
        </p:blipFill>
        <p:spPr bwMode="auto">
          <a:xfrm>
            <a:off x="0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8A38-D7BF-4891-8F9E-895B9C1DA592}" type="datetimeFigureOut">
              <a:rPr lang="es-ES" smtClean="0"/>
              <a:pPr/>
              <a:t>25/01/2016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asa_de_descuent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s.wikipedia.org/wiki/Valor_presente_neto" TargetMode="External"/><Relationship Id="rId4" Type="http://schemas.openxmlformats.org/officeDocument/2006/relationships/hyperlink" Target="https://es.wikipedia.org/wiki/Valor_actual_net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red.cu/Econom%C3%A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ured.cu/Servicio" TargetMode="External"/><Relationship Id="rId4" Type="http://schemas.openxmlformats.org/officeDocument/2006/relationships/hyperlink" Target="http://www.ecured.cu/Contabilida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3429000"/>
            <a:ext cx="5686400" cy="1470025"/>
          </a:xfrm>
          <a:effectLst/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Costos y Rentabilidad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143512"/>
            <a:ext cx="7140830" cy="142876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Introducción y conceptos básicos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4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financieros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772816"/>
            <a:ext cx="922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</a:rPr>
              <a:t>VAN</a:t>
            </a:r>
            <a:endParaRPr lang="es-AR" sz="3600" b="1" dirty="0">
              <a:solidFill>
                <a:srgbClr val="FFC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536" y="2451159"/>
            <a:ext cx="922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El valor actual neto, </a:t>
            </a:r>
            <a:r>
              <a:rPr lang="es-ES" b="1" dirty="0" smtClean="0"/>
              <a:t>es </a:t>
            </a:r>
            <a:r>
              <a:rPr lang="es-ES" b="1" dirty="0"/>
              <a:t>un procedimiento que permite calcular el valor presente de un determinado número de flujos de caja futuros, originados por una inversión.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84984"/>
            <a:ext cx="6549519" cy="31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financieros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1844824"/>
            <a:ext cx="922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</a:rPr>
              <a:t>TIR</a:t>
            </a:r>
            <a:endParaRPr lang="es-AR" sz="3600" b="1" dirty="0">
              <a:solidFill>
                <a:srgbClr val="FFC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3182" y="2636912"/>
            <a:ext cx="8942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 smtClean="0">
                <a:effectLst/>
                <a:latin typeface="Arial" panose="020B0604020202020204" pitchFamily="34" charset="0"/>
              </a:rPr>
              <a:t>La </a:t>
            </a:r>
            <a:r>
              <a:rPr lang="es-ES" b="1" i="0" dirty="0" smtClean="0">
                <a:effectLst/>
                <a:latin typeface="Arial" panose="020B0604020202020204" pitchFamily="34" charset="0"/>
              </a:rPr>
              <a:t>tasa interna de retorno</a:t>
            </a:r>
            <a:r>
              <a:rPr lang="es-ES" b="0" i="0" dirty="0" smtClean="0">
                <a:effectLst/>
                <a:latin typeface="Arial" panose="020B0604020202020204" pitchFamily="34" charset="0"/>
              </a:rPr>
              <a:t> o </a:t>
            </a:r>
            <a:r>
              <a:rPr lang="es-ES" b="1" i="0" dirty="0" smtClean="0">
                <a:effectLst/>
                <a:latin typeface="Arial" panose="020B0604020202020204" pitchFamily="34" charset="0"/>
              </a:rPr>
              <a:t>tasa interna de rentabilidad</a:t>
            </a:r>
            <a:r>
              <a:rPr lang="es-ES" b="0" i="0" dirty="0" smtClean="0">
                <a:effectLst/>
                <a:latin typeface="Arial" panose="020B0604020202020204" pitchFamily="34" charset="0"/>
              </a:rPr>
              <a:t> (TIR) de una inversión en términos simples, es la </a:t>
            </a:r>
            <a:r>
              <a:rPr lang="es-ES" b="0" i="0" u="none" strike="noStrike" dirty="0" smtClean="0">
                <a:effectLst/>
                <a:latin typeface="Arial" panose="020B0604020202020204" pitchFamily="34" charset="0"/>
                <a:hlinkClick r:id="rId3" tooltip="Tasa de descuento"/>
              </a:rPr>
              <a:t>tasa de descuento</a:t>
            </a:r>
            <a:r>
              <a:rPr lang="es-ES" b="0" i="0" dirty="0" smtClean="0">
                <a:effectLst/>
                <a:latin typeface="Arial" panose="020B0604020202020204" pitchFamily="34" charset="0"/>
              </a:rPr>
              <a:t> con la que el </a:t>
            </a:r>
            <a:r>
              <a:rPr lang="es-ES" b="0" i="0" u="none" strike="noStrike" dirty="0" smtClean="0">
                <a:effectLst/>
                <a:latin typeface="Arial" panose="020B0604020202020204" pitchFamily="34" charset="0"/>
                <a:hlinkClick r:id="rId4" tooltip="Valor actual neto"/>
              </a:rPr>
              <a:t>valor actual neto</a:t>
            </a:r>
            <a:r>
              <a:rPr lang="es-ES" b="0" i="0" dirty="0" smtClean="0">
                <a:effectLst/>
                <a:latin typeface="Arial" panose="020B0604020202020204" pitchFamily="34" charset="0"/>
              </a:rPr>
              <a:t> o </a:t>
            </a:r>
            <a:r>
              <a:rPr lang="es-ES" b="0" i="0" u="none" strike="noStrike" dirty="0" smtClean="0">
                <a:effectLst/>
                <a:latin typeface="Arial" panose="020B0604020202020204" pitchFamily="34" charset="0"/>
                <a:hlinkClick r:id="rId5" tooltip="Valor presente neto"/>
              </a:rPr>
              <a:t>valor presente neto</a:t>
            </a:r>
            <a:r>
              <a:rPr lang="es-ES" b="0" i="0" dirty="0" smtClean="0">
                <a:effectLst/>
                <a:latin typeface="Arial" panose="020B0604020202020204" pitchFamily="34" charset="0"/>
              </a:rPr>
              <a:t> (VAN) es igual a 0.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005064"/>
            <a:ext cx="6501655" cy="15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VAN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1607" y="2276872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Inversión Inicial: $8.000</a:t>
            </a:r>
          </a:p>
          <a:p>
            <a:r>
              <a:rPr lang="es-ES" dirty="0" smtClean="0"/>
              <a:t>Ingresos: $1.000 x mes </a:t>
            </a:r>
          </a:p>
          <a:p>
            <a:r>
              <a:rPr lang="es-ES" dirty="0" smtClean="0"/>
              <a:t>Duración: 10 meses</a:t>
            </a:r>
          </a:p>
          <a:p>
            <a:r>
              <a:rPr lang="es-ES" dirty="0" smtClean="0"/>
              <a:t>Interés TNA: 12%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03" y="2495136"/>
            <a:ext cx="6480720" cy="7637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13370" y="3959817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10.000 – 8.000 </a:t>
            </a:r>
            <a:r>
              <a:rPr lang="es-AR" b="1" dirty="0" smtClean="0"/>
              <a:t>= 2.000</a:t>
            </a:r>
            <a:endParaRPr lang="es-ES" b="1" dirty="0" smtClean="0"/>
          </a:p>
        </p:txBody>
      </p:sp>
      <p:sp>
        <p:nvSpPr>
          <p:cNvPr id="6" name="Señal de prohibido 5"/>
          <p:cNvSpPr/>
          <p:nvPr/>
        </p:nvSpPr>
        <p:spPr>
          <a:xfrm>
            <a:off x="2735180" y="3572597"/>
            <a:ext cx="2817054" cy="11437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103589"/>
            <a:ext cx="8488066" cy="10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Final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1417638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Proyecto 1: </a:t>
            </a:r>
          </a:p>
          <a:p>
            <a:r>
              <a:rPr lang="es-ES" dirty="0" smtClean="0"/>
              <a:t>Mano de Obra: 3 Desarrolladores 50 </a:t>
            </a:r>
            <a:r>
              <a:rPr lang="es-ES" dirty="0" err="1" smtClean="0"/>
              <a:t>hs</a:t>
            </a:r>
            <a:r>
              <a:rPr lang="es-ES" dirty="0" smtClean="0"/>
              <a:t> x mes sueldo total $30.000</a:t>
            </a:r>
          </a:p>
          <a:p>
            <a:r>
              <a:rPr lang="es-ES" dirty="0" smtClean="0"/>
              <a:t>Otros Costos Directos: $1.000</a:t>
            </a:r>
          </a:p>
          <a:p>
            <a:r>
              <a:rPr lang="es-ES" dirty="0" smtClean="0"/>
              <a:t>Cliente paga 50% al inicio del proyecto y 50% a 7 meses.</a:t>
            </a:r>
          </a:p>
          <a:p>
            <a:endParaRPr lang="es-ES" sz="800" dirty="0"/>
          </a:p>
          <a:p>
            <a:r>
              <a:rPr lang="es-ES" b="1" dirty="0" smtClean="0">
                <a:solidFill>
                  <a:srgbClr val="7030A0"/>
                </a:solidFill>
              </a:rPr>
              <a:t>Proyecto 2: </a:t>
            </a:r>
          </a:p>
          <a:p>
            <a:r>
              <a:rPr lang="es-ES" dirty="0" smtClean="0"/>
              <a:t>Mano de Obra: 2 Desarrolladores 30 </a:t>
            </a:r>
            <a:r>
              <a:rPr lang="es-ES" dirty="0" err="1" smtClean="0"/>
              <a:t>hs</a:t>
            </a:r>
            <a:r>
              <a:rPr lang="es-ES" dirty="0" smtClean="0"/>
              <a:t> x mes sueldo total $25.000</a:t>
            </a:r>
          </a:p>
          <a:p>
            <a:r>
              <a:rPr lang="es-ES" dirty="0" smtClean="0"/>
              <a:t>Otros Costos Directos: $800</a:t>
            </a:r>
          </a:p>
          <a:p>
            <a:r>
              <a:rPr lang="es-ES" dirty="0" smtClean="0"/>
              <a:t>Cliente paga 100% inicio del proyecto</a:t>
            </a:r>
          </a:p>
          <a:p>
            <a:endParaRPr lang="es-ES" sz="800" dirty="0"/>
          </a:p>
          <a:p>
            <a:r>
              <a:rPr lang="es-ES" dirty="0" smtClean="0"/>
              <a:t>Total Otros costos empresa: $4.000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Adm</a:t>
            </a:r>
            <a:r>
              <a:rPr lang="es-ES" i="1" dirty="0" smtClean="0"/>
              <a:t>. $500, Desarrollador s/ proyecto $1000, Alquiler $2.000, seguro de vida $500).</a:t>
            </a:r>
          </a:p>
          <a:p>
            <a:endParaRPr lang="es-ES" sz="800" dirty="0"/>
          </a:p>
          <a:p>
            <a:r>
              <a:rPr lang="es-ES" dirty="0" smtClean="0"/>
              <a:t>Costos impositivos: IIBB 3%.</a:t>
            </a:r>
          </a:p>
          <a:p>
            <a:r>
              <a:rPr lang="es-ES" dirty="0" smtClean="0"/>
              <a:t>Ganancias 35% para el mes 10 desde el inicio del proyecto.</a:t>
            </a:r>
          </a:p>
          <a:p>
            <a:r>
              <a:rPr lang="es-ES" dirty="0" smtClean="0"/>
              <a:t>Activo / Capital = 80%</a:t>
            </a:r>
          </a:p>
          <a:p>
            <a:endParaRPr lang="es-ES" sz="800" dirty="0"/>
          </a:p>
          <a:p>
            <a:r>
              <a:rPr lang="es-ES" dirty="0" smtClean="0"/>
              <a:t>Tasa de interés para operaciones de descuento 36%  TNA anual.</a:t>
            </a:r>
          </a:p>
          <a:p>
            <a:endParaRPr lang="es-ES" sz="800" dirty="0" smtClean="0"/>
          </a:p>
          <a:p>
            <a:r>
              <a:rPr lang="es-ES" sz="1600" dirty="0" smtClean="0"/>
              <a:t>La empresa busca tener un margen del 25% de rentabilidad sobre la venta (ROS)</a:t>
            </a:r>
          </a:p>
          <a:p>
            <a:endParaRPr lang="es-ES" sz="800" dirty="0"/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Determinar el precio de venta de cada proyecto, ROI, ROA, ROE</a:t>
            </a:r>
            <a:endParaRPr lang="es-A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25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Final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2580" y="1696437"/>
            <a:ext cx="657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Total horas compañía= </a:t>
            </a:r>
            <a:r>
              <a:rPr lang="es-ES" dirty="0"/>
              <a:t>Proyecto 1 </a:t>
            </a:r>
            <a:r>
              <a:rPr lang="es-ES" dirty="0" smtClean="0"/>
              <a:t>+ 2 (50 + 30) = 80 </a:t>
            </a:r>
            <a:r>
              <a:rPr lang="es-ES" dirty="0" err="1" smtClean="0"/>
              <a:t>hs</a:t>
            </a:r>
            <a:endParaRPr lang="es-ES" dirty="0" smtClean="0"/>
          </a:p>
          <a:p>
            <a:r>
              <a:rPr lang="es-ES" dirty="0" smtClean="0"/>
              <a:t>Total Sueldos = Proyecto 1 + 2 (30.000 + $25.000) = $55.000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520" y="2492896"/>
            <a:ext cx="606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Distribuimos los costos Indirectos entre los proyectos:</a:t>
            </a:r>
          </a:p>
          <a:p>
            <a:r>
              <a:rPr lang="es-ES" dirty="0" smtClean="0"/>
              <a:t>Administración: $ 500 </a:t>
            </a:r>
          </a:p>
          <a:p>
            <a:r>
              <a:rPr lang="es-ES" dirty="0" smtClean="0"/>
              <a:t>Pool: $ 1000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Alquiler: $2.000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Otros (Seguro vida): $ 500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2411760" y="2780928"/>
            <a:ext cx="197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 </a:t>
            </a:r>
            <a:r>
              <a:rPr lang="es-ES" b="1" dirty="0" smtClean="0">
                <a:solidFill>
                  <a:srgbClr val="92D050"/>
                </a:solidFill>
              </a:rPr>
              <a:t>/ 80 = 6,25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56261" y="3068960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 / 80 = </a:t>
            </a:r>
            <a:r>
              <a:rPr lang="es-ES" b="1" dirty="0" smtClean="0">
                <a:solidFill>
                  <a:srgbClr val="92D050"/>
                </a:solidFill>
              </a:rPr>
              <a:t>12,50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76861" y="3288759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 / 80 = </a:t>
            </a:r>
            <a:r>
              <a:rPr lang="es-ES" b="1" dirty="0" smtClean="0">
                <a:solidFill>
                  <a:srgbClr val="92D050"/>
                </a:solidFill>
              </a:rPr>
              <a:t>25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71800" y="3583324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 / </a:t>
            </a:r>
            <a:r>
              <a:rPr lang="es-ES" b="1" dirty="0" smtClean="0">
                <a:solidFill>
                  <a:srgbClr val="92D050"/>
                </a:solidFill>
              </a:rPr>
              <a:t>55.000 </a:t>
            </a:r>
            <a:r>
              <a:rPr lang="es-ES" b="1" dirty="0">
                <a:solidFill>
                  <a:srgbClr val="92D050"/>
                </a:solidFill>
              </a:rPr>
              <a:t>= </a:t>
            </a:r>
            <a:r>
              <a:rPr lang="es-AR" b="1" dirty="0">
                <a:solidFill>
                  <a:srgbClr val="92D050"/>
                </a:solidFill>
              </a:rPr>
              <a:t>0,00909091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89861" y="4366003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Proyecto 1 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28284" y="429467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Proyecto </a:t>
            </a:r>
            <a:r>
              <a:rPr lang="es-ES" b="1" dirty="0" smtClean="0">
                <a:solidFill>
                  <a:srgbClr val="7030A0"/>
                </a:solidFill>
              </a:rPr>
              <a:t>2 </a:t>
            </a:r>
            <a:endParaRPr lang="es-AR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935" y="4854116"/>
            <a:ext cx="4180033" cy="123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Administración: </a:t>
            </a:r>
            <a:r>
              <a:rPr lang="es-ES" b="1" dirty="0" smtClean="0">
                <a:solidFill>
                  <a:srgbClr val="92D050"/>
                </a:solidFill>
              </a:rPr>
              <a:t>$ 6,25 * 50 =  $312,50</a:t>
            </a:r>
          </a:p>
          <a:p>
            <a:r>
              <a:rPr lang="es-ES" dirty="0" smtClean="0"/>
              <a:t>Pool: </a:t>
            </a:r>
            <a:r>
              <a:rPr lang="es-ES" b="1" dirty="0" smtClean="0">
                <a:solidFill>
                  <a:srgbClr val="92D050"/>
                </a:solidFill>
              </a:rPr>
              <a:t>$ 12,50 * 50 = $625</a:t>
            </a:r>
          </a:p>
          <a:p>
            <a:r>
              <a:rPr lang="es-ES" dirty="0" smtClean="0"/>
              <a:t>Alquiler: </a:t>
            </a:r>
            <a:r>
              <a:rPr lang="es-ES" b="1" dirty="0" smtClean="0">
                <a:solidFill>
                  <a:srgbClr val="92D050"/>
                </a:solidFill>
              </a:rPr>
              <a:t>$ 25 * 50 = $1.250</a:t>
            </a:r>
          </a:p>
          <a:p>
            <a:r>
              <a:rPr lang="es-ES" dirty="0" smtClean="0"/>
              <a:t>Seguro vida: </a:t>
            </a:r>
            <a:r>
              <a:rPr lang="es-ES" b="1" dirty="0" smtClean="0">
                <a:solidFill>
                  <a:srgbClr val="92D050"/>
                </a:solidFill>
              </a:rPr>
              <a:t>$ 30.000 * </a:t>
            </a:r>
            <a:r>
              <a:rPr lang="es-AR" b="1" dirty="0" smtClean="0">
                <a:solidFill>
                  <a:srgbClr val="92D050"/>
                </a:solidFill>
              </a:rPr>
              <a:t>0,0091 = </a:t>
            </a:r>
            <a:r>
              <a:rPr lang="es-AR" b="1" dirty="0">
                <a:solidFill>
                  <a:srgbClr val="92D050"/>
                </a:solidFill>
              </a:rPr>
              <a:t>$ </a:t>
            </a:r>
            <a:r>
              <a:rPr lang="es-AR" b="1" dirty="0" smtClean="0">
                <a:solidFill>
                  <a:srgbClr val="92D050"/>
                </a:solidFill>
              </a:rPr>
              <a:t>272,73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8024" y="48541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Administración: </a:t>
            </a:r>
            <a:r>
              <a:rPr lang="es-ES" b="1" dirty="0" smtClean="0">
                <a:solidFill>
                  <a:srgbClr val="92D050"/>
                </a:solidFill>
              </a:rPr>
              <a:t>$ 6,25 * 30 =  $187,5</a:t>
            </a:r>
          </a:p>
          <a:p>
            <a:r>
              <a:rPr lang="es-ES" dirty="0" smtClean="0"/>
              <a:t>Pool: </a:t>
            </a:r>
            <a:r>
              <a:rPr lang="es-ES" b="1" dirty="0" smtClean="0">
                <a:solidFill>
                  <a:srgbClr val="92D050"/>
                </a:solidFill>
              </a:rPr>
              <a:t>$ 12,50 * 30 = $375</a:t>
            </a:r>
          </a:p>
          <a:p>
            <a:r>
              <a:rPr lang="es-ES" dirty="0" smtClean="0"/>
              <a:t>Alquiler: </a:t>
            </a:r>
            <a:r>
              <a:rPr lang="es-ES" b="1" dirty="0" smtClean="0">
                <a:solidFill>
                  <a:srgbClr val="92D050"/>
                </a:solidFill>
              </a:rPr>
              <a:t>$ 25 * 30 = $750</a:t>
            </a:r>
          </a:p>
          <a:p>
            <a:r>
              <a:rPr lang="es-ES" dirty="0" smtClean="0"/>
              <a:t>Seguro vida: </a:t>
            </a:r>
            <a:r>
              <a:rPr lang="es-ES" b="1" dirty="0" smtClean="0">
                <a:solidFill>
                  <a:srgbClr val="92D050"/>
                </a:solidFill>
              </a:rPr>
              <a:t>$ 25.000 * </a:t>
            </a:r>
            <a:r>
              <a:rPr lang="es-AR" b="1" dirty="0" smtClean="0">
                <a:solidFill>
                  <a:srgbClr val="92D050"/>
                </a:solidFill>
              </a:rPr>
              <a:t>0,0091 = </a:t>
            </a:r>
            <a:r>
              <a:rPr lang="es-AR" b="1" dirty="0">
                <a:solidFill>
                  <a:srgbClr val="92D050"/>
                </a:solidFill>
              </a:rPr>
              <a:t>$ </a:t>
            </a:r>
            <a:r>
              <a:rPr lang="es-AR" b="1" dirty="0" smtClean="0">
                <a:solidFill>
                  <a:srgbClr val="92D050"/>
                </a:solidFill>
              </a:rPr>
              <a:t>227,27</a:t>
            </a:r>
            <a:endParaRPr lang="es-E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costos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177281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Proyecto 1 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2276872"/>
            <a:ext cx="3460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Costos Directos MO: $ 30.000</a:t>
            </a:r>
          </a:p>
          <a:p>
            <a:r>
              <a:rPr lang="es-ES" dirty="0" smtClean="0"/>
              <a:t>Otros Costos directos: $ 1.000</a:t>
            </a:r>
          </a:p>
          <a:p>
            <a:r>
              <a:rPr lang="es-ES" dirty="0" smtClean="0"/>
              <a:t>Costo Empresa: $ 2.460,23</a:t>
            </a:r>
          </a:p>
          <a:p>
            <a:endParaRPr lang="es-ES" dirty="0"/>
          </a:p>
          <a:p>
            <a:r>
              <a:rPr lang="es-ES" b="1" dirty="0" smtClean="0"/>
              <a:t>Total Costo: $ 33.460,23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5101" y="3865443"/>
            <a:ext cx="32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Valor hora $669,21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478698" y="1907540"/>
            <a:ext cx="31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00B0F0"/>
                </a:solidFill>
              </a:rPr>
              <a:t>Grossing</a:t>
            </a:r>
            <a:r>
              <a:rPr lang="es-AR" b="1" dirty="0">
                <a:solidFill>
                  <a:srgbClr val="00B0F0"/>
                </a:solidFill>
              </a:rPr>
              <a:t> </a:t>
            </a:r>
            <a:r>
              <a:rPr lang="es-AR" b="1" dirty="0" smtClean="0">
                <a:solidFill>
                  <a:srgbClr val="00B0F0"/>
                </a:solidFill>
              </a:rPr>
              <a:t>Up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498" y="2308667"/>
            <a:ext cx="4734931" cy="41446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7544" y="4987810"/>
            <a:ext cx="35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Total Quitas / </a:t>
            </a:r>
            <a:r>
              <a:rPr lang="es-AR" dirty="0" smtClean="0"/>
              <a:t>Sobrante</a:t>
            </a:r>
          </a:p>
          <a:p>
            <a:r>
              <a:rPr lang="es-AR" dirty="0"/>
              <a:t>414,58 / 254,63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152936" y="3616022"/>
            <a:ext cx="1830540" cy="1355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2225511" y="4157667"/>
            <a:ext cx="2706529" cy="822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287829" y="4381002"/>
            <a:ext cx="2644211" cy="636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0686" y="278274"/>
            <a:ext cx="5757874" cy="11430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costos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1988840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Proyecto 2 </a:t>
            </a:r>
            <a:endParaRPr lang="es-AR" b="1" dirty="0">
              <a:solidFill>
                <a:srgbClr val="7030A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98046" y="1804174"/>
            <a:ext cx="31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7030A0"/>
                </a:solidFill>
              </a:rPr>
              <a:t>Grossing</a:t>
            </a:r>
            <a:r>
              <a:rPr lang="es-AR" b="1" dirty="0">
                <a:solidFill>
                  <a:srgbClr val="7030A0"/>
                </a:solidFill>
              </a:rPr>
              <a:t> </a:t>
            </a:r>
            <a:r>
              <a:rPr lang="es-AR" b="1" dirty="0" smtClean="0">
                <a:solidFill>
                  <a:srgbClr val="7030A0"/>
                </a:solidFill>
              </a:rPr>
              <a:t>Up</a:t>
            </a:r>
            <a:endParaRPr lang="es-AR" b="1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173506"/>
            <a:ext cx="4236470" cy="37444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6606" y="2358172"/>
            <a:ext cx="3499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Costos Directos MO: $ </a:t>
            </a:r>
            <a:r>
              <a:rPr lang="es-ES" dirty="0" smtClean="0"/>
              <a:t>25.000</a:t>
            </a:r>
            <a:endParaRPr lang="es-ES" dirty="0"/>
          </a:p>
          <a:p>
            <a:r>
              <a:rPr lang="es-ES" dirty="0"/>
              <a:t>Otros Costos directos: $ </a:t>
            </a:r>
            <a:r>
              <a:rPr lang="es-ES" dirty="0" smtClean="0"/>
              <a:t>800</a:t>
            </a:r>
            <a:endParaRPr lang="es-ES" dirty="0"/>
          </a:p>
          <a:p>
            <a:r>
              <a:rPr lang="es-ES" dirty="0"/>
              <a:t>Costo Empresa: $ </a:t>
            </a:r>
            <a:r>
              <a:rPr lang="es-ES" dirty="0" smtClean="0"/>
              <a:t>1.539,77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Total Costo: $ </a:t>
            </a:r>
            <a:r>
              <a:rPr lang="es-AR" b="1" dirty="0" smtClean="0"/>
              <a:t>27.339,77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13395" y="4204832"/>
            <a:ext cx="32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Valor hora $911,33</a:t>
            </a:r>
            <a:endParaRPr lang="es-A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36" y="2355573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Proyecto 1 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22" y="1556792"/>
            <a:ext cx="5400600" cy="25055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9552" y="5013176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Proyecto 2 </a:t>
            </a:r>
            <a:endParaRPr lang="es-AR" b="1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322" y="4113044"/>
            <a:ext cx="5400600" cy="25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9512" y="1844824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Proyecto 1 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29752"/>
            <a:ext cx="8856984" cy="10329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96686"/>
            <a:ext cx="6858952" cy="86234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3528" y="4313627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Proyecto 2 </a:t>
            </a:r>
            <a:endParaRPr lang="es-AR" b="1" dirty="0">
              <a:solidFill>
                <a:srgbClr val="FFC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662743"/>
            <a:ext cx="8856984" cy="10019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30" y="5743987"/>
            <a:ext cx="7202391" cy="8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yacontadores.com/blog/wp-content/uploads/2014/02/pregunt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762500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uadroTexto 3"/>
          <p:cNvSpPr txBox="1"/>
          <p:nvPr/>
        </p:nvSpPr>
        <p:spPr>
          <a:xfrm>
            <a:off x="2411760" y="1628800"/>
            <a:ext cx="613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Preguntas?</a:t>
            </a:r>
            <a:endParaRPr lang="es-AR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</a:t>
            </a:r>
            <a:r>
              <a:rPr lang="es-ES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55576" y="2522257"/>
            <a:ext cx="811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Costo.</a:t>
            </a:r>
            <a:r>
              <a:rPr lang="es-ES" dirty="0"/>
              <a:t> En </a:t>
            </a:r>
            <a:r>
              <a:rPr lang="es-ES" dirty="0">
                <a:hlinkClick r:id="rId3" tooltip="Economía"/>
              </a:rPr>
              <a:t>Economía</a:t>
            </a:r>
            <a:r>
              <a:rPr lang="es-ES" dirty="0"/>
              <a:t> y </a:t>
            </a:r>
            <a:r>
              <a:rPr lang="es-ES" dirty="0">
                <a:hlinkClick r:id="rId4" tooltip="Contabilidad"/>
              </a:rPr>
              <a:t>Contabilidad</a:t>
            </a:r>
            <a:r>
              <a:rPr lang="es-ES" dirty="0"/>
              <a:t> es la valorización monetaria de la suma de recursos y esfuerzos que han de invertirse para la producción de un bien o </a:t>
            </a:r>
            <a:r>
              <a:rPr lang="es-ES" dirty="0">
                <a:hlinkClick r:id="rId5" tooltip="Servicio"/>
              </a:rPr>
              <a:t>servicio</a:t>
            </a:r>
            <a:r>
              <a:rPr lang="es-ES" dirty="0"/>
              <a:t>. 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43608" y="391542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Costo Directo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9365" y="4365104"/>
            <a:ext cx="323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Cualquier costo de producción que es </a:t>
            </a:r>
            <a:r>
              <a:rPr lang="es-ES" b="1" dirty="0"/>
              <a:t>directamente identificable </a:t>
            </a:r>
            <a:r>
              <a:rPr lang="es-ES" dirty="0"/>
              <a:t>en el producto </a:t>
            </a:r>
            <a:r>
              <a:rPr lang="es-ES" dirty="0" smtClean="0"/>
              <a:t>final.</a:t>
            </a:r>
            <a:endParaRPr lang="es-AR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580112" y="391542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Costo </a:t>
            </a:r>
            <a:r>
              <a:rPr lang="es-ES" b="1" dirty="0" smtClean="0">
                <a:solidFill>
                  <a:srgbClr val="FFC000"/>
                </a:solidFill>
              </a:rPr>
              <a:t>Indirecto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499992" y="4364270"/>
            <a:ext cx="5090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</a:t>
            </a:r>
            <a:r>
              <a:rPr lang="es-ES" dirty="0"/>
              <a:t>los que </a:t>
            </a:r>
            <a:r>
              <a:rPr lang="es-ES" b="1" dirty="0"/>
              <a:t>no tienen relación atribuible a un producto o identificable </a:t>
            </a:r>
            <a:r>
              <a:rPr lang="es-ES" dirty="0"/>
              <a:t>con él o en algunos contextos, con cualquier unidad o proyecto específico de la </a:t>
            </a:r>
            <a:r>
              <a:rPr lang="es-ES" dirty="0" smtClean="0"/>
              <a:t>organización</a:t>
            </a:r>
            <a:r>
              <a:rPr lang="es-ES" dirty="0"/>
              <a:t>, </a:t>
            </a:r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131840" y="2924944"/>
            <a:ext cx="613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AR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9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10" descr="data:image/png;base64,iVBORw0KGgoAAAANSUhEUgAAAPIAAABMCAMAAABgdhqTAAABRFBMVEX///8AAAD7+/vKysokJCS8vLzFxcXf398TExP5+fn29vby8vNKSkrk5ORxcnNoaGjt7e2lpqcNDQ2CgoIbGxvY2NhmZmY5OTnQ0NCzs7McHBwzMzOUlJRdXV3n6Oi/v7+enp6Li4tERERUVFQrKyvyAAD4kY9OTk54eHiZmZnIAAD96+v7zcylAAA+Pj7oAAD2W1f6q6n4g4D2RkGLj5T11NbhR0rvTEvvcHD6xsbdX2TkQ0TXNz3mMTLmERPxZmX7u7roExL0NC7YAADrn6L6mZXoIiP0iIfqyc+/Rlnks7nQlZ7GZW7NwsbWeYDWbnXOChSxABW5Ymm/U1+7N0PiU1b6rKqwIjHKSFXqur/hio3+4ODmSErya2mzITjhqa7ebW7MIzDOr7KlUmHOICfbk53HESOwDSPkhIbYT1XENj75jYl3+b/EAAANaUlEQVR4nO1a+1/TWBa/SZqkSZo2aZv2po8kpdW2pJYqrYCiQAVk1IVhUQS7Ls4urs7O///7nnOTvh8y4wjsZzifj5Le3Htzvud9bkLIHd3RHd3RHd3R/x8Z2k1zcK3EaxaV6U1zcY2kyZTqCrH+MmpWLRcBE+LoN83KNRE1PYtnV+pfw7IN07NFwXWpbGi8bNw0O9dAnbppqJKjOrpsWbql8zfN0I+nz/8+AIN2HbxWHFn+CwQw/+zt4ecDnRqI2FEM56YZugbiz47fbi5/Oft8/q8DX+GdH2PZ6q1yGP/oSWN38+jXXy43z452Xx10fH/xAq1v/Y7ME3qVIM+LcfO7+fwzCTD7Tzp+Z+P83fKLF8ubTz593T3vzZ8vxUrsr1Yr66RcucIT3GTRJM5tygbKu09ft+Hvw2e7H7cbux/3Xyxfbp582JijbZuLMDVLuahFLOsKD4gXDaKVRUL0QuGWBAtl8/Kd0nt32SEfLtjAxq+XP18uL59d9NTp2XaSQzWrNa5iEQ3RO5ZlQFNiWCqBUh0LOd4RMN8ZFjV4ohUTukqjpmOkEonULckJnWf7208/glZP14FRf/vdp93HnYujtw+O37ya0rUdicegMqWROEBOJAgR07lkka+VYznXqiYrXIrwHlepCMTOpyNJW8twXLKe5DiOeqmMeFsqvN2VnS3Ett3iyfa7/W1l+wkov3NxePzg5PMEaDtpcTYhpaIdsUimSIRoyqISH+c8i1bL1PI40crVZcnRuRq1SklBLhYFR4wWqJOqpwq3xaV7ayv766c9srHW+7iyDhg/fWDjinrxz+O3F2NzbU6JZzSNs6UcQM6QUhpbEj4eM4jEoWsXi3I0DtZSiIAxGBWPxOMKMXIgJlov3J7O5eXKWvfevVare2+tAT8b4NcAw++9Pjn58v7BTwcjUwEy5Wh9yXHTCFktZnBUScQ1IuYxOtWyxIxwHklU4YeaSYH1q8RI29ePaiGddvnG6aPVnec7e6Bj/v4/FNLb+PD47ZvX52evXr//MqJom1O1RCJXAh9GyHy8iaMBZA6VmIkRYqU4KdWEUKUuFW4p5E6XR/Pudnf2W3t+b3+v8fXxz59edVRy+EYlByfHnwf1k81p4M9pOYRMwHd5TWaQrUhKJVLU1CzicLbAmQoxk24AOeopNwlwmvxVlfRaa2t726v3dlpbO8+eP/vQQx4/v0ej9g8fvO5PNQGy0SxDpOYo+C3kIK6arSqZhEb4Otcsc2UiRGLZtEBq3FKVq6mknFFxVuwqOfz6yF/lG6u/+S1w5I3VlZWV1Y1g/PzB5+Bi97iP2RFA4Vh0apJKKMJwC3U9LErkQkECx5AKHno1LRQwJ8l4SzMLt0vNfmt76yE5hUzVO13bWVlpddhw57+/9vm8eHt+c+z9CPLXWts82Tr1T1urz3YeflxZRczap83OYMrrtyMJmpcty5KnajMHR39H5sX51g1l6sbqHvzXevhxZ2+7+4j491eeAtij/7Ds5B98Pnxz8tP7gZqNQrGZz+ez5bgwsoecKsZwtJqwx0bjKXn2Q73MEszPw/yb6C0fdrv3/a3Vtd98v/URBzaePfYfXp77F4dnx8fvTw4vOgO2lDo3oEh/kBfK3Ah5AwMQOC7qznqkHR1Ov4EqVF1/tL7aWnsJ0Wu9FTSOjc1Pl788Xv5ycvj6YKzk1FKMy0o+Av/n+xuEYojkK0l2UeuXWUKUi0gzHumxaXm2S+QGIDfW/I217jqo5nQVqy/SOf16ufzi7OjiwJ8wOt5EHlMSpdRNRUItqyXkP1twYVQwi/ijGGKeA1lCHcdFmC/VszegZf7+HiBebYE9dyE7+Xut7sqLx7sdf0Za0ZcAsRjIQbG8YD3Tcc0IpaOJqLp4YNtzIMMuWKmw1bo5x9l/IDW6W6vdvcZqo9Ha8PegGHn6aHteEhWR1xljudGYpaNjF9jlbMg63E/8Kbz/QWo9X9+C/unR/fWtRzvdrb2NBX08KDQ3oRQ1NiUGGT2aZZ/ZkFFIwtTo9dHD/YePWj5RHnV3dta2G/7CE8kC2PVEJrXRdSdWoKmzM7LZkDEgzKw/NcsVpg6LVHnR+REskWYswc5VpLOBNPZ761u+v7e2033ZYdGK1+ZDhkgbnYCAVjzpjUaF45bQm+dr2Zve3Ko185FKsxg6iVGK1ySipmL5bEmMj+V3OxFPsWAhp5bykUi2HFqZYsbjeICxlM2n1FKxNjPldx7vrq1vbN3b39pQYRMV4C6CLGFkGruNflmenMZDDGdQZ0PWYE1y8iFaaZCoy8yQZAhyppFlsdEeE5IGEsU+XS0MlmTZEi3BcSmjigNVwQPIM84k/CdPN5+tPX+KOZloeFSnqooxvwPQwXGThdFS050R0IJRby5kZhnxcQdRMeHnioliHh0F78kxLlmPg+wqMBdWJAYL3CAWoGC5dDmRQbHE8K4G02uwUTrPVa1SLWVPl7PK0fLPy8+3dhsYsfgAKq8ZM042+2RCRk3GR2zMm+mXNBI48xzINIe4xiJYgY04hkPjobgAcroc4TyBijYBdOnBY0CXWRKEhJigG4aF4iopAeRKhCsI1DVV00tNZ3z+cHn5xZMe9IKOipCZrakLIRNWfWXN0d+RafOxwChT8yGzmAclzdC4hVyoW+A7A0j0QMtJjq3mCR0xJjXKri1QbjEQPppI1gogh/N4omjTqcc/Wt582YPwphDVgX8IWdFUshAynmwhaDG0fpT4NGRMzXFtPmQiYDXC5cyQKyUewGSENmAzyP30DgQOmg8lBIZV0ZlZZ/uKt5rMMhjk0vxQ1Htz/HfsDi18lOGAQaNglL6BzyUhwwJGSu9Dzk9DdorfgEz0OGssMnTAcn1wr8m8AiFXBi40TGwKPB/itRwaUkAwVlMZ5Mj8jN87e3MhqfhSgTmy4ziGwfT7LcjEsCssrtIQ8hwtLzJsIFVk3VdexB9ikssPHS/BMj1CHsY4o5/qCc1zUVgkpLn0cOsSi/MIuTg3ix/89EoxJI0oNBAkr+tOYNC8880zG4f5TBNXzvflBeErBM36qQhiBh2mi4k+gZM2FQZ5xEjjQcxic9HrIbkny6NLlpwgYs+z6/PXgMtxHSJTTE2aLsu6E8avq7xmlprIrRpE2unASKMLk1SfZFR0jvabyRGKBZALQ1YggCVROugzXoB8nEDyCDk151n0b6hJTbIMQeYN3bJ0Q9Z4zcHUrBlXOabAeImPxkqqPnUXInLU/jZk4mBcAL3Mg+yNTO37SpKLyL8fMg3jLXUFiVpUBpPWZB4LEUNTjasdR2EhVuVZCxGbvKfUwqD2LchEhsoj5yDkvOmKQxKC8DVS5PBgT1WdeS17Q2JiwB9dIqkLIOvtwGsVS3QF6mAbwcuhQ4LOrwZZAalXjKD3nayxHcyy5CqQWZ6nyH9zcpMJyESq4KGSmg+7MDCvyGQNNBeyZlLQpyOAiGw3fBC+Hias9NKueEjJh4ELLbs6cQ9CblBDfBtynUGGiJ0WJ+5MQsZdUzwYF3snhFtPVbpzIdO2TCVRpLIBOg4+geItGc0aEhWvXvFbKB4zMr53qobV3pCwtor1+ZoBeTRWFFi+pVmEMz5rCjKYQt5I9AdZDpsomuZBVuw2fs6nokvzKnXxjb9DNd6QZczIhjw/R/HmMDg7kdB4XRB3uj7Crw13osICyO5QoXwZcRAVkFSGE3ljFmR0FygJQnPGIjMyYhn9tmIWZNWsB3rUsdFQKHbSApWpFURqecFRFJ+IlEKzV4uDqhdtM5noL5NZWeWRPuTKdAozuVrohQo2Q6heNIxB+SgXzVmQocRKLiW5VKhaNzciJiNRWAi5zfY2wm5SdyUqCf1vkxVrwRkEjyXIUluiJqtF+n1ycKa7VHKpWMLCmEuHiJnDJQfUT+CYX/IlkYo1lE6VscHalbgg65ZYDKBOQ6Zs74ExoLi4hIRLMkHlM9eXpbaH+rQDBjQZ/Nq1+l5h0AVNBYM8oMxAOGZ+LEM2B/YmRMduSEPIA1oKXEANKncuOAifDZnH+qc4iK59boIls7Ucsuh4bRfaMTwlQbwudV2dUiuoM+WFL0WF4jDz10fMgaYiQwzecAthvFoIIeuJoSQGvbdRz/XHcmxruTl1XFTnRnor4N6r9Jek2UcZeCpSG1vRP3m12m3BAQHKrmlTh9fBwqHktKilqypd/G2WZnmJZja7VDPHy1JFN2sxxoA5aiWOOUr1voJU2aw1K9lswrOGs3nZK+az2XLKDrbWbNOckD9uN8afbuKSas0OvjLmJdMcb6QGgUluA2hq2+wIULP7AUZ1qCB8z3tgzNFLt+cbmDHS7XZbDAOWKwaS1hxZduj3vez3sPy8Xd8LDEgVvLaIZTXYhoOJ0BIEy1FV4fve97KkU73+Ny5XI01qtz2qKqZMdAHqeB1LbUf6zu8bWOCdrD9vEcluod2uu6Y4CCKCJiZsSfL++J4skcRuy1d8M0iVBdv0bOggdQN6ZUMiNC4kirVvr5xLcixSSSduMWZsnhzoMqCrgiLM1YlV0hPx6Z7/d5BMgW7JJ7mLiFdUJPZGSptxAHxHd3RHd3RHd3RHd/Td9D+1PTzR+irc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6" name="AutoShape 12" descr="data:image/png;base64,iVBORw0KGgoAAAANSUhEUgAAAPIAAABMCAMAAABgdhqTAAABRFBMVEX///8AAAD7+/vKysokJCS8vLzFxcXf398TExP5+fn29vby8vNKSkrk5ORxcnNoaGjt7e2lpqcNDQ2CgoIbGxvY2NhmZmY5OTnQ0NCzs7McHBwzMzOUlJRdXV3n6Oi/v7+enp6Li4tERERUVFQrKyvyAAD4kY9OTk54eHiZmZnIAAD96+v7zcylAAA+Pj7oAAD2W1f6q6n4g4D2RkGLj5T11NbhR0rvTEvvcHD6xsbdX2TkQ0TXNz3mMTLmERPxZmX7u7roExL0NC7YAADrn6L6mZXoIiP0iIfqyc+/Rlnks7nQlZ7GZW7NwsbWeYDWbnXOChSxABW5Ymm/U1+7N0PiU1b6rKqwIjHKSFXqur/hio3+4ODmSErya2mzITjhqa7ebW7MIzDOr7KlUmHOICfbk53HESOwDSPkhIbYT1XENj75jYl3+b/EAAANaUlEQVR4nO1a+1/TWBa/SZqkSZo2aZv2po8kpdW2pJYqrYCiQAVk1IVhUQS7Ls4urs7O///7nnOTvh8y4wjsZzifj5Le3Htzvud9bkLIHd3RHd3RHd3R/x8Z2k1zcK3EaxaV6U1zcY2kyZTqCrH+MmpWLRcBE+LoN83KNRE1PYtnV+pfw7IN07NFwXWpbGi8bNw0O9dAnbppqJKjOrpsWbql8zfN0I+nz/8+AIN2HbxWHFn+CwQw/+zt4ecDnRqI2FEM56YZugbiz47fbi5/Oft8/q8DX+GdH2PZ6q1yGP/oSWN38+jXXy43z452Xx10fH/xAq1v/Y7ME3qVIM+LcfO7+fwzCTD7Tzp+Z+P83fKLF8ubTz593T3vzZ8vxUrsr1Yr66RcucIT3GTRJM5tygbKu09ft+Hvw2e7H7cbux/3Xyxfbp582JijbZuLMDVLuahFLOsKD4gXDaKVRUL0QuGWBAtl8/Kd0nt32SEfLtjAxq+XP18uL59d9NTp2XaSQzWrNa5iEQ3RO5ZlQFNiWCqBUh0LOd4RMN8ZFjV4ohUTukqjpmOkEonULckJnWf7208/glZP14FRf/vdp93HnYujtw+O37ya0rUdicegMqWROEBOJAgR07lkka+VYznXqiYrXIrwHlepCMTOpyNJW8twXLKe5DiOeqmMeFsqvN2VnS3Ett3iyfa7/W1l+wkov3NxePzg5PMEaDtpcTYhpaIdsUimSIRoyqISH+c8i1bL1PI40crVZcnRuRq1SklBLhYFR4wWqJOqpwq3xaV7ayv766c9srHW+7iyDhg/fWDjinrxz+O3F2NzbU6JZzSNs6UcQM6QUhpbEj4eM4jEoWsXi3I0DtZSiIAxGBWPxOMKMXIgJlov3J7O5eXKWvfevVare2+tAT8b4NcAw++9Pjn58v7BTwcjUwEy5Wh9yXHTCFktZnBUScQ1IuYxOtWyxIxwHklU4YeaSYH1q8RI29ePaiGddvnG6aPVnec7e6Bj/v4/FNLb+PD47ZvX52evXr//MqJom1O1RCJXAh9GyHy8iaMBZA6VmIkRYqU4KdWEUKUuFW4p5E6XR/Pudnf2W3t+b3+v8fXxz59edVRy+EYlByfHnwf1k81p4M9pOYRMwHd5TWaQrUhKJVLU1CzicLbAmQoxk24AOeopNwlwmvxVlfRaa2t726v3dlpbO8+eP/vQQx4/v0ej9g8fvO5PNQGy0SxDpOYo+C3kIK6arSqZhEb4Otcsc2UiRGLZtEBq3FKVq6mknFFxVuwqOfz6yF/lG6u/+S1w5I3VlZWV1Y1g/PzB5+Bi97iP2RFA4Vh0apJKKMJwC3U9LErkQkECx5AKHno1LRQwJ8l4SzMLt0vNfmt76yE5hUzVO13bWVlpddhw57+/9vm8eHt+c+z9CPLXWts82Tr1T1urz3YeflxZRczap83OYMrrtyMJmpcty5KnajMHR39H5sX51g1l6sbqHvzXevhxZ2+7+4j491eeAtij/7Ds5B98Pnxz8tP7gZqNQrGZz+ez5bgwsoecKsZwtJqwx0bjKXn2Q73MEszPw/yb6C0fdrv3/a3Vtd98v/URBzaePfYfXp77F4dnx8fvTw4vOgO2lDo3oEh/kBfK3Ah5AwMQOC7qznqkHR1Ov4EqVF1/tL7aWnsJ0Wu9FTSOjc1Pl788Xv5ycvj6YKzk1FKMy0o+Av/n+xuEYojkK0l2UeuXWUKUi0gzHumxaXm2S+QGIDfW/I217jqo5nQVqy/SOf16ufzi7OjiwJ8wOt5EHlMSpdRNRUItqyXkP1twYVQwi/ijGGKeA1lCHcdFmC/VszegZf7+HiBebYE9dyE7+Xut7sqLx7sdf0Za0ZcAsRjIQbG8YD3Tcc0IpaOJqLp4YNtzIMMuWKmw1bo5x9l/IDW6W6vdvcZqo9Ha8PegGHn6aHteEhWR1xljudGYpaNjF9jlbMg63E/8Kbz/QWo9X9+C/unR/fWtRzvdrb2NBX08KDQ3oRQ1NiUGGT2aZZ/ZkFFIwtTo9dHD/YePWj5RHnV3dta2G/7CE8kC2PVEJrXRdSdWoKmzM7LZkDEgzKw/NcsVpg6LVHnR+REskWYswc5VpLOBNPZ761u+v7e2033ZYdGK1+ZDhkgbnYCAVjzpjUaF45bQm+dr2Zve3Ko185FKsxg6iVGK1ySipmL5bEmMj+V3OxFPsWAhp5bykUi2HFqZYsbjeICxlM2n1FKxNjPldx7vrq1vbN3b39pQYRMV4C6CLGFkGruNflmenMZDDGdQZ0PWYE1y8iFaaZCoy8yQZAhyppFlsdEeE5IGEsU+XS0MlmTZEi3BcSmjigNVwQPIM84k/CdPN5+tPX+KOZloeFSnqooxvwPQwXGThdFS050R0IJRby5kZhnxcQdRMeHnioliHh0F78kxLlmPg+wqMBdWJAYL3CAWoGC5dDmRQbHE8K4G02uwUTrPVa1SLWVPl7PK0fLPy8+3dhsYsfgAKq8ZM042+2RCRk3GR2zMm+mXNBI48xzINIe4xiJYgY04hkPjobgAcroc4TyBijYBdOnBY0CXWRKEhJigG4aF4iopAeRKhCsI1DVV00tNZ3z+cHn5xZMe9IKOipCZrakLIRNWfWXN0d+RafOxwChT8yGzmAclzdC4hVyoW+A7A0j0QMtJjq3mCR0xJjXKri1QbjEQPppI1gogh/N4omjTqcc/Wt582YPwphDVgX8IWdFUshAynmwhaDG0fpT4NGRMzXFtPmQiYDXC5cyQKyUewGSENmAzyP30DgQOmg8lBIZV0ZlZZ/uKt5rMMhjk0vxQ1Htz/HfsDi18lOGAQaNglL6BzyUhwwJGSu9Dzk9DdorfgEz0OGssMnTAcn1wr8m8AiFXBi40TGwKPB/itRwaUkAwVlMZ5Mj8jN87e3MhqfhSgTmy4ziGwfT7LcjEsCssrtIQ8hwtLzJsIFVk3VdexB9ikssPHS/BMj1CHsY4o5/qCc1zUVgkpLn0cOsSi/MIuTg3ix/89EoxJI0oNBAkr+tOYNC8880zG4f5TBNXzvflBeErBM36qQhiBh2mi4k+gZM2FQZ5xEjjQcxic9HrIbkny6NLlpwgYs+z6/PXgMtxHSJTTE2aLsu6E8avq7xmlprIrRpE2unASKMLk1SfZFR0jvabyRGKBZALQ1YggCVROugzXoB8nEDyCDk151n0b6hJTbIMQeYN3bJ0Q9Z4zcHUrBlXOabAeImPxkqqPnUXInLU/jZk4mBcAL3Mg+yNTO37SpKLyL8fMg3jLXUFiVpUBpPWZB4LEUNTjasdR2EhVuVZCxGbvKfUwqD2LchEhsoj5yDkvOmKQxKC8DVS5PBgT1WdeS17Q2JiwB9dIqkLIOvtwGsVS3QF6mAbwcuhQ4LOrwZZAalXjKD3nayxHcyy5CqQWZ6nyH9zcpMJyESq4KGSmg+7MDCvyGQNNBeyZlLQpyOAiGw3fBC+Hias9NKueEjJh4ELLbs6cQ9CblBDfBtynUGGiJ0WJ+5MQsZdUzwYF3snhFtPVbpzIdO2TCVRpLIBOg4+geItGc0aEhWvXvFbKB4zMr53qobV3pCwtor1+ZoBeTRWFFi+pVmEMz5rCjKYQt5I9AdZDpsomuZBVuw2fs6nokvzKnXxjb9DNd6QZczIhjw/R/HmMDg7kdB4XRB3uj7Crw13osICyO5QoXwZcRAVkFSGE3ljFmR0FygJQnPGIjMyYhn9tmIWZNWsB3rUsdFQKHbSApWpFURqecFRFJ+IlEKzV4uDqhdtM5noL5NZWeWRPuTKdAozuVrohQo2Q6heNIxB+SgXzVmQocRKLiW5VKhaNzciJiNRWAi5zfY2wm5SdyUqCf1vkxVrwRkEjyXIUluiJqtF+n1ycKa7VHKpWMLCmEuHiJnDJQfUT+CYX/IlkYo1lE6VscHalbgg65ZYDKBOQ6Zs74ExoLi4hIRLMkHlM9eXpbaH+rQDBjQZ/Nq1+l5h0AVNBYM8oMxAOGZ+LEM2B/YmRMduSEPIA1oKXEANKncuOAifDZnH+qc4iK59boIls7Ucsuh4bRfaMTwlQbwudV2dUiuoM+WFL0WF4jDz10fMgaYiQwzecAthvFoIIeuJoSQGvbdRz/XHcmxruTl1XFTnRnor4N6r9Jek2UcZeCpSG1vRP3m12m3BAQHKrmlTh9fBwqHktKilqypd/G2WZnmJZja7VDPHy1JFN2sxxoA5aiWOOUr1voJU2aw1K9lswrOGs3nZK+az2XLKDrbWbNOckD9uN8afbuKSas0OvjLmJdMcb6QGgUluA2hq2+wIULP7AUZ1qCB8z3tgzNFLt+cbmDHS7XZbDAOWKwaS1hxZduj3vez3sPy8Xd8LDEgVvLaIZTXYhoOJ0BIEy1FV4fve97KkU73+Ny5XI01qtz2qKqZMdAHqeB1LbUf6zu8bWOCdrD9vEcluod2uu6Y4CCKCJiZsSfL++J4skcRuy1d8M0iVBdv0bOggdQN6ZUMiNC4kirVvr5xLcixSSSduMWZsnhzoMqCrgiLM1YlV0hPx6Z7/d5BMgW7JJ7mLiFdUJPZGSptxAHxHd3RHd3RHd3RHd/Td9D+1PTzR+ircy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0375" y="1628800"/>
            <a:ext cx="55059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Sueldo de Recepción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Horas de Desarrollador con asignación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Amortización de PC del Desarrollador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Sueldo de Desarrollador sin asignación.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Taxi al cliente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Luz Oficina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Alquiler Oficina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IIBB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11" name="Elipse 10"/>
          <p:cNvSpPr/>
          <p:nvPr/>
        </p:nvSpPr>
        <p:spPr>
          <a:xfrm>
            <a:off x="6804247" y="2276872"/>
            <a:ext cx="1767187" cy="100636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6804247" y="4641680"/>
            <a:ext cx="1986441" cy="98861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6962882" y="4832744"/>
            <a:ext cx="197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Indirectos</a:t>
            </a:r>
            <a:endParaRPr lang="es-A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28527" y="2467459"/>
            <a:ext cx="1608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Directos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803639" y="2125877"/>
            <a:ext cx="4077434" cy="28847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2" idx="2"/>
          </p:cNvCxnSpPr>
          <p:nvPr/>
        </p:nvCxnSpPr>
        <p:spPr>
          <a:xfrm>
            <a:off x="4646064" y="3748974"/>
            <a:ext cx="2158183" cy="13870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979712" y="4783807"/>
            <a:ext cx="4948815" cy="5451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11" idx="2"/>
          </p:cNvCxnSpPr>
          <p:nvPr/>
        </p:nvCxnSpPr>
        <p:spPr>
          <a:xfrm>
            <a:off x="4457232" y="2595316"/>
            <a:ext cx="2347015" cy="1847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4351573" y="2866978"/>
            <a:ext cx="2452674" cy="25816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2179203" y="3218245"/>
            <a:ext cx="5033567" cy="9896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2325572" y="3281960"/>
            <a:ext cx="5127468" cy="20651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11" idx="5"/>
          </p:cNvCxnSpPr>
          <p:nvPr/>
        </p:nvCxnSpPr>
        <p:spPr>
          <a:xfrm flipV="1">
            <a:off x="1455199" y="3135857"/>
            <a:ext cx="6857436" cy="27435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costos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1640" y="191796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Costo </a:t>
            </a:r>
            <a:r>
              <a:rPr lang="es-ES" b="1" dirty="0" smtClean="0">
                <a:solidFill>
                  <a:srgbClr val="FFC000"/>
                </a:solidFill>
              </a:rPr>
              <a:t>Fijos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07863" y="185497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Costo </a:t>
            </a:r>
            <a:r>
              <a:rPr lang="es-ES" b="1" dirty="0" smtClean="0">
                <a:solidFill>
                  <a:srgbClr val="FFC000"/>
                </a:solidFill>
              </a:rPr>
              <a:t>Variables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5536" y="244158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Son </a:t>
            </a:r>
            <a:r>
              <a:rPr lang="es-ES" dirty="0"/>
              <a:t>aquellos costos que permanecen constantes durante un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periodo de tiempo determinado, sin importar el volumen de </a:t>
            </a:r>
            <a:r>
              <a:rPr lang="es-ES" dirty="0" smtClean="0"/>
              <a:t>producción.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26664" y="2399934"/>
            <a:ext cx="3108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Son </a:t>
            </a:r>
            <a:r>
              <a:rPr lang="es-ES" dirty="0"/>
              <a:t>aquellos que se modifican de acuerdo con el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volumen de producción, es decir, si no hay producción no hay costos </a:t>
            </a:r>
            <a:r>
              <a:rPr lang="es-ES" dirty="0" smtClean="0"/>
              <a:t>variables.</a:t>
            </a:r>
            <a:endParaRPr lang="es-AR" dirty="0"/>
          </a:p>
        </p:txBody>
      </p:sp>
      <p:pic>
        <p:nvPicPr>
          <p:cNvPr id="1026" name="Picture 2" descr="http://www.eumed.net/dices/dee/costos_contable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" y="4052891"/>
            <a:ext cx="7839514" cy="25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costos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9632" y="1636792"/>
            <a:ext cx="69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Los costos Fijos son variables a nivel unitario mientras que los variables tienden a mantener un valor fijo.</a:t>
            </a:r>
            <a:endParaRPr lang="es-AR" b="1" dirty="0"/>
          </a:p>
        </p:txBody>
      </p:sp>
      <p:pic>
        <p:nvPicPr>
          <p:cNvPr id="3074" name="Picture 2" descr="http://www.monografias.com/trabajos34/contabilidad-costos/Image6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776864" cy="38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556792"/>
            <a:ext cx="55059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Sueldo de Recepción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Horas de Desarrollador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Amortización de PC del Desarrollador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Desarrollador Externo.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Taxi al cliente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Luz Oficina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Alquiler Oficina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IIBB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6" name="Elipse 5"/>
          <p:cNvSpPr/>
          <p:nvPr/>
        </p:nvSpPr>
        <p:spPr>
          <a:xfrm>
            <a:off x="6244868" y="1843881"/>
            <a:ext cx="2054863" cy="9361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6020501" y="3606755"/>
            <a:ext cx="2503595" cy="10510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56176" y="5216009"/>
            <a:ext cx="2232248" cy="114209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6742123" y="2005182"/>
            <a:ext cx="106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92D050"/>
                </a:solidFill>
              </a:rPr>
              <a:t>Fijos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9410" y="3870652"/>
            <a:ext cx="2365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 smtClean="0"/>
              <a:t>Semi</a:t>
            </a:r>
            <a:r>
              <a:rPr lang="es-ES" sz="2800" b="1" dirty="0" smtClean="0"/>
              <a:t> Variables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95771" y="5525447"/>
            <a:ext cx="15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Variables</a:t>
            </a:r>
            <a:endParaRPr lang="es-A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onector recto de flecha 12"/>
          <p:cNvCxnSpPr>
            <a:endCxn id="6" idx="2"/>
          </p:cNvCxnSpPr>
          <p:nvPr/>
        </p:nvCxnSpPr>
        <p:spPr>
          <a:xfrm>
            <a:off x="2950534" y="1976476"/>
            <a:ext cx="3294334" cy="33545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7" idx="1"/>
          </p:cNvCxnSpPr>
          <p:nvPr/>
        </p:nvCxnSpPr>
        <p:spPr>
          <a:xfrm>
            <a:off x="3192360" y="2483805"/>
            <a:ext cx="3194784" cy="12768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6" idx="3"/>
          </p:cNvCxnSpPr>
          <p:nvPr/>
        </p:nvCxnSpPr>
        <p:spPr>
          <a:xfrm flipV="1">
            <a:off x="2370866" y="2642896"/>
            <a:ext cx="4174930" cy="26144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9" idx="1"/>
          </p:cNvCxnSpPr>
          <p:nvPr/>
        </p:nvCxnSpPr>
        <p:spPr>
          <a:xfrm>
            <a:off x="4349639" y="3161124"/>
            <a:ext cx="2133442" cy="22221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950534" y="3647241"/>
            <a:ext cx="3294334" cy="19912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9" idx="2"/>
          </p:cNvCxnSpPr>
          <p:nvPr/>
        </p:nvCxnSpPr>
        <p:spPr>
          <a:xfrm>
            <a:off x="2186534" y="4206303"/>
            <a:ext cx="3969642" cy="15807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1957940" y="4271438"/>
            <a:ext cx="4131470" cy="4632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458464" y="5796915"/>
            <a:ext cx="4697712" cy="1403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costos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276872"/>
            <a:ext cx="99066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Rentabilidad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1916832"/>
            <a:ext cx="1033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 rentabilidad mide la eficiencia con la cual una empresa utiliza sus recursos financieros</a:t>
            </a:r>
            <a:endParaRPr lang="es-AR" b="1" dirty="0"/>
          </a:p>
        </p:txBody>
      </p:sp>
      <p:sp>
        <p:nvSpPr>
          <p:cNvPr id="5" name="Rectángulo 4"/>
          <p:cNvSpPr/>
          <p:nvPr/>
        </p:nvSpPr>
        <p:spPr>
          <a:xfrm>
            <a:off x="827584" y="2636912"/>
            <a:ext cx="7626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 rentabilidad económica ROA / ROI / Rentabilidad Operativa</a:t>
            </a:r>
            <a:endParaRPr lang="es-ES" dirty="0" smtClean="0"/>
          </a:p>
          <a:p>
            <a:r>
              <a:rPr lang="es-ES" dirty="0" smtClean="0"/>
              <a:t>ROA (</a:t>
            </a:r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Assets</a:t>
            </a:r>
            <a:r>
              <a:rPr lang="es-ES" dirty="0" smtClean="0"/>
              <a:t>) es la relación entre la utilidad neta y el activo total de la empresa.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7584" y="3925731"/>
            <a:ext cx="6902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 rentabilidad financiera ROE</a:t>
            </a:r>
            <a:endParaRPr lang="es-ES" dirty="0" smtClean="0"/>
          </a:p>
          <a:p>
            <a:r>
              <a:rPr lang="es-ES" dirty="0" smtClean="0"/>
              <a:t>ROE (</a:t>
            </a:r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equity</a:t>
            </a:r>
            <a:r>
              <a:rPr lang="es-ES" dirty="0" smtClean="0"/>
              <a:t>) es la relación entre la utilidad neta y el capital contable de la empresa.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27584" y="5214550"/>
            <a:ext cx="774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rentabilidad sobre ventas ROS</a:t>
            </a:r>
            <a:endParaRPr lang="es-ES" dirty="0"/>
          </a:p>
          <a:p>
            <a:r>
              <a:rPr lang="es-ES" dirty="0"/>
              <a:t>ROS (</a:t>
            </a:r>
            <a:r>
              <a:rPr lang="es-ES" dirty="0" err="1"/>
              <a:t>Return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sales) es la relación entre la utilidad neta y las ventas netas de la empresa</a:t>
            </a:r>
            <a:r>
              <a:rPr lang="es-ES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7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de Rentabilidad</a:t>
            </a:r>
            <a:endParaRPr lang="es-AR" b="1" dirty="0">
              <a:solidFill>
                <a:srgbClr val="FFC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988840"/>
            <a:ext cx="2367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Proyecto 1:</a:t>
            </a:r>
          </a:p>
          <a:p>
            <a:r>
              <a:rPr lang="es-ES" dirty="0" smtClean="0"/>
              <a:t>Activo total: 10.000</a:t>
            </a:r>
          </a:p>
          <a:p>
            <a:r>
              <a:rPr lang="es-ES" dirty="0" smtClean="0"/>
              <a:t>Capital invertido: 8.000</a:t>
            </a:r>
          </a:p>
          <a:p>
            <a:r>
              <a:rPr lang="es-ES" dirty="0" smtClean="0"/>
              <a:t>Ventas: 15.000</a:t>
            </a:r>
          </a:p>
          <a:p>
            <a:r>
              <a:rPr lang="es-ES" dirty="0" smtClean="0"/>
              <a:t>Resultado: 5.000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849427" y="1988840"/>
            <a:ext cx="366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Proyecto 2:</a:t>
            </a:r>
          </a:p>
          <a:p>
            <a:r>
              <a:rPr lang="es-ES" dirty="0" smtClean="0"/>
              <a:t>Activo total: 10.000</a:t>
            </a:r>
          </a:p>
          <a:p>
            <a:r>
              <a:rPr lang="es-ES" dirty="0" smtClean="0"/>
              <a:t>Capital invertido: 7.000</a:t>
            </a:r>
          </a:p>
          <a:p>
            <a:r>
              <a:rPr lang="es-ES" dirty="0" smtClean="0"/>
              <a:t>Ventas: 22.000</a:t>
            </a:r>
          </a:p>
          <a:p>
            <a:r>
              <a:rPr lang="es-ES" dirty="0" smtClean="0"/>
              <a:t>Resultado: 7.000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29873"/>
            <a:ext cx="3744416" cy="9257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029873"/>
            <a:ext cx="4200324" cy="9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plate_01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template_01</Template>
  <TotalTime>4100</TotalTime>
  <Words>763</Words>
  <Application>Microsoft Office PowerPoint</Application>
  <PresentationFormat>Presentación en pantalla (4:3)</PresentationFormat>
  <Paragraphs>160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template_01</vt:lpstr>
      <vt:lpstr>Costos y Rentabilidad</vt:lpstr>
      <vt:lpstr>Definición de costos</vt:lpstr>
      <vt:lpstr>Ejercicio</vt:lpstr>
      <vt:lpstr>Definición de costos</vt:lpstr>
      <vt:lpstr>Definición de costos</vt:lpstr>
      <vt:lpstr>Ejercicio</vt:lpstr>
      <vt:lpstr>Definición de costos</vt:lpstr>
      <vt:lpstr>Rentabilidad</vt:lpstr>
      <vt:lpstr>Ejercicio de Rentabilidad</vt:lpstr>
      <vt:lpstr>Conceptos financieros</vt:lpstr>
      <vt:lpstr>Conceptos financieros</vt:lpstr>
      <vt:lpstr>Ejercicio VAN</vt:lpstr>
      <vt:lpstr>Ejercicio Final</vt:lpstr>
      <vt:lpstr>Ejercicio Final</vt:lpstr>
      <vt:lpstr>Definición de costos</vt:lpstr>
      <vt:lpstr>Definición de costos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HTML5, CSS, Javascript</dc:title>
  <dc:creator>WinuE</dc:creator>
  <cp:lastModifiedBy>Nestor Aguilar</cp:lastModifiedBy>
  <cp:revision>117</cp:revision>
  <cp:lastPrinted>2016-01-25T14:02:47Z</cp:lastPrinted>
  <dcterms:created xsi:type="dcterms:W3CDTF">2012-04-20T02:37:57Z</dcterms:created>
  <dcterms:modified xsi:type="dcterms:W3CDTF">2016-01-25T16:46:24Z</dcterms:modified>
</cp:coreProperties>
</file>