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89" r:id="rId2"/>
    <p:sldId id="369" r:id="rId3"/>
    <p:sldId id="389" r:id="rId4"/>
    <p:sldId id="392" r:id="rId5"/>
    <p:sldId id="365" r:id="rId6"/>
    <p:sldId id="366" r:id="rId7"/>
    <p:sldId id="370" r:id="rId8"/>
    <p:sldId id="371" r:id="rId9"/>
    <p:sldId id="367" r:id="rId10"/>
    <p:sldId id="373" r:id="rId11"/>
    <p:sldId id="374" r:id="rId12"/>
    <p:sldId id="375" r:id="rId13"/>
    <p:sldId id="376" r:id="rId14"/>
    <p:sldId id="380" r:id="rId15"/>
    <p:sldId id="379" r:id="rId16"/>
    <p:sldId id="381" r:id="rId17"/>
    <p:sldId id="382" r:id="rId18"/>
    <p:sldId id="383" r:id="rId19"/>
    <p:sldId id="384" r:id="rId20"/>
    <p:sldId id="385" r:id="rId21"/>
    <p:sldId id="386" r:id="rId22"/>
    <p:sldId id="387" r:id="rId23"/>
    <p:sldId id="388" r:id="rId24"/>
    <p:sldId id="393" r:id="rId25"/>
    <p:sldId id="390" r:id="rId26"/>
    <p:sldId id="391" r:id="rId27"/>
  </p:sldIdLst>
  <p:sldSz cx="8672513" cy="6008688"/>
  <p:notesSz cx="6858000" cy="9144000"/>
  <p:embeddedFontLst>
    <p:embeddedFont>
      <p:font typeface="Raleway" panose="020B0604020202020204" charset="0"/>
      <p:regular r:id="rId29"/>
      <p:bold r:id="rId30"/>
    </p:embeddedFont>
    <p:embeddedFont>
      <p:font typeface="Trebuchet MS" panose="020B0603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es-ES"/>
    </a:defPPr>
    <a:lvl1pPr marL="0" algn="l" defTabSz="1006663" rtl="0" eaLnBrk="1" latinLnBrk="0" hangingPunct="1">
      <a:defRPr sz="1982" kern="1200">
        <a:solidFill>
          <a:schemeClr val="tx1"/>
        </a:solidFill>
        <a:latin typeface="+mn-lt"/>
        <a:ea typeface="+mn-ea"/>
        <a:cs typeface="+mn-cs"/>
      </a:defRPr>
    </a:lvl1pPr>
    <a:lvl2pPr marL="503331" algn="l" defTabSz="1006663" rtl="0" eaLnBrk="1" latinLnBrk="0" hangingPunct="1">
      <a:defRPr sz="1982" kern="1200">
        <a:solidFill>
          <a:schemeClr val="tx1"/>
        </a:solidFill>
        <a:latin typeface="+mn-lt"/>
        <a:ea typeface="+mn-ea"/>
        <a:cs typeface="+mn-cs"/>
      </a:defRPr>
    </a:lvl2pPr>
    <a:lvl3pPr marL="1006663" algn="l" defTabSz="1006663" rtl="0" eaLnBrk="1" latinLnBrk="0" hangingPunct="1">
      <a:defRPr sz="1982" kern="1200">
        <a:solidFill>
          <a:schemeClr val="tx1"/>
        </a:solidFill>
        <a:latin typeface="+mn-lt"/>
        <a:ea typeface="+mn-ea"/>
        <a:cs typeface="+mn-cs"/>
      </a:defRPr>
    </a:lvl3pPr>
    <a:lvl4pPr marL="1509994" algn="l" defTabSz="1006663" rtl="0" eaLnBrk="1" latinLnBrk="0" hangingPunct="1">
      <a:defRPr sz="1982" kern="1200">
        <a:solidFill>
          <a:schemeClr val="tx1"/>
        </a:solidFill>
        <a:latin typeface="+mn-lt"/>
        <a:ea typeface="+mn-ea"/>
        <a:cs typeface="+mn-cs"/>
      </a:defRPr>
    </a:lvl4pPr>
    <a:lvl5pPr marL="2013326" algn="l" defTabSz="1006663" rtl="0" eaLnBrk="1" latinLnBrk="0" hangingPunct="1">
      <a:defRPr sz="1982" kern="1200">
        <a:solidFill>
          <a:schemeClr val="tx1"/>
        </a:solidFill>
        <a:latin typeface="+mn-lt"/>
        <a:ea typeface="+mn-ea"/>
        <a:cs typeface="+mn-cs"/>
      </a:defRPr>
    </a:lvl5pPr>
    <a:lvl6pPr marL="2516657" algn="l" defTabSz="1006663" rtl="0" eaLnBrk="1" latinLnBrk="0" hangingPunct="1">
      <a:defRPr sz="1982" kern="1200">
        <a:solidFill>
          <a:schemeClr val="tx1"/>
        </a:solidFill>
        <a:latin typeface="+mn-lt"/>
        <a:ea typeface="+mn-ea"/>
        <a:cs typeface="+mn-cs"/>
      </a:defRPr>
    </a:lvl6pPr>
    <a:lvl7pPr marL="3019989" algn="l" defTabSz="1006663" rtl="0" eaLnBrk="1" latinLnBrk="0" hangingPunct="1">
      <a:defRPr sz="1982" kern="1200">
        <a:solidFill>
          <a:schemeClr val="tx1"/>
        </a:solidFill>
        <a:latin typeface="+mn-lt"/>
        <a:ea typeface="+mn-ea"/>
        <a:cs typeface="+mn-cs"/>
      </a:defRPr>
    </a:lvl7pPr>
    <a:lvl8pPr marL="3523320" algn="l" defTabSz="1006663" rtl="0" eaLnBrk="1" latinLnBrk="0" hangingPunct="1">
      <a:defRPr sz="1982" kern="1200">
        <a:solidFill>
          <a:schemeClr val="tx1"/>
        </a:solidFill>
        <a:latin typeface="+mn-lt"/>
        <a:ea typeface="+mn-ea"/>
        <a:cs typeface="+mn-cs"/>
      </a:defRPr>
    </a:lvl8pPr>
    <a:lvl9pPr marL="4026652" algn="l" defTabSz="1006663" rtl="0" eaLnBrk="1" latinLnBrk="0" hangingPunct="1">
      <a:defRPr sz="1982"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25" userDrawn="1">
          <p15:clr>
            <a:srgbClr val="A4A3A4"/>
          </p15:clr>
        </p15:guide>
        <p15:guide id="2" userDrawn="1">
          <p15:clr>
            <a:srgbClr val="A4A3A4"/>
          </p15:clr>
        </p15:guide>
        <p15:guide id="3" orient="horz" pos="9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Gross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D"/>
    <a:srgbClr val="2D2D2D"/>
    <a:srgbClr val="FFB56B"/>
    <a:srgbClr val="FC793E"/>
    <a:srgbClr val="FDB899"/>
    <a:srgbClr val="FAA950"/>
    <a:srgbClr val="FC6724"/>
    <a:srgbClr val="FC9364"/>
    <a:srgbClr val="FC87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92" autoAdjust="0"/>
  </p:normalViewPr>
  <p:slideViewPr>
    <p:cSldViewPr>
      <p:cViewPr>
        <p:scale>
          <a:sx n="75" d="100"/>
          <a:sy n="75" d="100"/>
        </p:scale>
        <p:origin x="-1134" y="102"/>
      </p:cViewPr>
      <p:guideLst>
        <p:guide orient="horz" pos="3525"/>
        <p:guide orient="horz" pos="985"/>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2066F-92C5-438B-A48F-01A928622C2A}" type="datetimeFigureOut">
              <a:rPr lang="es-AR" smtClean="0"/>
              <a:t>05/02/2016</a:t>
            </a:fld>
            <a:endParaRPr lang="es-AR"/>
          </a:p>
        </p:txBody>
      </p:sp>
      <p:sp>
        <p:nvSpPr>
          <p:cNvPr id="4" name="3 Marcador de imagen de diapositiva"/>
          <p:cNvSpPr>
            <a:spLocks noGrp="1" noRot="1" noChangeAspect="1"/>
          </p:cNvSpPr>
          <p:nvPr>
            <p:ph type="sldImg" idx="2"/>
          </p:nvPr>
        </p:nvSpPr>
        <p:spPr>
          <a:xfrm>
            <a:off x="955675" y="685800"/>
            <a:ext cx="494665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016F-03C1-44A6-B9E3-22D2F2DA74BD}" type="slidenum">
              <a:rPr lang="es-AR" smtClean="0"/>
              <a:t>‹Nº›</a:t>
            </a:fld>
            <a:endParaRPr lang="es-AR"/>
          </a:p>
        </p:txBody>
      </p:sp>
    </p:spTree>
    <p:extLst>
      <p:ext uri="{BB962C8B-B14F-4D97-AF65-F5344CB8AC3E}">
        <p14:creationId xmlns:p14="http://schemas.microsoft.com/office/powerpoint/2010/main" val="2859987566"/>
      </p:ext>
    </p:extLst>
  </p:cSld>
  <p:clrMap bg1="lt1" tx1="dk1" bg2="lt2" tx2="dk2" accent1="accent1" accent2="accent2" accent3="accent3" accent4="accent4" accent5="accent5" accent6="accent6" hlink="hlink" folHlink="folHlink"/>
  <p:notesStyle>
    <a:lvl1pPr marL="0" algn="l" defTabSz="1006663" rtl="0" eaLnBrk="1" latinLnBrk="0" hangingPunct="1">
      <a:defRPr sz="1321" kern="1200">
        <a:solidFill>
          <a:schemeClr val="tx1"/>
        </a:solidFill>
        <a:latin typeface="+mn-lt"/>
        <a:ea typeface="+mn-ea"/>
        <a:cs typeface="+mn-cs"/>
      </a:defRPr>
    </a:lvl1pPr>
    <a:lvl2pPr marL="503331" algn="l" defTabSz="1006663" rtl="0" eaLnBrk="1" latinLnBrk="0" hangingPunct="1">
      <a:defRPr sz="1321" kern="1200">
        <a:solidFill>
          <a:schemeClr val="tx1"/>
        </a:solidFill>
        <a:latin typeface="+mn-lt"/>
        <a:ea typeface="+mn-ea"/>
        <a:cs typeface="+mn-cs"/>
      </a:defRPr>
    </a:lvl2pPr>
    <a:lvl3pPr marL="1006663" algn="l" defTabSz="1006663" rtl="0" eaLnBrk="1" latinLnBrk="0" hangingPunct="1">
      <a:defRPr sz="1321" kern="1200">
        <a:solidFill>
          <a:schemeClr val="tx1"/>
        </a:solidFill>
        <a:latin typeface="+mn-lt"/>
        <a:ea typeface="+mn-ea"/>
        <a:cs typeface="+mn-cs"/>
      </a:defRPr>
    </a:lvl3pPr>
    <a:lvl4pPr marL="1509994" algn="l" defTabSz="1006663" rtl="0" eaLnBrk="1" latinLnBrk="0" hangingPunct="1">
      <a:defRPr sz="1321" kern="1200">
        <a:solidFill>
          <a:schemeClr val="tx1"/>
        </a:solidFill>
        <a:latin typeface="+mn-lt"/>
        <a:ea typeface="+mn-ea"/>
        <a:cs typeface="+mn-cs"/>
      </a:defRPr>
    </a:lvl4pPr>
    <a:lvl5pPr marL="2013326" algn="l" defTabSz="1006663" rtl="0" eaLnBrk="1" latinLnBrk="0" hangingPunct="1">
      <a:defRPr sz="1321" kern="1200">
        <a:solidFill>
          <a:schemeClr val="tx1"/>
        </a:solidFill>
        <a:latin typeface="+mn-lt"/>
        <a:ea typeface="+mn-ea"/>
        <a:cs typeface="+mn-cs"/>
      </a:defRPr>
    </a:lvl5pPr>
    <a:lvl6pPr marL="2516657" algn="l" defTabSz="1006663" rtl="0" eaLnBrk="1" latinLnBrk="0" hangingPunct="1">
      <a:defRPr sz="1321" kern="1200">
        <a:solidFill>
          <a:schemeClr val="tx1"/>
        </a:solidFill>
        <a:latin typeface="+mn-lt"/>
        <a:ea typeface="+mn-ea"/>
        <a:cs typeface="+mn-cs"/>
      </a:defRPr>
    </a:lvl6pPr>
    <a:lvl7pPr marL="3019989" algn="l" defTabSz="1006663" rtl="0" eaLnBrk="1" latinLnBrk="0" hangingPunct="1">
      <a:defRPr sz="1321" kern="1200">
        <a:solidFill>
          <a:schemeClr val="tx1"/>
        </a:solidFill>
        <a:latin typeface="+mn-lt"/>
        <a:ea typeface="+mn-ea"/>
        <a:cs typeface="+mn-cs"/>
      </a:defRPr>
    </a:lvl7pPr>
    <a:lvl8pPr marL="3523320" algn="l" defTabSz="1006663" rtl="0" eaLnBrk="1" latinLnBrk="0" hangingPunct="1">
      <a:defRPr sz="1321" kern="1200">
        <a:solidFill>
          <a:schemeClr val="tx1"/>
        </a:solidFill>
        <a:latin typeface="+mn-lt"/>
        <a:ea typeface="+mn-ea"/>
        <a:cs typeface="+mn-cs"/>
      </a:defRPr>
    </a:lvl8pPr>
    <a:lvl9pPr marL="4026652" algn="l" defTabSz="1006663" rtl="0" eaLnBrk="1" latinLnBrk="0" hangingPunct="1">
      <a:defRPr sz="13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1" dirty="0" smtClean="0"/>
              <a:t>Engee es una empresa de calidad, desarrollo y consultoría de software.</a:t>
            </a:r>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1</a:t>
            </a:fld>
            <a:endParaRPr lang="es-AR" dirty="0"/>
          </a:p>
        </p:txBody>
      </p:sp>
    </p:spTree>
    <p:extLst>
      <p:ext uri="{BB962C8B-B14F-4D97-AF65-F5344CB8AC3E}">
        <p14:creationId xmlns:p14="http://schemas.microsoft.com/office/powerpoint/2010/main" val="41242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b="1" dirty="0" smtClean="0"/>
              <a:t>Por ejemplo</a:t>
            </a:r>
            <a:r>
              <a:rPr lang="es-AR" dirty="0" smtClean="0"/>
              <a:t>, mientras se ingresa un pedido, el cliente puede solicitar un producto que está discontinuado. El sistema deberá en este caso informar esta situación al empleado que ingresa el pedido. </a:t>
            </a:r>
          </a:p>
          <a:p>
            <a:pPr marL="0" marR="0" indent="0" algn="l" defTabSz="1006663" rtl="0" eaLnBrk="1" fontAlgn="auto" latinLnBrk="0" hangingPunct="1">
              <a:lnSpc>
                <a:spcPct val="100000"/>
              </a:lnSpc>
              <a:spcBef>
                <a:spcPts val="0"/>
              </a:spcBef>
              <a:spcAft>
                <a:spcPts val="0"/>
              </a:spcAft>
              <a:buClrTx/>
              <a:buSzTx/>
              <a:buFontTx/>
              <a:buNone/>
              <a:tabLst/>
              <a:defRPr/>
            </a:pPr>
            <a:endParaRPr lang="es-AR" dirty="0" smtClean="0"/>
          </a:p>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Si bien en la bibliografía las alternativas se documentan al final del caso de uso, la experiencia demuestra que resulta útil documentar los casos en tablas, mostrando el curso principal en la primera columna, y las alternativas en una segunda columna</a:t>
            </a:r>
          </a:p>
          <a:p>
            <a:pPr marL="0" marR="0" indent="0" algn="l" defTabSz="1006663" rtl="0" eaLnBrk="1" fontAlgn="auto" latinLnBrk="0" hangingPunct="1">
              <a:lnSpc>
                <a:spcPct val="100000"/>
              </a:lnSpc>
              <a:spcBef>
                <a:spcPts val="0"/>
              </a:spcBef>
              <a:spcAft>
                <a:spcPts val="0"/>
              </a:spcAft>
              <a:buClrTx/>
              <a:buSzTx/>
              <a:buFontTx/>
              <a:buNone/>
              <a:tabLst/>
              <a:defRPr/>
            </a:pPr>
            <a:endParaRPr lang="es-AR" dirty="0" smtClean="0"/>
          </a:p>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De esta forma, es mucho más simple ver en qué parte del caso de uso puede ocurrir la excepción, y se mantiene la ventaja de poder leer de corrido el curso normal.</a:t>
            </a:r>
          </a:p>
          <a:p>
            <a:pPr marL="0" marR="0" indent="0" algn="l" defTabSz="1006663" rtl="0" eaLnBrk="1" fontAlgn="auto" latinLnBrk="0" hangingPunct="1">
              <a:lnSpc>
                <a:spcPct val="100000"/>
              </a:lnSpc>
              <a:spcBef>
                <a:spcPts val="0"/>
              </a:spcBef>
              <a:spcAft>
                <a:spcPts val="0"/>
              </a:spcAft>
              <a:buClrTx/>
              <a:buSzTx/>
              <a:buFontTx/>
              <a:buNone/>
              <a:tabLst/>
              <a:defRPr/>
            </a:pPr>
            <a:endParaRPr lang="es-AR" dirty="0" smtClean="0"/>
          </a:p>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16</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No necesariamente provienen de un error o excepción. En su libro, Jacobson ejemplifica los casos de uso con ir a cenar a un restaurant. Para él, tomar café después de cenar es un ejemplo de una extensión.</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17</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Supongamos que estamos especificando un sistema en el cual los clientes pueden ingresar pedidos interactivamente, y que dentro de la funcionalidad del ingreso de pedidos el usuario puede solicitar al sistema que le haga una presentación sobre los nuevos productos disponibles, sus características y sus precios. En este caso, tengo una excepción dentro del caso de uso Ingresando Pedido. La excepción consiste en interrumpir el caso de uso y pasar a ejecutar el caso de uso Revisando Presentación de Nuevos Productos. En este caso decimos que el caso de uso Revisando Presentación de Nuevos Productos extiende el caso de uso Ingresando pedido y se representa por una línea de trazos desde el caso que ‘extiende a’ al caso que es ‘extendido’.</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18</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19</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20</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Por ejemplo, la funcionalidad de buscar un producto puede ser accedida desde el ingreso de pedidos, desde las consultas de productos, o desde los reportes de ventas por producto. ¿Cómo hago para no repetir el texto de esta funcionalidad en todos los casos de uso que la acceden? La respuesta es simple: sacando esta funcionalidad a un nuevo caso de uso, que es usado por los casos de los cuales fue sacada. Este tipo de relaciones se llama relaciones de uso y se representa por una línea punteada desde el caso que ‘usa a’ al caso que es ‘usado’. Decimos, por ejemplo, que el caso de uso Obteniendo reporte de ventas por producto usa al caso de uso Buscando producto. </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21</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No entramos en detalle sobre las acciones que realiza el sistema cuando el usuario interactúa con él. Por ejemplo, si la empresa tuviera una política de descuentos para sus clientes, no es necesario especificar cómo es esa política: nos alcanza con saber que existe una y que debe ser tenida en cuenta</a:t>
            </a:r>
          </a:p>
          <a:p>
            <a:pPr marL="0" marR="0" indent="0" algn="l" defTabSz="1006663" rtl="0" eaLnBrk="1" fontAlgn="auto" latinLnBrk="0" hangingPunct="1">
              <a:lnSpc>
                <a:spcPct val="100000"/>
              </a:lnSpc>
              <a:spcBef>
                <a:spcPts val="0"/>
              </a:spcBef>
              <a:spcAft>
                <a:spcPts val="0"/>
              </a:spcAft>
              <a:buClrTx/>
              <a:buSzTx/>
              <a:buFontTx/>
              <a:buNone/>
              <a:tabLst/>
              <a:defRPr/>
            </a:pPr>
            <a:endParaRPr lang="es-AR" dirty="0" smtClean="0"/>
          </a:p>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FINO:</a:t>
            </a:r>
            <a:r>
              <a:rPr lang="es-AR" baseline="0" dirty="0" smtClean="0"/>
              <a:t> </a:t>
            </a:r>
            <a:r>
              <a:rPr lang="es-AR" dirty="0" smtClean="0"/>
              <a:t>Por ejemplo, podemos incluir detalles como: “el operador puede en cualquier momento pasar de la ventana de datos del cliente a la ventana de datos del pedido”. Si bien esto implica anticiparse al diseño, esto no es negativo, ya que es prácticamente imposible –y perjudicial– hablar con los usuarios siempre en términos de un sistema abstracto.</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22</a:t>
            </a:fld>
            <a:endParaRPr lang="es-AR"/>
          </a:p>
        </p:txBody>
      </p:sp>
    </p:spTree>
    <p:extLst>
      <p:ext uri="{BB962C8B-B14F-4D97-AF65-F5344CB8AC3E}">
        <p14:creationId xmlns:p14="http://schemas.microsoft.com/office/powerpoint/2010/main" val="3753937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23</a:t>
            </a:fld>
            <a:endParaRPr lang="es-AR"/>
          </a:p>
        </p:txBody>
      </p:sp>
    </p:spTree>
    <p:extLst>
      <p:ext uri="{BB962C8B-B14F-4D97-AF65-F5344CB8AC3E}">
        <p14:creationId xmlns:p14="http://schemas.microsoft.com/office/powerpoint/2010/main" val="375393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buFont typeface="Arial" panose="020B0604020202020204" pitchFamily="34" charset="0"/>
              <a:buChar char="•"/>
            </a:pPr>
            <a:r>
              <a:rPr lang="es-AR" dirty="0" smtClean="0"/>
              <a:t>, muy bien para modelar sistemas que tienen mucha interacción con el usuario</a:t>
            </a:r>
          </a:p>
          <a:p>
            <a:pPr marL="285750" indent="-285750">
              <a:buFont typeface="Arial" panose="020B0604020202020204" pitchFamily="34" charset="0"/>
              <a:buChar char="•"/>
            </a:pPr>
            <a:r>
              <a:rPr lang="es-AR" dirty="0" smtClean="0"/>
              <a:t>CU NO sistemas relacionados con data </a:t>
            </a:r>
            <a:r>
              <a:rPr lang="es-AR" dirty="0" err="1" smtClean="0"/>
              <a:t>warehouses</a:t>
            </a:r>
            <a:r>
              <a:rPr lang="es-AR" dirty="0" smtClean="0"/>
              <a:t> o sistemas dependientes de tiempo. Sistemas que tienen su dificultad en la complejidad e </a:t>
            </a:r>
            <a:r>
              <a:rPr lang="es-AR" dirty="0" err="1" smtClean="0"/>
              <a:t>intensividad</a:t>
            </a:r>
            <a:r>
              <a:rPr lang="es-AR" dirty="0" smtClean="0"/>
              <a:t> de computación</a:t>
            </a:r>
          </a:p>
          <a:p>
            <a:pPr marL="285750" indent="-285750">
              <a:buFont typeface="Arial" panose="020B0604020202020204" pitchFamily="34" charset="0"/>
              <a:buChar char="•"/>
            </a:pPr>
            <a:r>
              <a:rPr lang="es-AR" dirty="0" smtClean="0"/>
              <a:t>debemos recordar que en </a:t>
            </a:r>
            <a:r>
              <a:rPr lang="es-AR" b="1" dirty="0" smtClean="0"/>
              <a:t>ningún</a:t>
            </a:r>
            <a:r>
              <a:rPr lang="es-AR" dirty="0" smtClean="0"/>
              <a:t> caso los requerimientos funcionales en un proyecto pueden ser reemplazados por los casos de uso. Estos últimos solo son usados para detallar, ejemplificar y facilitar la comprensión de los requerimientos de un sistema.</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r>
              <a:rPr lang="es-AR" dirty="0" smtClean="0"/>
              <a:t>Historia</a:t>
            </a:r>
            <a:r>
              <a:rPr lang="es-AR" baseline="0" dirty="0" smtClean="0"/>
              <a:t> de usuario</a:t>
            </a:r>
          </a:p>
          <a:p>
            <a:pPr marL="789081" lvl="1" indent="-285750">
              <a:buFont typeface="Arial" panose="020B0604020202020204" pitchFamily="34" charset="0"/>
              <a:buChar char="•"/>
            </a:pPr>
            <a:r>
              <a:rPr lang="es-AR" baseline="0" dirty="0" smtClean="0"/>
              <a:t>Una manera simple de </a:t>
            </a:r>
            <a:r>
              <a:rPr lang="es-AR" baseline="0" dirty="0" err="1" smtClean="0"/>
              <a:t>descriir</a:t>
            </a:r>
            <a:r>
              <a:rPr lang="es-AR" baseline="0" dirty="0" smtClean="0"/>
              <a:t> una tarea concisa que aporta valor al usuario o al negocio. No se detalla </a:t>
            </a:r>
            <a:r>
              <a:rPr lang="es-AR" baseline="0" dirty="0" err="1" smtClean="0"/>
              <a:t>ma</a:t>
            </a:r>
            <a:r>
              <a:rPr lang="es-AR" baseline="0" dirty="0" smtClean="0"/>
              <a:t> hasta el momento que la historia de usuario se vaya a desarrollar.</a:t>
            </a:r>
            <a:endParaRPr lang="es-AR" dirty="0" smtClean="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24</a:t>
            </a:fld>
            <a:endParaRPr lang="es-AR"/>
          </a:p>
        </p:txBody>
      </p:sp>
    </p:spTree>
    <p:extLst>
      <p:ext uri="{BB962C8B-B14F-4D97-AF65-F5344CB8AC3E}">
        <p14:creationId xmlns:p14="http://schemas.microsoft.com/office/powerpoint/2010/main" val="375393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25</a:t>
            </a:fld>
            <a:endParaRPr lang="es-AR"/>
          </a:p>
        </p:txBody>
      </p:sp>
    </p:spTree>
    <p:extLst>
      <p:ext uri="{BB962C8B-B14F-4D97-AF65-F5344CB8AC3E}">
        <p14:creationId xmlns:p14="http://schemas.microsoft.com/office/powerpoint/2010/main" val="375393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5675" y="685800"/>
            <a:ext cx="4946650" cy="3429000"/>
          </a:xfrm>
        </p:spPr>
      </p:sp>
      <p:sp>
        <p:nvSpPr>
          <p:cNvPr id="3" name="Notes Placeholder 2"/>
          <p:cNvSpPr>
            <a:spLocks noGrp="1"/>
          </p:cNvSpPr>
          <p:nvPr>
            <p:ph type="body" idx="1"/>
          </p:nvPr>
        </p:nvSpPr>
        <p:spPr/>
        <p:txBody>
          <a:bodyPr/>
          <a:lstStyle/>
          <a:p>
            <a:r>
              <a:rPr lang="es-AR" b="1" dirty="0" smtClean="0"/>
              <a:t>Engee es una empresa de calidad, desarrollo y consultoría de software.</a:t>
            </a:r>
            <a:endParaRPr lang="es-AR" b="1" dirty="0"/>
          </a:p>
        </p:txBody>
      </p:sp>
      <p:sp>
        <p:nvSpPr>
          <p:cNvPr id="4" name="Slide Number Placeholder 3"/>
          <p:cNvSpPr>
            <a:spLocks noGrp="1"/>
          </p:cNvSpPr>
          <p:nvPr>
            <p:ph type="sldNum" sz="quarter" idx="10"/>
          </p:nvPr>
        </p:nvSpPr>
        <p:spPr/>
        <p:txBody>
          <a:bodyPr/>
          <a:lstStyle/>
          <a:p>
            <a:fld id="{2AB2016F-03C1-44A6-B9E3-22D2F2DA74BD}" type="slidenum">
              <a:rPr lang="es-AR" smtClean="0"/>
              <a:t>2</a:t>
            </a:fld>
            <a:endParaRPr lang="es-AR"/>
          </a:p>
        </p:txBody>
      </p:sp>
    </p:spTree>
    <p:extLst>
      <p:ext uri="{BB962C8B-B14F-4D97-AF65-F5344CB8AC3E}">
        <p14:creationId xmlns:p14="http://schemas.microsoft.com/office/powerpoint/2010/main" val="41242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26</a:t>
            </a:fld>
            <a:endParaRPr lang="es-AR"/>
          </a:p>
        </p:txBody>
      </p:sp>
    </p:spTree>
    <p:extLst>
      <p:ext uri="{BB962C8B-B14F-4D97-AF65-F5344CB8AC3E}">
        <p14:creationId xmlns:p14="http://schemas.microsoft.com/office/powerpoint/2010/main" val="375393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Prototipos: </a:t>
            </a:r>
            <a:r>
              <a:rPr lang="es-AR" sz="1321" b="0" i="0" kern="1200" dirty="0" smtClean="0">
                <a:solidFill>
                  <a:schemeClr val="tx1"/>
                </a:solidFill>
                <a:effectLst/>
                <a:latin typeface="+mn-lt"/>
                <a:ea typeface="+mn-ea"/>
                <a:cs typeface="+mn-cs"/>
              </a:rPr>
              <a:t>Los prototipos son muy útiles para refinar la especificación de requisitos funcionales del software, específicamente en todo lo que tiene que ver con la descripción de pantallas o formularios de entrada de datos, formulario de salida de datos (consultas), reportes, las opciones de navegación y, en general, toda la carta de navegación del usuario a través del software.</a:t>
            </a:r>
            <a:endParaRPr lang="es-AR" dirty="0" smtClean="0"/>
          </a:p>
          <a:p>
            <a:r>
              <a:rPr lang="es-AR" b="1" dirty="0" smtClean="0"/>
              <a:t>Diccionario de datos</a:t>
            </a:r>
            <a:r>
              <a:rPr lang="es-AR" dirty="0" smtClean="0"/>
              <a:t>: </a:t>
            </a:r>
            <a:r>
              <a:rPr lang="es-AR" sz="1321" b="0" i="0" kern="1200" dirty="0" smtClean="0">
                <a:solidFill>
                  <a:schemeClr val="tx1"/>
                </a:solidFill>
                <a:effectLst/>
                <a:latin typeface="+mn-lt"/>
                <a:ea typeface="+mn-ea"/>
                <a:cs typeface="+mn-cs"/>
              </a:rPr>
              <a:t>El diccionario de datos es un listado organizado de todos los datos que pertenecen a un sistema.</a:t>
            </a:r>
            <a:r>
              <a:rPr lang="es-AR" sz="1321" b="0" i="0" kern="1200" baseline="0" dirty="0" smtClean="0">
                <a:solidFill>
                  <a:schemeClr val="tx1"/>
                </a:solidFill>
                <a:effectLst/>
                <a:latin typeface="+mn-lt"/>
                <a:ea typeface="+mn-ea"/>
                <a:cs typeface="+mn-cs"/>
              </a:rPr>
              <a:t> </a:t>
            </a:r>
            <a:r>
              <a:rPr lang="es-AR" sz="1321" b="0" i="0" kern="1200" dirty="0" smtClean="0">
                <a:solidFill>
                  <a:schemeClr val="tx1"/>
                </a:solidFill>
                <a:effectLst/>
                <a:latin typeface="+mn-lt"/>
                <a:ea typeface="+mn-ea"/>
                <a:cs typeface="+mn-cs"/>
              </a:rPr>
              <a:t>El objetivo de un diccionario de datos es dar precisión sobre los datos que se manejan en un sistema, evitando así malas interpretaciones o ambigüedades.</a:t>
            </a:r>
            <a:endParaRPr lang="es-AR" dirty="0" smtClean="0"/>
          </a:p>
          <a:p>
            <a:r>
              <a:rPr lang="es-AR" b="1" dirty="0" err="1" smtClean="0"/>
              <a:t>Memorandum</a:t>
            </a:r>
            <a:r>
              <a:rPr lang="es-AR" b="1" baseline="0" dirty="0" smtClean="0"/>
              <a:t> </a:t>
            </a:r>
            <a:r>
              <a:rPr lang="es-AR" b="1" baseline="0" dirty="0" err="1" smtClean="0"/>
              <a:t>tecnico</a:t>
            </a:r>
            <a:r>
              <a:rPr lang="es-AR" b="1" baseline="0" dirty="0" smtClean="0"/>
              <a:t>: </a:t>
            </a:r>
            <a:r>
              <a:rPr lang="es-AR" baseline="0" dirty="0" err="1" smtClean="0"/>
              <a:t>tambien</a:t>
            </a:r>
            <a:r>
              <a:rPr lang="es-AR" baseline="0" dirty="0" smtClean="0"/>
              <a:t> conocido como factores de arquitectura</a:t>
            </a:r>
          </a:p>
          <a:p>
            <a:r>
              <a:rPr lang="es-AR" dirty="0" smtClean="0"/>
              <a:t>UML: Lenguaje unificado</a:t>
            </a:r>
            <a:r>
              <a:rPr lang="es-AR" baseline="0" dirty="0" smtClean="0"/>
              <a:t> de modelo. </a:t>
            </a:r>
            <a:r>
              <a:rPr lang="es-AR" sz="1321" b="0" i="0" kern="1200" dirty="0" smtClean="0">
                <a:solidFill>
                  <a:schemeClr val="tx1"/>
                </a:solidFill>
                <a:effectLst/>
                <a:latin typeface="+mn-lt"/>
                <a:ea typeface="+mn-ea"/>
                <a:cs typeface="+mn-cs"/>
              </a:rPr>
              <a:t>es un lenguaje gráfico para visualizar, especificar y documentar cada una de las partes que comprende el desarrollo de software</a:t>
            </a:r>
            <a:endParaRPr lang="es-AR" dirty="0" smtClean="0"/>
          </a:p>
          <a:p>
            <a:r>
              <a:rPr lang="es-AR" dirty="0" smtClean="0"/>
              <a:t>Modelo de </a:t>
            </a:r>
            <a:r>
              <a:rPr lang="es-AR" dirty="0" err="1" smtClean="0"/>
              <a:t>dominio:</a:t>
            </a:r>
            <a:r>
              <a:rPr lang="es-AR" sz="1321" b="0" i="0" kern="1200" dirty="0" err="1" smtClean="0">
                <a:solidFill>
                  <a:schemeClr val="tx1"/>
                </a:solidFill>
                <a:effectLst/>
                <a:latin typeface="+mn-lt"/>
                <a:ea typeface="+mn-ea"/>
                <a:cs typeface="+mn-cs"/>
              </a:rPr>
              <a:t>El</a:t>
            </a:r>
            <a:r>
              <a:rPr lang="es-AR" sz="1321" b="0" i="0" kern="1200" dirty="0" smtClean="0">
                <a:solidFill>
                  <a:schemeClr val="tx1"/>
                </a:solidFill>
                <a:effectLst/>
                <a:latin typeface="+mn-lt"/>
                <a:ea typeface="+mn-ea"/>
                <a:cs typeface="+mn-cs"/>
              </a:rPr>
              <a:t> modelo de dominio es utilizado por el </a:t>
            </a:r>
            <a:r>
              <a:rPr lang="es-AR" sz="1321" b="0" i="0" kern="1200" dirty="0" err="1" smtClean="0">
                <a:solidFill>
                  <a:schemeClr val="tx1"/>
                </a:solidFill>
                <a:effectLst/>
                <a:latin typeface="+mn-lt"/>
                <a:ea typeface="+mn-ea"/>
                <a:cs typeface="+mn-cs"/>
              </a:rPr>
              <a:t>análista</a:t>
            </a:r>
            <a:r>
              <a:rPr lang="es-AR" sz="1321" b="0" i="0" kern="1200" dirty="0" smtClean="0">
                <a:solidFill>
                  <a:schemeClr val="tx1"/>
                </a:solidFill>
                <a:effectLst/>
                <a:latin typeface="+mn-lt"/>
                <a:ea typeface="+mn-ea"/>
                <a:cs typeface="+mn-cs"/>
              </a:rPr>
              <a:t> como un medio para comprender el sector de negocios al cual el sistema va a servir.</a:t>
            </a:r>
            <a:endParaRPr lang="es-AR"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4</a:t>
            </a:fld>
            <a:endParaRPr lang="es-AR"/>
          </a:p>
        </p:txBody>
      </p:sp>
    </p:spTree>
    <p:extLst>
      <p:ext uri="{BB962C8B-B14F-4D97-AF65-F5344CB8AC3E}">
        <p14:creationId xmlns:p14="http://schemas.microsoft.com/office/powerpoint/2010/main" val="166304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Son </a:t>
            </a:r>
            <a:r>
              <a:rPr lang="es-AR" sz="1321" b="1" i="0" kern="1200" dirty="0" smtClean="0">
                <a:solidFill>
                  <a:schemeClr val="tx1"/>
                </a:solidFill>
                <a:effectLst/>
                <a:latin typeface="+mn-lt"/>
                <a:ea typeface="+mn-ea"/>
                <a:cs typeface="+mn-cs"/>
              </a:rPr>
              <a:t>i</a:t>
            </a:r>
            <a:r>
              <a:rPr lang="es-AR" sz="1321" b="0" i="0" kern="1200" dirty="0" smtClean="0">
                <a:solidFill>
                  <a:schemeClr val="tx1"/>
                </a:solidFill>
                <a:effectLst/>
                <a:latin typeface="+mn-lt"/>
                <a:ea typeface="+mn-ea"/>
                <a:cs typeface="+mn-cs"/>
              </a:rPr>
              <a:t>ndependientes unas de otras, aun si representaran características del mismo sistema.</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Sus características y su intención se pueden </a:t>
            </a:r>
            <a:r>
              <a:rPr lang="es-AR" sz="1321" b="1" i="0" kern="1200" dirty="0" smtClean="0">
                <a:solidFill>
                  <a:schemeClr val="tx1"/>
                </a:solidFill>
                <a:effectLst/>
                <a:latin typeface="+mn-lt"/>
                <a:ea typeface="+mn-ea"/>
                <a:cs typeface="+mn-cs"/>
              </a:rPr>
              <a:t>n</a:t>
            </a:r>
            <a:r>
              <a:rPr lang="es-AR" sz="1321" b="0" i="0" kern="1200" dirty="0" smtClean="0">
                <a:solidFill>
                  <a:schemeClr val="tx1"/>
                </a:solidFill>
                <a:effectLst/>
                <a:latin typeface="+mn-lt"/>
                <a:ea typeface="+mn-ea"/>
                <a:cs typeface="+mn-cs"/>
              </a:rPr>
              <a:t>egociar entre el equipo de desarrollo y el usuario.</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Tienen cierto </a:t>
            </a:r>
            <a:r>
              <a:rPr lang="es-AR" sz="1321" b="1" i="0" kern="1200" dirty="0" smtClean="0">
                <a:solidFill>
                  <a:schemeClr val="tx1"/>
                </a:solidFill>
                <a:effectLst/>
                <a:latin typeface="+mn-lt"/>
                <a:ea typeface="+mn-ea"/>
                <a:cs typeface="+mn-cs"/>
              </a:rPr>
              <a:t>v</a:t>
            </a:r>
            <a:r>
              <a:rPr lang="es-AR" sz="1321" b="0" i="0" kern="1200" dirty="0" smtClean="0">
                <a:solidFill>
                  <a:schemeClr val="tx1"/>
                </a:solidFill>
                <a:effectLst/>
                <a:latin typeface="+mn-lt"/>
                <a:ea typeface="+mn-ea"/>
                <a:cs typeface="+mn-cs"/>
              </a:rPr>
              <a:t>alor para el usuario, unas más que otras.</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El esfuerzo requerido para su construcción, es decir, para su conversión a una funcionalidad de software, se puede </a:t>
            </a:r>
            <a:r>
              <a:rPr lang="es-AR" sz="1321" b="1" i="0" kern="1200" dirty="0" smtClean="0">
                <a:solidFill>
                  <a:schemeClr val="tx1"/>
                </a:solidFill>
                <a:effectLst/>
                <a:latin typeface="+mn-lt"/>
                <a:ea typeface="+mn-ea"/>
                <a:cs typeface="+mn-cs"/>
              </a:rPr>
              <a:t>e</a:t>
            </a:r>
            <a:r>
              <a:rPr lang="es-AR" sz="1321" b="0" i="0" kern="1200" dirty="0" smtClean="0">
                <a:solidFill>
                  <a:schemeClr val="tx1"/>
                </a:solidFill>
                <a:effectLst/>
                <a:latin typeface="+mn-lt"/>
                <a:ea typeface="+mn-ea"/>
                <a:cs typeface="+mn-cs"/>
              </a:rPr>
              <a:t>stimar con muy poco trabajo, usando técnicas simples.</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Son pequeñas, en el sentido de </a:t>
            </a:r>
            <a:r>
              <a:rPr lang="es-AR" sz="1321" b="1" i="0" kern="1200" dirty="0" smtClean="0">
                <a:solidFill>
                  <a:schemeClr val="tx1"/>
                </a:solidFill>
                <a:effectLst/>
                <a:latin typeface="+mn-lt"/>
                <a:ea typeface="+mn-ea"/>
                <a:cs typeface="+mn-cs"/>
              </a:rPr>
              <a:t>s</a:t>
            </a:r>
            <a:r>
              <a:rPr lang="es-AR" sz="1321" b="0" i="0" kern="1200" dirty="0" smtClean="0">
                <a:solidFill>
                  <a:schemeClr val="tx1"/>
                </a:solidFill>
                <a:effectLst/>
                <a:latin typeface="+mn-lt"/>
                <a:ea typeface="+mn-ea"/>
                <a:cs typeface="+mn-cs"/>
              </a:rPr>
              <a:t>ucintas, y la funcionalidad que se produce a partir de ellas también.</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Sus criterios de aceptación y su funcionalidad se pueden cer</a:t>
            </a:r>
            <a:r>
              <a:rPr lang="es-AR" sz="1321" b="1" i="0" kern="1200" dirty="0" smtClean="0">
                <a:solidFill>
                  <a:schemeClr val="tx1"/>
                </a:solidFill>
                <a:effectLst/>
                <a:latin typeface="+mn-lt"/>
                <a:ea typeface="+mn-ea"/>
                <a:cs typeface="+mn-cs"/>
              </a:rPr>
              <a:t>t</a:t>
            </a:r>
            <a:r>
              <a:rPr lang="es-AR" sz="1321" b="0" i="0" kern="1200" dirty="0" smtClean="0">
                <a:solidFill>
                  <a:schemeClr val="tx1"/>
                </a:solidFill>
                <a:effectLst/>
                <a:latin typeface="+mn-lt"/>
                <a:ea typeface="+mn-ea"/>
                <a:cs typeface="+mn-cs"/>
              </a:rPr>
              <a:t>ificar, es decir, verificar y validar mediante un procedimiento sencillo y viable, tanto en lo económico como en lo técnico.</a:t>
            </a:r>
          </a:p>
          <a:p>
            <a:pPr marL="285750" indent="-285750">
              <a:buFont typeface="Arial" panose="020B0604020202020204" pitchFamily="34" charset="0"/>
              <a:buChar cha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9</a:t>
            </a:fld>
            <a:endParaRPr lang="es-AR" dirty="0"/>
          </a:p>
        </p:txBody>
      </p:sp>
    </p:spTree>
    <p:extLst>
      <p:ext uri="{BB962C8B-B14F-4D97-AF65-F5344CB8AC3E}">
        <p14:creationId xmlns:p14="http://schemas.microsoft.com/office/powerpoint/2010/main" val="2996439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10</a:t>
            </a:fld>
            <a:endParaRPr lang="es-AR" dirty="0"/>
          </a:p>
        </p:txBody>
      </p:sp>
    </p:spTree>
    <p:extLst>
      <p:ext uri="{BB962C8B-B14F-4D97-AF65-F5344CB8AC3E}">
        <p14:creationId xmlns:p14="http://schemas.microsoft.com/office/powerpoint/2010/main" val="299643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Son </a:t>
            </a:r>
            <a:r>
              <a:rPr lang="es-AR" sz="1321" b="1" i="0" kern="1200" dirty="0" smtClean="0">
                <a:solidFill>
                  <a:schemeClr val="tx1"/>
                </a:solidFill>
                <a:effectLst/>
                <a:latin typeface="+mn-lt"/>
                <a:ea typeface="+mn-ea"/>
                <a:cs typeface="+mn-cs"/>
              </a:rPr>
              <a:t>i</a:t>
            </a:r>
            <a:r>
              <a:rPr lang="es-AR" sz="1321" b="0" i="0" kern="1200" dirty="0" smtClean="0">
                <a:solidFill>
                  <a:schemeClr val="tx1"/>
                </a:solidFill>
                <a:effectLst/>
                <a:latin typeface="+mn-lt"/>
                <a:ea typeface="+mn-ea"/>
                <a:cs typeface="+mn-cs"/>
              </a:rPr>
              <a:t>ndependientes unas de otras, aun si representaran características del mismo sistema.</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Sus características y su intención se pueden </a:t>
            </a:r>
            <a:r>
              <a:rPr lang="es-AR" sz="1321" b="1" i="0" kern="1200" dirty="0" smtClean="0">
                <a:solidFill>
                  <a:schemeClr val="tx1"/>
                </a:solidFill>
                <a:effectLst/>
                <a:latin typeface="+mn-lt"/>
                <a:ea typeface="+mn-ea"/>
                <a:cs typeface="+mn-cs"/>
              </a:rPr>
              <a:t>n</a:t>
            </a:r>
            <a:r>
              <a:rPr lang="es-AR" sz="1321" b="0" i="0" kern="1200" dirty="0" smtClean="0">
                <a:solidFill>
                  <a:schemeClr val="tx1"/>
                </a:solidFill>
                <a:effectLst/>
                <a:latin typeface="+mn-lt"/>
                <a:ea typeface="+mn-ea"/>
                <a:cs typeface="+mn-cs"/>
              </a:rPr>
              <a:t>egociar entre el equipo de desarrollo y el usuario.</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Tienen cierto </a:t>
            </a:r>
            <a:r>
              <a:rPr lang="es-AR" sz="1321" b="1" i="0" kern="1200" dirty="0" smtClean="0">
                <a:solidFill>
                  <a:schemeClr val="tx1"/>
                </a:solidFill>
                <a:effectLst/>
                <a:latin typeface="+mn-lt"/>
                <a:ea typeface="+mn-ea"/>
                <a:cs typeface="+mn-cs"/>
              </a:rPr>
              <a:t>v</a:t>
            </a:r>
            <a:r>
              <a:rPr lang="es-AR" sz="1321" b="0" i="0" kern="1200" dirty="0" smtClean="0">
                <a:solidFill>
                  <a:schemeClr val="tx1"/>
                </a:solidFill>
                <a:effectLst/>
                <a:latin typeface="+mn-lt"/>
                <a:ea typeface="+mn-ea"/>
                <a:cs typeface="+mn-cs"/>
              </a:rPr>
              <a:t>alor para el usuario, unas más que otras.</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El esfuerzo requerido para su construcción, es decir, para su conversión a una funcionalidad de software, se puede </a:t>
            </a:r>
            <a:r>
              <a:rPr lang="es-AR" sz="1321" b="1" i="0" kern="1200" dirty="0" smtClean="0">
                <a:solidFill>
                  <a:schemeClr val="tx1"/>
                </a:solidFill>
                <a:effectLst/>
                <a:latin typeface="+mn-lt"/>
                <a:ea typeface="+mn-ea"/>
                <a:cs typeface="+mn-cs"/>
              </a:rPr>
              <a:t>e</a:t>
            </a:r>
            <a:r>
              <a:rPr lang="es-AR" sz="1321" b="0" i="0" kern="1200" dirty="0" smtClean="0">
                <a:solidFill>
                  <a:schemeClr val="tx1"/>
                </a:solidFill>
                <a:effectLst/>
                <a:latin typeface="+mn-lt"/>
                <a:ea typeface="+mn-ea"/>
                <a:cs typeface="+mn-cs"/>
              </a:rPr>
              <a:t>stimar con muy poco trabajo, usando técnicas simples.</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Son pequeñas, en el sentido de </a:t>
            </a:r>
            <a:r>
              <a:rPr lang="es-AR" sz="1321" b="1" i="0" kern="1200" dirty="0" smtClean="0">
                <a:solidFill>
                  <a:schemeClr val="tx1"/>
                </a:solidFill>
                <a:effectLst/>
                <a:latin typeface="+mn-lt"/>
                <a:ea typeface="+mn-ea"/>
                <a:cs typeface="+mn-cs"/>
              </a:rPr>
              <a:t>s</a:t>
            </a:r>
            <a:r>
              <a:rPr lang="es-AR" sz="1321" b="0" i="0" kern="1200" dirty="0" smtClean="0">
                <a:solidFill>
                  <a:schemeClr val="tx1"/>
                </a:solidFill>
                <a:effectLst/>
                <a:latin typeface="+mn-lt"/>
                <a:ea typeface="+mn-ea"/>
                <a:cs typeface="+mn-cs"/>
              </a:rPr>
              <a:t>ucintas, y la funcionalidad que se produce a partir de ellas también.</a:t>
            </a:r>
          </a:p>
          <a:p>
            <a:pPr marL="285750" indent="-285750">
              <a:buFont typeface="Arial" panose="020B0604020202020204" pitchFamily="34" charset="0"/>
              <a:buChar char="•"/>
            </a:pPr>
            <a:r>
              <a:rPr lang="es-AR" sz="1321" b="0" i="0" kern="1200" dirty="0" smtClean="0">
                <a:solidFill>
                  <a:schemeClr val="tx1"/>
                </a:solidFill>
                <a:effectLst/>
                <a:latin typeface="+mn-lt"/>
                <a:ea typeface="+mn-ea"/>
                <a:cs typeface="+mn-cs"/>
              </a:rPr>
              <a:t>Sus criterios de aceptación y su funcionalidad se pueden cer</a:t>
            </a:r>
            <a:r>
              <a:rPr lang="es-AR" sz="1321" b="1" i="0" kern="1200" dirty="0" smtClean="0">
                <a:solidFill>
                  <a:schemeClr val="tx1"/>
                </a:solidFill>
                <a:effectLst/>
                <a:latin typeface="+mn-lt"/>
                <a:ea typeface="+mn-ea"/>
                <a:cs typeface="+mn-cs"/>
              </a:rPr>
              <a:t>t</a:t>
            </a:r>
            <a:r>
              <a:rPr lang="es-AR" sz="1321" b="0" i="0" kern="1200" dirty="0" smtClean="0">
                <a:solidFill>
                  <a:schemeClr val="tx1"/>
                </a:solidFill>
                <a:effectLst/>
                <a:latin typeface="+mn-lt"/>
                <a:ea typeface="+mn-ea"/>
                <a:cs typeface="+mn-cs"/>
              </a:rPr>
              <a:t>ificar, es decir, verificar y validar mediante un procedimiento sencillo y viable, tanto en lo económico como en lo técnico.</a:t>
            </a:r>
          </a:p>
          <a:p>
            <a:pPr marL="285750" indent="-285750">
              <a:buFont typeface="Arial" panose="020B0604020202020204" pitchFamily="34" charset="0"/>
              <a:buChar char="•"/>
            </a:pP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11</a:t>
            </a:fld>
            <a:endParaRPr lang="es-AR" dirty="0"/>
          </a:p>
        </p:txBody>
      </p:sp>
    </p:spTree>
    <p:extLst>
      <p:ext uri="{BB962C8B-B14F-4D97-AF65-F5344CB8AC3E}">
        <p14:creationId xmlns:p14="http://schemas.microsoft.com/office/powerpoint/2010/main" val="299643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Cuando decimos “alguien o algo” hacemos referencia a que los sistemas son usados no sólo por personas, sino también por otros sistemas de hardware y software</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13</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Cuando decimos “alguien o algo” hacemos referencia a que los sistemas son usados no sólo por personas, sino también por otros sistemas de hardware y software</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14</a:t>
            </a:fld>
            <a:endParaRPr lang="es-AR" dirty="0"/>
          </a:p>
        </p:txBody>
      </p:sp>
    </p:spTree>
    <p:extLst>
      <p:ext uri="{BB962C8B-B14F-4D97-AF65-F5344CB8AC3E}">
        <p14:creationId xmlns:p14="http://schemas.microsoft.com/office/powerpoint/2010/main" val="37539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1006663" rtl="0" eaLnBrk="1" fontAlgn="auto" latinLnBrk="0" hangingPunct="1">
              <a:lnSpc>
                <a:spcPct val="100000"/>
              </a:lnSpc>
              <a:spcBef>
                <a:spcPts val="0"/>
              </a:spcBef>
              <a:spcAft>
                <a:spcPts val="0"/>
              </a:spcAft>
              <a:buClrTx/>
              <a:buSzTx/>
              <a:buFontTx/>
              <a:buNone/>
              <a:tabLst/>
              <a:defRPr/>
            </a:pPr>
            <a:r>
              <a:rPr lang="es-AR" dirty="0" smtClean="0"/>
              <a:t>Ejemplo: Para una empresa que recibe pedidos en forma telefónica, todos los operadores que reciban pedidos y los ingresen en un sistema de ventas, si pueden hacer las mismas cosas con el sistema, son considerados un único actor: Empleado de Ventas.</a:t>
            </a:r>
          </a:p>
          <a:p>
            <a:endParaRPr lang="es-AR" dirty="0" smtClean="0"/>
          </a:p>
          <a:p>
            <a:r>
              <a:rPr lang="es-AR" dirty="0" smtClean="0"/>
              <a:t>Los actores son externos al sistema que vamos a desarrollar</a:t>
            </a:r>
          </a:p>
          <a:p>
            <a:endParaRPr lang="es-AR" dirty="0" smtClean="0"/>
          </a:p>
          <a:p>
            <a:r>
              <a:rPr lang="es-AR" dirty="0" smtClean="0"/>
              <a:t>Un actor es una clase de rol, mientras que un usuario es una persona que, cuando usa el sistema, asume un rol. </a:t>
            </a:r>
            <a:endParaRPr lang="en-US" dirty="0"/>
          </a:p>
        </p:txBody>
      </p:sp>
      <p:sp>
        <p:nvSpPr>
          <p:cNvPr id="4" name="3 Marcador de número de diapositiva"/>
          <p:cNvSpPr>
            <a:spLocks noGrp="1"/>
          </p:cNvSpPr>
          <p:nvPr>
            <p:ph type="sldNum" sz="quarter" idx="10"/>
          </p:nvPr>
        </p:nvSpPr>
        <p:spPr/>
        <p:txBody>
          <a:bodyPr/>
          <a:lstStyle/>
          <a:p>
            <a:fld id="{2AB2016F-03C1-44A6-B9E3-22D2F2DA74BD}" type="slidenum">
              <a:rPr lang="es-AR" smtClean="0"/>
              <a:t>15</a:t>
            </a:fld>
            <a:endParaRPr lang="es-AR" dirty="0"/>
          </a:p>
        </p:txBody>
      </p:sp>
    </p:spTree>
    <p:extLst>
      <p:ext uri="{BB962C8B-B14F-4D97-AF65-F5344CB8AC3E}">
        <p14:creationId xmlns:p14="http://schemas.microsoft.com/office/powerpoint/2010/main" val="3753937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5318" y="2393110"/>
            <a:ext cx="3201875" cy="129004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3"/>
          <p:cNvSpPr/>
          <p:nvPr userDrawn="1"/>
        </p:nvSpPr>
        <p:spPr>
          <a:xfrm>
            <a:off x="2135094" y="3580634"/>
            <a:ext cx="4543231" cy="338554"/>
          </a:xfrm>
          <a:prstGeom prst="rect">
            <a:avLst/>
          </a:prstGeom>
        </p:spPr>
        <p:txBody>
          <a:bodyPr wrap="none">
            <a:spAutoFit/>
          </a:bodyPr>
          <a:lstStyle/>
          <a:p>
            <a:r>
              <a:rPr lang="es-AR" sz="1600" dirty="0" smtClean="0">
                <a:solidFill>
                  <a:srgbClr val="2D2D2D"/>
                </a:solidFill>
                <a:latin typeface="Raleway" panose="020B0003030101060003" pitchFamily="34" charset="0"/>
              </a:rPr>
              <a:t>Desarrollo de </a:t>
            </a:r>
            <a:r>
              <a:rPr lang="es-AR" sz="1600" dirty="0">
                <a:solidFill>
                  <a:srgbClr val="2D2D2D"/>
                </a:solidFill>
                <a:latin typeface="Raleway" panose="020B0003030101060003" pitchFamily="34" charset="0"/>
              </a:rPr>
              <a:t>software e Ingeniería de calidad</a:t>
            </a:r>
            <a:endParaRPr lang="es-ES" sz="1600" dirty="0">
              <a:latin typeface="Raleway" panose="020B0003030101060003" pitchFamily="34" charset="0"/>
            </a:endParaRP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5318" y="1708200"/>
            <a:ext cx="3201875" cy="1290048"/>
          </a:xfrm>
          <a:prstGeom prst="rect">
            <a:avLst/>
          </a:prstGeom>
        </p:spPr>
      </p:pic>
      <p:sp>
        <p:nvSpPr>
          <p:cNvPr id="8" name="Rectángulo 7"/>
          <p:cNvSpPr/>
          <p:nvPr userDrawn="1"/>
        </p:nvSpPr>
        <p:spPr>
          <a:xfrm>
            <a:off x="1994187" y="3508400"/>
            <a:ext cx="4718333" cy="482796"/>
          </a:xfrm>
          <a:prstGeom prst="rect">
            <a:avLst/>
          </a:prstGeom>
          <a:noFill/>
          <a:ln w="3175">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16413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5" name="Rectángulo 4"/>
          <p:cNvSpPr/>
          <p:nvPr userDrawn="1"/>
        </p:nvSpPr>
        <p:spPr>
          <a:xfrm>
            <a:off x="447674" y="1348160"/>
            <a:ext cx="4896694" cy="707886"/>
          </a:xfrm>
          <a:prstGeom prst="rect">
            <a:avLst/>
          </a:prstGeom>
        </p:spPr>
        <p:txBody>
          <a:bodyPr wrap="square">
            <a:spAutoFit/>
          </a:bodyPr>
          <a:lstStyle/>
          <a:p>
            <a:r>
              <a:rPr lang="es-ES" sz="4000" dirty="0" smtClean="0">
                <a:solidFill>
                  <a:schemeClr val="bg1"/>
                </a:solidFill>
              </a:rPr>
              <a:t>Título separador</a:t>
            </a:r>
            <a:endParaRPr lang="es-ES" sz="4000" dirty="0">
              <a:solidFill>
                <a:schemeClr val="bg1"/>
              </a:solidFill>
            </a:endParaRPr>
          </a:p>
        </p:txBody>
      </p:sp>
      <p:sp>
        <p:nvSpPr>
          <p:cNvPr id="6" name="Rectángulo 5"/>
          <p:cNvSpPr/>
          <p:nvPr userDrawn="1"/>
        </p:nvSpPr>
        <p:spPr>
          <a:xfrm>
            <a:off x="-560288" y="1276152"/>
            <a:ext cx="5904656" cy="851902"/>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10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320675"/>
            <a:ext cx="7339755" cy="739453"/>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Tree>
    <p:extLst>
      <p:ext uri="{BB962C8B-B14F-4D97-AF65-F5344CB8AC3E}">
        <p14:creationId xmlns:p14="http://schemas.microsoft.com/office/powerpoint/2010/main" val="38317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181" userDrawn="1">
          <p15:clr>
            <a:srgbClr val="FBAE40"/>
          </p15:clr>
        </p15:guide>
        <p15:guide id="2" orient="horz" pos="985" userDrawn="1">
          <p15:clr>
            <a:srgbClr val="FBAE40"/>
          </p15:clr>
        </p15:guide>
        <p15:guide id="3" orient="horz" pos="352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11" name="Título 10"/>
          <p:cNvSpPr>
            <a:spLocks noGrp="1"/>
          </p:cNvSpPr>
          <p:nvPr>
            <p:ph type="title" hasCustomPrompt="1"/>
          </p:nvPr>
        </p:nvSpPr>
        <p:spPr>
          <a:xfrm>
            <a:off x="596900" y="52017"/>
            <a:ext cx="7339755" cy="576064"/>
          </a:xfrm>
          <a:prstGeom prst="rect">
            <a:avLst/>
          </a:prstGeom>
        </p:spPr>
        <p:txBody>
          <a:bodyPr/>
          <a:lstStyle>
            <a:lvl1pPr>
              <a:defRPr sz="4000"/>
            </a:lvl1pPr>
          </a:lstStyle>
          <a:p>
            <a:r>
              <a:rPr lang="es-AR" sz="4200" b="1" dirty="0" smtClean="0">
                <a:solidFill>
                  <a:schemeClr val="bg1"/>
                </a:solidFill>
                <a:latin typeface="Raleway" panose="020B0003030101060003" pitchFamily="34" charset="0"/>
              </a:rPr>
              <a:t>Título</a:t>
            </a:r>
            <a:endParaRPr lang="es-ES" sz="4200" b="1" dirty="0">
              <a:solidFill>
                <a:schemeClr val="bg1"/>
              </a:solidFill>
            </a:endParaRPr>
          </a:p>
        </p:txBody>
      </p:sp>
      <p:sp>
        <p:nvSpPr>
          <p:cNvPr id="4" name="Marcador de texto 3"/>
          <p:cNvSpPr>
            <a:spLocks noGrp="1"/>
          </p:cNvSpPr>
          <p:nvPr>
            <p:ph type="body" sz="quarter" idx="10" hasCustomPrompt="1"/>
          </p:nvPr>
        </p:nvSpPr>
        <p:spPr>
          <a:xfrm>
            <a:off x="735856" y="1780208"/>
            <a:ext cx="4392488" cy="3528392"/>
          </a:xfrm>
          <a:prstGeom prst="rect">
            <a:avLst/>
          </a:prstGeom>
        </p:spPr>
        <p:txBody>
          <a:bodyPr/>
          <a:lstStyle>
            <a:lvl1pPr marL="0" indent="0">
              <a:buNone/>
              <a:defRPr sz="1600" baseline="0">
                <a:solidFill>
                  <a:schemeClr val="tx1">
                    <a:lumMod val="75000"/>
                    <a:lumOff val="25000"/>
                  </a:schemeClr>
                </a:solidFill>
                <a:latin typeface="Raleway" panose="020B0003030101060003" pitchFamily="34" charset="0"/>
              </a:defRPr>
            </a:lvl1pPr>
            <a:lvl2pPr marL="380985" indent="0">
              <a:buNone/>
              <a:defRPr/>
            </a:lvl2pPr>
          </a:lstStyle>
          <a:p>
            <a:pPr lvl="0"/>
            <a:r>
              <a:rPr lang="en-US" sz="1600" dirty="0" err="1" smtClean="0">
                <a:solidFill>
                  <a:srgbClr val="2D2D2D"/>
                </a:solidFill>
                <a:latin typeface="Raleway"/>
              </a:rPr>
              <a:t>Ingresar</a:t>
            </a:r>
            <a:r>
              <a:rPr lang="en-US" sz="1600" dirty="0" smtClean="0">
                <a:solidFill>
                  <a:srgbClr val="2D2D2D"/>
                </a:solidFill>
                <a:latin typeface="Raleway"/>
              </a:rPr>
              <a:t> </a:t>
            </a:r>
            <a:r>
              <a:rPr lang="en-US" sz="1600" dirty="0" err="1" smtClean="0">
                <a:solidFill>
                  <a:srgbClr val="2D2D2D"/>
                </a:solidFill>
                <a:latin typeface="Raleway"/>
              </a:rPr>
              <a:t>texto</a:t>
            </a:r>
            <a:r>
              <a:rPr lang="en-US" sz="1600" dirty="0" smtClean="0">
                <a:solidFill>
                  <a:srgbClr val="2D2D2D"/>
                </a:solidFill>
                <a:latin typeface="Raleway"/>
              </a:rPr>
              <a:t>, la </a:t>
            </a:r>
            <a:r>
              <a:rPr lang="en-US" sz="1600" dirty="0" err="1" smtClean="0">
                <a:solidFill>
                  <a:srgbClr val="2D2D2D"/>
                </a:solidFill>
                <a:latin typeface="Raleway"/>
              </a:rPr>
              <a:t>tipografía</a:t>
            </a:r>
            <a:r>
              <a:rPr lang="en-US" sz="1600" dirty="0" smtClean="0">
                <a:solidFill>
                  <a:srgbClr val="2D2D2D"/>
                </a:solidFill>
                <a:latin typeface="Raleway"/>
              </a:rPr>
              <a:t> </a:t>
            </a:r>
            <a:r>
              <a:rPr lang="en-US" sz="1600" dirty="0" err="1" smtClean="0">
                <a:solidFill>
                  <a:srgbClr val="2D2D2D"/>
                </a:solidFill>
                <a:latin typeface="Raleway"/>
              </a:rPr>
              <a:t>utilizada</a:t>
            </a:r>
            <a:r>
              <a:rPr lang="en-US" sz="1600" dirty="0" smtClean="0">
                <a:solidFill>
                  <a:srgbClr val="2D2D2D"/>
                </a:solidFill>
                <a:latin typeface="Raleway"/>
              </a:rPr>
              <a:t> </a:t>
            </a:r>
            <a:r>
              <a:rPr lang="en-US" sz="1600" dirty="0" err="1" smtClean="0">
                <a:solidFill>
                  <a:srgbClr val="2D2D2D"/>
                </a:solidFill>
                <a:latin typeface="Raleway"/>
              </a:rPr>
              <a:t>es</a:t>
            </a:r>
            <a:r>
              <a:rPr lang="en-US" sz="1600" dirty="0" smtClean="0">
                <a:solidFill>
                  <a:srgbClr val="2D2D2D"/>
                </a:solidFill>
                <a:latin typeface="Raleway"/>
              </a:rPr>
              <a:t> </a:t>
            </a:r>
            <a:r>
              <a:rPr lang="en-US" sz="1600" dirty="0" err="1" smtClean="0">
                <a:solidFill>
                  <a:srgbClr val="2D2D2D"/>
                </a:solidFill>
                <a:latin typeface="Raleway"/>
              </a:rPr>
              <a:t>Raleway</a:t>
            </a:r>
            <a:r>
              <a:rPr lang="en-US" sz="1600" dirty="0" smtClean="0">
                <a:solidFill>
                  <a:srgbClr val="2D2D2D"/>
                </a:solidFill>
                <a:latin typeface="Raleway"/>
              </a:rPr>
              <a:t>, </a:t>
            </a:r>
            <a:r>
              <a:rPr lang="en-US" sz="1600" dirty="0" err="1" smtClean="0">
                <a:solidFill>
                  <a:srgbClr val="2D2D2D"/>
                </a:solidFill>
                <a:latin typeface="Raleway"/>
              </a:rPr>
              <a:t>esta</a:t>
            </a:r>
            <a:r>
              <a:rPr lang="en-US" sz="1600" dirty="0" smtClean="0">
                <a:solidFill>
                  <a:srgbClr val="2D2D2D"/>
                </a:solidFill>
                <a:latin typeface="Raleway"/>
              </a:rPr>
              <a:t> </a:t>
            </a:r>
            <a:r>
              <a:rPr lang="en-US" sz="1600" dirty="0" err="1" smtClean="0">
                <a:solidFill>
                  <a:srgbClr val="2D2D2D"/>
                </a:solidFill>
                <a:latin typeface="Raleway"/>
              </a:rPr>
              <a:t>incrustada</a:t>
            </a:r>
            <a:r>
              <a:rPr lang="en-US" sz="1600" dirty="0" smtClean="0">
                <a:solidFill>
                  <a:srgbClr val="2D2D2D"/>
                </a:solidFill>
                <a:latin typeface="Raleway"/>
              </a:rPr>
              <a:t> para </a:t>
            </a:r>
            <a:r>
              <a:rPr lang="en-US" sz="1600" dirty="0" err="1" smtClean="0">
                <a:solidFill>
                  <a:srgbClr val="2D2D2D"/>
                </a:solidFill>
                <a:latin typeface="Raleway"/>
              </a:rPr>
              <a:t>su</a:t>
            </a:r>
            <a:r>
              <a:rPr lang="en-US" sz="1600" dirty="0" smtClean="0">
                <a:solidFill>
                  <a:srgbClr val="2D2D2D"/>
                </a:solidFill>
                <a:latin typeface="Raleway"/>
              </a:rPr>
              <a:t> </a:t>
            </a:r>
            <a:r>
              <a:rPr lang="en-US" sz="1600" dirty="0" err="1" smtClean="0">
                <a:solidFill>
                  <a:srgbClr val="2D2D2D"/>
                </a:solidFill>
                <a:latin typeface="Raleway"/>
              </a:rPr>
              <a:t>edición</a:t>
            </a:r>
            <a:r>
              <a:rPr lang="en-US" sz="1600" dirty="0" smtClean="0">
                <a:solidFill>
                  <a:srgbClr val="2D2D2D"/>
                </a:solidFill>
                <a:latin typeface="Raleway"/>
              </a:rPr>
              <a:t> y no </a:t>
            </a:r>
            <a:r>
              <a:rPr lang="en-US" sz="1600" dirty="0" err="1" smtClean="0">
                <a:solidFill>
                  <a:srgbClr val="2D2D2D"/>
                </a:solidFill>
                <a:latin typeface="Raleway"/>
              </a:rPr>
              <a:t>debe</a:t>
            </a:r>
            <a:r>
              <a:rPr lang="en-US" sz="1600" dirty="0" smtClean="0">
                <a:solidFill>
                  <a:srgbClr val="2D2D2D"/>
                </a:solidFill>
                <a:latin typeface="Raleway"/>
              </a:rPr>
              <a:t> </a:t>
            </a:r>
            <a:r>
              <a:rPr lang="en-US" sz="1600" dirty="0" err="1" smtClean="0">
                <a:solidFill>
                  <a:srgbClr val="2D2D2D"/>
                </a:solidFill>
                <a:latin typeface="Raleway"/>
              </a:rPr>
              <a:t>exceder</a:t>
            </a:r>
            <a:r>
              <a:rPr lang="en-US" sz="1600" dirty="0" smtClean="0">
                <a:solidFill>
                  <a:srgbClr val="2D2D2D"/>
                </a:solidFill>
                <a:latin typeface="Raleway"/>
              </a:rPr>
              <a:t> </a:t>
            </a:r>
            <a:r>
              <a:rPr lang="en-US" sz="1600" dirty="0" err="1" smtClean="0">
                <a:solidFill>
                  <a:srgbClr val="2D2D2D"/>
                </a:solidFill>
                <a:latin typeface="Raleway"/>
              </a:rPr>
              <a:t>este</a:t>
            </a:r>
            <a:r>
              <a:rPr lang="en-US" sz="1600" dirty="0" smtClean="0">
                <a:solidFill>
                  <a:srgbClr val="2D2D2D"/>
                </a:solidFill>
                <a:latin typeface="Raleway"/>
              </a:rPr>
              <a:t> </a:t>
            </a:r>
            <a:r>
              <a:rPr lang="en-US" sz="1600" dirty="0" err="1" smtClean="0">
                <a:solidFill>
                  <a:srgbClr val="2D2D2D"/>
                </a:solidFill>
                <a:latin typeface="Raleway"/>
              </a:rPr>
              <a:t>tamaño</a:t>
            </a:r>
            <a:r>
              <a:rPr lang="en-US" sz="1600" dirty="0" smtClean="0">
                <a:solidFill>
                  <a:srgbClr val="2D2D2D"/>
                </a:solidFill>
                <a:latin typeface="Raleway"/>
              </a:rPr>
              <a:t> ( 20 </a:t>
            </a:r>
            <a:r>
              <a:rPr lang="en-US" sz="1600" dirty="0" err="1" smtClean="0">
                <a:solidFill>
                  <a:srgbClr val="2D2D2D"/>
                </a:solidFill>
                <a:latin typeface="Raleway"/>
              </a:rPr>
              <a:t>px</a:t>
            </a:r>
            <a:r>
              <a:rPr lang="en-US" sz="1600" dirty="0" smtClean="0">
                <a:solidFill>
                  <a:srgbClr val="2D2D2D"/>
                </a:solidFill>
                <a:latin typeface="Raleway"/>
              </a:rPr>
              <a:t> ) las </a:t>
            </a:r>
            <a:r>
              <a:rPr lang="en-US" sz="1600" dirty="0" err="1" smtClean="0">
                <a:solidFill>
                  <a:srgbClr val="2D2D2D"/>
                </a:solidFill>
                <a:latin typeface="Raleway"/>
              </a:rPr>
              <a:t>imágenes</a:t>
            </a:r>
            <a:r>
              <a:rPr lang="en-US" sz="1600" dirty="0" smtClean="0">
                <a:solidFill>
                  <a:srgbClr val="2D2D2D"/>
                </a:solidFill>
                <a:latin typeface="Raleway"/>
              </a:rPr>
              <a:t> </a:t>
            </a:r>
            <a:r>
              <a:rPr lang="en-US" sz="1600" dirty="0" err="1" smtClean="0">
                <a:solidFill>
                  <a:srgbClr val="2D2D2D"/>
                </a:solidFill>
                <a:latin typeface="Raleway"/>
              </a:rPr>
              <a:t>pueden</a:t>
            </a:r>
            <a:r>
              <a:rPr lang="en-US" sz="1600" dirty="0" smtClean="0">
                <a:solidFill>
                  <a:srgbClr val="2D2D2D"/>
                </a:solidFill>
                <a:latin typeface="Raleway"/>
              </a:rPr>
              <a:t> </a:t>
            </a:r>
            <a:r>
              <a:rPr lang="en-US" sz="1600" dirty="0" err="1" smtClean="0">
                <a:solidFill>
                  <a:srgbClr val="2D2D2D"/>
                </a:solidFill>
                <a:latin typeface="Raleway"/>
              </a:rPr>
              <a:t>ser</a:t>
            </a:r>
            <a:r>
              <a:rPr lang="en-US" sz="1600" dirty="0" smtClean="0">
                <a:solidFill>
                  <a:srgbClr val="2D2D2D"/>
                </a:solidFill>
                <a:latin typeface="Raleway"/>
              </a:rPr>
              <a:t> </a:t>
            </a:r>
            <a:r>
              <a:rPr lang="en-US" sz="1600" dirty="0" err="1" smtClean="0">
                <a:solidFill>
                  <a:srgbClr val="2D2D2D"/>
                </a:solidFill>
                <a:latin typeface="Raleway"/>
              </a:rPr>
              <a:t>colocadas</a:t>
            </a:r>
            <a:r>
              <a:rPr lang="en-US" sz="1600" dirty="0" smtClean="0">
                <a:solidFill>
                  <a:srgbClr val="2D2D2D"/>
                </a:solidFill>
                <a:latin typeface="Raleway"/>
              </a:rPr>
              <a:t> a la </a:t>
            </a:r>
            <a:r>
              <a:rPr lang="en-US" sz="1600" dirty="0" err="1" smtClean="0">
                <a:solidFill>
                  <a:srgbClr val="2D2D2D"/>
                </a:solidFill>
                <a:latin typeface="Raleway"/>
              </a:rPr>
              <a:t>izquierda</a:t>
            </a:r>
            <a:r>
              <a:rPr lang="en-US" sz="1600" dirty="0" smtClean="0">
                <a:solidFill>
                  <a:srgbClr val="2D2D2D"/>
                </a:solidFill>
                <a:latin typeface="Raleway"/>
              </a:rPr>
              <a:t> y/o </a:t>
            </a:r>
            <a:r>
              <a:rPr lang="en-US" sz="1600" dirty="0" err="1" smtClean="0">
                <a:solidFill>
                  <a:srgbClr val="2D2D2D"/>
                </a:solidFill>
                <a:latin typeface="Raleway"/>
              </a:rPr>
              <a:t>derecha</a:t>
            </a:r>
            <a:r>
              <a:rPr lang="en-US" sz="1600" dirty="0" smtClean="0">
                <a:solidFill>
                  <a:srgbClr val="2D2D2D"/>
                </a:solidFill>
                <a:latin typeface="Raleway"/>
              </a:rPr>
              <a:t> , hay </a:t>
            </a:r>
            <a:r>
              <a:rPr lang="en-US" sz="1600" dirty="0" err="1" smtClean="0">
                <a:solidFill>
                  <a:srgbClr val="2D2D2D"/>
                </a:solidFill>
                <a:latin typeface="Raleway"/>
              </a:rPr>
              <a:t>una</a:t>
            </a:r>
            <a:r>
              <a:rPr lang="en-US" sz="1600" dirty="0" smtClean="0">
                <a:solidFill>
                  <a:srgbClr val="2D2D2D"/>
                </a:solidFill>
                <a:latin typeface="Raleway"/>
              </a:rPr>
              <a:t> </a:t>
            </a:r>
            <a:r>
              <a:rPr lang="en-US" sz="1600" dirty="0" err="1" smtClean="0">
                <a:solidFill>
                  <a:srgbClr val="2D2D2D"/>
                </a:solidFill>
                <a:latin typeface="Raleway"/>
              </a:rPr>
              <a:t>guía</a:t>
            </a:r>
            <a:r>
              <a:rPr lang="en-US" sz="1600" dirty="0" smtClean="0">
                <a:solidFill>
                  <a:srgbClr val="2D2D2D"/>
                </a:solidFill>
                <a:latin typeface="Raleway"/>
              </a:rPr>
              <a:t> de ambos </a:t>
            </a:r>
            <a:r>
              <a:rPr lang="en-US" sz="1600" dirty="0" err="1" smtClean="0">
                <a:solidFill>
                  <a:srgbClr val="2D2D2D"/>
                </a:solidFill>
                <a:latin typeface="Raleway"/>
              </a:rPr>
              <a:t>lados</a:t>
            </a:r>
            <a:r>
              <a:rPr lang="en-US" sz="1600" dirty="0" smtClean="0">
                <a:solidFill>
                  <a:srgbClr val="2D2D2D"/>
                </a:solidFill>
                <a:latin typeface="Raleway"/>
              </a:rPr>
              <a:t> para no </a:t>
            </a:r>
            <a:r>
              <a:rPr lang="en-US" sz="1600" dirty="0" err="1" smtClean="0">
                <a:solidFill>
                  <a:srgbClr val="2D2D2D"/>
                </a:solidFill>
                <a:latin typeface="Raleway"/>
              </a:rPr>
              <a:t>excederse</a:t>
            </a:r>
            <a:r>
              <a:rPr lang="en-US" sz="1600" dirty="0" smtClean="0">
                <a:solidFill>
                  <a:srgbClr val="2D2D2D"/>
                </a:solidFill>
                <a:latin typeface="Raleway"/>
              </a:rPr>
              <a:t> de la </a:t>
            </a:r>
            <a:r>
              <a:rPr lang="en-US" sz="1600" dirty="0" err="1" smtClean="0">
                <a:solidFill>
                  <a:srgbClr val="2D2D2D"/>
                </a:solidFill>
                <a:latin typeface="Raleway"/>
              </a:rPr>
              <a:t>misma</a:t>
            </a:r>
            <a:r>
              <a:rPr lang="en-US" sz="1600" dirty="0" smtClean="0">
                <a:solidFill>
                  <a:srgbClr val="2D2D2D"/>
                </a:solidFill>
                <a:latin typeface="Raleway"/>
              </a:rPr>
              <a:t>.</a:t>
            </a:r>
            <a:endParaRPr lang="es-ES" dirty="0"/>
          </a:p>
        </p:txBody>
      </p:sp>
      <p:sp>
        <p:nvSpPr>
          <p:cNvPr id="9" name="Marcador de texto 8"/>
          <p:cNvSpPr>
            <a:spLocks noGrp="1"/>
          </p:cNvSpPr>
          <p:nvPr>
            <p:ph type="body" sz="quarter" idx="11" hasCustomPrompt="1"/>
          </p:nvPr>
        </p:nvSpPr>
        <p:spPr>
          <a:xfrm>
            <a:off x="631264" y="555501"/>
            <a:ext cx="6768008" cy="648643"/>
          </a:xfrm>
          <a:prstGeom prst="rect">
            <a:avLst/>
          </a:prstGeom>
        </p:spPr>
        <p:txBody>
          <a:bodyPr/>
          <a:lstStyle>
            <a:lvl1pPr marL="0" indent="0">
              <a:buNone/>
              <a:defRPr sz="2400" b="0">
                <a:solidFill>
                  <a:schemeClr val="bg1"/>
                </a:solidFill>
                <a:latin typeface="+mn-lt"/>
              </a:defRPr>
            </a:lvl1pPr>
          </a:lstStyle>
          <a:p>
            <a:pPr lvl="0"/>
            <a:r>
              <a:rPr lang="es-ES" dirty="0" smtClean="0"/>
              <a:t>Subtítulo</a:t>
            </a:r>
            <a:endParaRPr lang="es-ES" dirty="0"/>
          </a:p>
        </p:txBody>
      </p:sp>
    </p:spTree>
    <p:extLst>
      <p:ext uri="{BB962C8B-B14F-4D97-AF65-F5344CB8AC3E}">
        <p14:creationId xmlns:p14="http://schemas.microsoft.com/office/powerpoint/2010/main" val="8500108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5181">
          <p15:clr>
            <a:srgbClr val="FBAE40"/>
          </p15:clr>
        </p15:guide>
        <p15:guide id="2" orient="horz" pos="985">
          <p15:clr>
            <a:srgbClr val="FBAE40"/>
          </p15:clr>
        </p15:guide>
        <p15:guide id="3" orient="horz" pos="35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a:srcRect t="1060"/>
          <a:stretch>
            <a:fillRect/>
          </a:stretch>
        </p:blipFill>
        <p:spPr bwMode="auto">
          <a:xfrm>
            <a:off x="4" y="0"/>
            <a:ext cx="8672512" cy="6008709"/>
          </a:xfrm>
          <a:prstGeom prst="rect">
            <a:avLst/>
          </a:prstGeom>
          <a:noFill/>
        </p:spPr>
      </p:pic>
      <p:sp>
        <p:nvSpPr>
          <p:cNvPr id="2" name="1 Título"/>
          <p:cNvSpPr>
            <a:spLocks noGrp="1"/>
          </p:cNvSpPr>
          <p:nvPr>
            <p:ph type="ctrTitle"/>
          </p:nvPr>
        </p:nvSpPr>
        <p:spPr>
          <a:xfrm>
            <a:off x="3726467" y="3004346"/>
            <a:ext cx="4295608" cy="1287974"/>
          </a:xfrm>
          <a:prstGeom prst="rect">
            <a:avLst/>
          </a:prstGeom>
        </p:spPr>
        <p:txBody>
          <a:bodyPr>
            <a:noAutofit/>
          </a:bodyPr>
          <a:lstStyle>
            <a:lvl1pPr algn="r">
              <a:defRPr sz="2667">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726467" y="4506528"/>
            <a:ext cx="4309143" cy="1251818"/>
          </a:xfrm>
          <a:prstGeom prst="rect">
            <a:avLst/>
          </a:prstGeom>
        </p:spPr>
        <p:txBody>
          <a:bodyPr>
            <a:normAutofit/>
          </a:bodyPr>
          <a:lstStyle>
            <a:lvl1pPr marL="0" indent="0" algn="r">
              <a:lnSpc>
                <a:spcPct val="100000"/>
              </a:lnSpc>
              <a:buNone/>
              <a:defRPr sz="2000">
                <a:solidFill>
                  <a:schemeClr val="tx1">
                    <a:tint val="75000"/>
                  </a:schemeClr>
                </a:solidFill>
                <a:latin typeface="Trebuchet MS" pitchFamily="34"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a:xfrm>
            <a:off x="433626" y="5569166"/>
            <a:ext cx="2023586" cy="319907"/>
          </a:xfrm>
          <a:prstGeom prst="rect">
            <a:avLst/>
          </a:prstGeom>
        </p:spPr>
        <p:txBody>
          <a:bodyPr/>
          <a:lstStyle/>
          <a:p>
            <a:fld id="{509F8A38-D7BF-4891-8F9E-895B9C1DA592}" type="datetimeFigureOut">
              <a:rPr lang="es-ES" smtClean="0"/>
              <a:pPr/>
              <a:t>05/02/2016</a:t>
            </a:fld>
            <a:endParaRPr lang="es-ES"/>
          </a:p>
        </p:txBody>
      </p:sp>
    </p:spTree>
    <p:extLst>
      <p:ext uri="{BB962C8B-B14F-4D97-AF65-F5344CB8AC3E}">
        <p14:creationId xmlns:p14="http://schemas.microsoft.com/office/powerpoint/2010/main" val="297329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pic>
        <p:nvPicPr>
          <p:cNvPr id="10" name="5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Lst>
  <p:timing>
    <p:tnLst>
      <p:par>
        <p:cTn id="1" dur="indefinite" restart="never" nodeType="tmRoot"/>
      </p:par>
    </p:tnLst>
  </p:timing>
  <p:txStyles>
    <p:titleStyle>
      <a:lvl1pPr algn="l" defTabSz="761970" rtl="0" eaLnBrk="1" latinLnBrk="0" hangingPunct="1">
        <a:spcBef>
          <a:spcPct val="0"/>
        </a:spcBef>
        <a:buNone/>
        <a:defRPr sz="4000" b="1" kern="1200">
          <a:solidFill>
            <a:schemeClr val="bg1"/>
          </a:solidFill>
          <a:latin typeface="Raleway" panose="020B0003030101060003" pitchFamily="34" charset="0"/>
          <a:ea typeface="+mj-ea"/>
          <a:cs typeface="+mj-cs"/>
        </a:defRPr>
      </a:lvl1pPr>
    </p:titleStyle>
    <p:bodyStyle>
      <a:lvl1pPr marL="285739" indent="-285739" algn="l" defTabSz="761970" rtl="0" eaLnBrk="1" latinLnBrk="0" hangingPunct="1">
        <a:lnSpc>
          <a:spcPct val="150000"/>
        </a:lnSpc>
        <a:spcBef>
          <a:spcPct val="20000"/>
        </a:spcBef>
        <a:buClr>
          <a:srgbClr val="FF9900"/>
        </a:buClr>
        <a:buFont typeface="Arial" pitchFamily="34" charset="0"/>
        <a:buChar char="•"/>
        <a:defRPr sz="2000" kern="1200">
          <a:solidFill>
            <a:schemeClr val="tx1"/>
          </a:solidFill>
          <a:latin typeface="Trebuchet MS" pitchFamily="34" charset="0"/>
          <a:ea typeface="+mn-ea"/>
          <a:cs typeface="+mn-cs"/>
        </a:defRPr>
      </a:lvl1pPr>
      <a:lvl2pPr marL="619100" indent="-238115" algn="l" defTabSz="761970" rtl="0" eaLnBrk="1" latinLnBrk="0" hangingPunct="1">
        <a:lnSpc>
          <a:spcPct val="150000"/>
        </a:lnSpc>
        <a:spcBef>
          <a:spcPct val="20000"/>
        </a:spcBef>
        <a:buClr>
          <a:schemeClr val="tx1">
            <a:lumMod val="65000"/>
            <a:lumOff val="35000"/>
          </a:schemeClr>
        </a:buClr>
        <a:buFont typeface="Arial" pitchFamily="34" charset="0"/>
        <a:buChar char="•"/>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21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268040"/>
            <a:ext cx="7339755" cy="576064"/>
          </a:xfrm>
        </p:spPr>
        <p:txBody>
          <a:bodyPr/>
          <a:lstStyle/>
          <a:p>
            <a:r>
              <a:rPr lang="es-ES" dirty="0" smtClean="0"/>
              <a:t>Formato</a:t>
            </a:r>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952" y="1399994"/>
            <a:ext cx="5589968" cy="4192476"/>
          </a:xfrm>
          <a:prstGeom prst="rect">
            <a:avLst/>
          </a:prstGeom>
        </p:spPr>
      </p:pic>
    </p:spTree>
    <p:extLst>
      <p:ext uri="{BB962C8B-B14F-4D97-AF65-F5344CB8AC3E}">
        <p14:creationId xmlns:p14="http://schemas.microsoft.com/office/powerpoint/2010/main" val="271931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832" y="268040"/>
            <a:ext cx="7339755" cy="576064"/>
          </a:xfrm>
        </p:spPr>
        <p:txBody>
          <a:bodyPr/>
          <a:lstStyle/>
          <a:p>
            <a:r>
              <a:rPr lang="es-ES" dirty="0" smtClean="0"/>
              <a:t>¿Que NO es?</a:t>
            </a:r>
            <a:endParaRPr lang="es-ES" dirty="0"/>
          </a:p>
        </p:txBody>
      </p:sp>
      <p:sp>
        <p:nvSpPr>
          <p:cNvPr id="3" name="Marcador de texto 2"/>
          <p:cNvSpPr>
            <a:spLocks noGrp="1"/>
          </p:cNvSpPr>
          <p:nvPr>
            <p:ph type="body" sz="quarter" idx="10"/>
          </p:nvPr>
        </p:nvSpPr>
        <p:spPr>
          <a:xfrm>
            <a:off x="735856" y="1780208"/>
            <a:ext cx="5544616" cy="3528392"/>
          </a:xfrm>
        </p:spPr>
        <p:txBody>
          <a:bodyPr/>
          <a:lstStyle/>
          <a:p>
            <a:pPr marL="285750" indent="-285750">
              <a:buFont typeface="Arial" panose="020B0604020202020204" pitchFamily="34" charset="0"/>
              <a:buChar char="•"/>
            </a:pPr>
            <a:r>
              <a:rPr lang="es-AR" sz="2000" dirty="0"/>
              <a:t>No es el requisito funcional.</a:t>
            </a:r>
          </a:p>
          <a:p>
            <a:pPr marL="285750" indent="-285750">
              <a:buFont typeface="Arial" panose="020B0604020202020204" pitchFamily="34" charset="0"/>
              <a:buChar char="•"/>
            </a:pPr>
            <a:r>
              <a:rPr lang="es-AR" sz="2000" dirty="0"/>
              <a:t>No es un caso de uso.</a:t>
            </a:r>
          </a:p>
          <a:p>
            <a:pPr marL="285750" indent="-285750">
              <a:buFont typeface="Arial" panose="020B0604020202020204" pitchFamily="34" charset="0"/>
              <a:buChar char="•"/>
            </a:pPr>
            <a:r>
              <a:rPr lang="es-AR" sz="2000" dirty="0"/>
              <a:t>No dice el CÓMO, dice “QUÉ” se debe hacer.</a:t>
            </a:r>
          </a:p>
          <a:p>
            <a:endParaRPr lang="es-ES" dirty="0"/>
          </a:p>
        </p:txBody>
      </p:sp>
      <p:pic>
        <p:nvPicPr>
          <p:cNvPr id="8194" name="Picture 2" descr="http://images.clipartpanda.com/ballot-clipart-ballot_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456" y="3864357"/>
            <a:ext cx="1512168" cy="160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1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
            <a:ext cx="8672513" cy="6006001"/>
          </a:xfrm>
          <a:prstGeom prst="rect">
            <a:avLst/>
          </a:prstGeom>
        </p:spPr>
      </p:pic>
      <p:sp>
        <p:nvSpPr>
          <p:cNvPr id="4" name="Rectángulo 5"/>
          <p:cNvSpPr/>
          <p:nvPr/>
        </p:nvSpPr>
        <p:spPr>
          <a:xfrm>
            <a:off x="159942" y="1587408"/>
            <a:ext cx="5904656" cy="851902"/>
          </a:xfrm>
          <a:prstGeom prst="rect">
            <a:avLst/>
          </a:prstGeom>
          <a:noFill/>
          <a:ln w="3175">
            <a:solidFill>
              <a:srgbClr val="FF8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p:cNvSpPr/>
          <p:nvPr/>
        </p:nvSpPr>
        <p:spPr>
          <a:xfrm>
            <a:off x="303808" y="1659416"/>
            <a:ext cx="4896694" cy="707886"/>
          </a:xfrm>
          <a:prstGeom prst="rect">
            <a:avLst/>
          </a:prstGeom>
        </p:spPr>
        <p:txBody>
          <a:bodyPr wrap="square">
            <a:spAutoFit/>
          </a:bodyPr>
          <a:lstStyle/>
          <a:p>
            <a:r>
              <a:rPr lang="es-ES" sz="4000" dirty="0" smtClean="0">
                <a:solidFill>
                  <a:schemeClr val="bg1"/>
                </a:solidFill>
              </a:rPr>
              <a:t>Caso de Uso</a:t>
            </a:r>
            <a:endParaRPr lang="es-ES" sz="4000" dirty="0">
              <a:solidFill>
                <a:schemeClr val="bg1"/>
              </a:solidFill>
            </a:endParaRPr>
          </a:p>
        </p:txBody>
      </p:sp>
    </p:spTree>
    <p:extLst>
      <p:ext uri="{BB962C8B-B14F-4D97-AF65-F5344CB8AC3E}">
        <p14:creationId xmlns:p14="http://schemas.microsoft.com/office/powerpoint/2010/main" val="2808938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¿Que es?</a:t>
            </a:r>
            <a:endParaRPr lang="es-ES" dirty="0"/>
          </a:p>
        </p:txBody>
      </p:sp>
      <p:sp>
        <p:nvSpPr>
          <p:cNvPr id="3" name="Marcador de texto 2"/>
          <p:cNvSpPr>
            <a:spLocks noGrp="1"/>
          </p:cNvSpPr>
          <p:nvPr>
            <p:ph type="body" sz="quarter" idx="10"/>
          </p:nvPr>
        </p:nvSpPr>
        <p:spPr>
          <a:xfrm>
            <a:off x="735856" y="1780208"/>
            <a:ext cx="5400600" cy="3528392"/>
          </a:xfrm>
        </p:spPr>
        <p:txBody>
          <a:bodyPr/>
          <a:lstStyle/>
          <a:p>
            <a:pPr marL="285750" indent="-285750">
              <a:buFont typeface="Arial" panose="020B0604020202020204" pitchFamily="34" charset="0"/>
              <a:buChar char="•"/>
            </a:pPr>
            <a:r>
              <a:rPr lang="es-AR" sz="2000" dirty="0" smtClean="0"/>
              <a:t>“Secuencia de </a:t>
            </a:r>
            <a:r>
              <a:rPr lang="es-AR" sz="2000" dirty="0"/>
              <a:t>interacciones entre un sistema y alguien o algo que usa alguno de sus servicios</a:t>
            </a:r>
            <a:r>
              <a:rPr lang="es-AR" sz="2000" dirty="0" smtClean="0"/>
              <a:t>.”</a:t>
            </a:r>
          </a:p>
          <a:p>
            <a:pPr marL="285750" indent="-285750">
              <a:buFont typeface="Arial" panose="020B0604020202020204" pitchFamily="34" charset="0"/>
              <a:buChar char="•"/>
            </a:pPr>
            <a:endParaRPr lang="es-AR" sz="2000" dirty="0">
              <a:latin typeface="Raleway" panose="020B0003030101060003" pitchFamily="34" charset="0"/>
            </a:endParaRPr>
          </a:p>
          <a:p>
            <a:pPr marL="285750" indent="-285750">
              <a:buFont typeface="Arial" panose="020B0604020202020204" pitchFamily="34" charset="0"/>
              <a:buChar char="•"/>
            </a:pPr>
            <a:r>
              <a:rPr lang="es-AR" sz="2000" dirty="0" smtClean="0"/>
              <a:t>“Descripción </a:t>
            </a:r>
            <a:r>
              <a:rPr lang="es-AR" sz="2000" dirty="0"/>
              <a:t>de los pasos o las actividades que deberán realizarse para llevar a cabo algún proceso</a:t>
            </a:r>
            <a:r>
              <a:rPr lang="es-AR" sz="2000" dirty="0" smtClean="0"/>
              <a:t>.” </a:t>
            </a:r>
            <a:endParaRPr lang="es-ES" sz="2000" dirty="0"/>
          </a:p>
        </p:txBody>
      </p:sp>
      <p:pic>
        <p:nvPicPr>
          <p:cNvPr id="9218" name="Picture 2" descr="http://cdn.actualicese.com/turevisor/2014/04/Duda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2480" y="3796432"/>
            <a:ext cx="2162685" cy="188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19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Características</a:t>
            </a:r>
            <a:endParaRPr lang="es-ES" dirty="0"/>
          </a:p>
        </p:txBody>
      </p:sp>
      <p:sp>
        <p:nvSpPr>
          <p:cNvPr id="3" name="Marcador de texto 2"/>
          <p:cNvSpPr>
            <a:spLocks noGrp="1"/>
          </p:cNvSpPr>
          <p:nvPr>
            <p:ph type="body" sz="quarter" idx="10"/>
          </p:nvPr>
        </p:nvSpPr>
        <p:spPr>
          <a:xfrm>
            <a:off x="591840" y="1780208"/>
            <a:ext cx="5976664" cy="3528392"/>
          </a:xfrm>
        </p:spPr>
        <p:txBody>
          <a:bodyPr/>
          <a:lstStyle/>
          <a:p>
            <a:pPr marL="285750" indent="-285750">
              <a:buFont typeface="Arial" panose="020B0604020202020204" pitchFamily="34" charset="0"/>
              <a:buChar char="•"/>
            </a:pPr>
            <a:r>
              <a:rPr lang="es-AR" sz="2000" dirty="0" smtClean="0"/>
              <a:t>Están </a:t>
            </a:r>
            <a:r>
              <a:rPr lang="es-AR" sz="2000" dirty="0"/>
              <a:t>expresados desde el punto de vista del </a:t>
            </a:r>
            <a:r>
              <a:rPr lang="es-AR" sz="2000" dirty="0" smtClean="0"/>
              <a:t>actor</a:t>
            </a:r>
          </a:p>
          <a:p>
            <a:pPr marL="285750" indent="-285750">
              <a:buFont typeface="Arial" panose="020B0604020202020204" pitchFamily="34" charset="0"/>
              <a:buChar char="•"/>
            </a:pPr>
            <a:r>
              <a:rPr lang="en-US" sz="2000" dirty="0"/>
              <a:t>Se documentan con texto </a:t>
            </a:r>
            <a:r>
              <a:rPr lang="en-US" sz="2000" dirty="0" smtClean="0"/>
              <a:t>informal</a:t>
            </a:r>
          </a:p>
          <a:p>
            <a:pPr marL="285750" indent="-285750">
              <a:buFont typeface="Arial" panose="020B0604020202020204" pitchFamily="34" charset="0"/>
              <a:buChar char="•"/>
            </a:pPr>
            <a:r>
              <a:rPr lang="es-AR" sz="2000" dirty="0"/>
              <a:t>Son iniciados por un único </a:t>
            </a:r>
            <a:r>
              <a:rPr lang="es-AR" sz="2000" dirty="0" smtClean="0"/>
              <a:t>actor</a:t>
            </a:r>
          </a:p>
          <a:p>
            <a:pPr marL="285750" indent="-285750">
              <a:buFont typeface="Arial" panose="020B0604020202020204" pitchFamily="34" charset="0"/>
              <a:buChar char="•"/>
            </a:pPr>
            <a:r>
              <a:rPr lang="es-AR" sz="2000" dirty="0"/>
              <a:t>Están acotados al uso de una determinada funcionalidad </a:t>
            </a:r>
            <a:r>
              <a:rPr lang="es-AR" sz="2000" dirty="0" smtClean="0"/>
              <a:t>del </a:t>
            </a:r>
            <a:r>
              <a:rPr lang="es-AR" sz="2000" dirty="0"/>
              <a:t>sistema</a:t>
            </a:r>
            <a:endParaRPr lang="es-AR" sz="2000" dirty="0">
              <a:latin typeface="Raleway" panose="020B0003030101060003" pitchFamily="34" charset="0"/>
            </a:endParaRPr>
          </a:p>
          <a:p>
            <a:pPr marL="285750" indent="-285750">
              <a:buFont typeface="Arial" panose="020B0604020202020204" pitchFamily="34" charset="0"/>
              <a:buChar char="•"/>
            </a:pPr>
            <a:endParaRPr lang="es-ES" dirty="0">
              <a:latin typeface="Raleway" panose="020B0003030101060003" pitchFamily="34" charset="0"/>
            </a:endParaRPr>
          </a:p>
        </p:txBody>
      </p:sp>
      <p:pic>
        <p:nvPicPr>
          <p:cNvPr id="10242" name="Picture 2" descr="http://www.contapyme.com/images/contapyme/modulos/caracteristicas/checklis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488" y="3868440"/>
            <a:ext cx="19145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2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Secciones </a:t>
            </a:r>
            <a:endParaRPr lang="es-ES" dirty="0"/>
          </a:p>
        </p:txBody>
      </p:sp>
      <p:sp>
        <p:nvSpPr>
          <p:cNvPr id="3" name="Marcador de texto 2"/>
          <p:cNvSpPr>
            <a:spLocks noGrp="1"/>
          </p:cNvSpPr>
          <p:nvPr>
            <p:ph type="body" sz="quarter" idx="10"/>
          </p:nvPr>
        </p:nvSpPr>
        <p:spPr>
          <a:xfrm>
            <a:off x="591840" y="1780208"/>
            <a:ext cx="5976664" cy="3528392"/>
          </a:xfrm>
        </p:spPr>
        <p:txBody>
          <a:bodyPr/>
          <a:lstStyle/>
          <a:p>
            <a:pPr marL="285750" indent="-285750">
              <a:buFont typeface="Arial" panose="020B0604020202020204" pitchFamily="34" charset="0"/>
              <a:buChar char="•"/>
            </a:pPr>
            <a:r>
              <a:rPr lang="es-AR" sz="1800" b="1" dirty="0" smtClean="0"/>
              <a:t>Nombre</a:t>
            </a:r>
            <a:r>
              <a:rPr lang="es-AR" sz="1800" dirty="0" smtClean="0"/>
              <a:t>: </a:t>
            </a:r>
            <a:r>
              <a:rPr lang="es-AR" sz="1800" dirty="0"/>
              <a:t>se expresa con un verbo en gerundio, seguido por el principal objeto </a:t>
            </a:r>
            <a:r>
              <a:rPr lang="es-AR" sz="1800" dirty="0" smtClean="0"/>
              <a:t>del </a:t>
            </a:r>
            <a:r>
              <a:rPr lang="es-AR" sz="1800" dirty="0"/>
              <a:t>sistema que es afectado por el </a:t>
            </a:r>
            <a:r>
              <a:rPr lang="es-AR" sz="1800" dirty="0" smtClean="0"/>
              <a:t>caso</a:t>
            </a:r>
            <a:endParaRPr lang="en-US" sz="1800" dirty="0" smtClean="0"/>
          </a:p>
          <a:p>
            <a:pPr marL="285750" indent="-285750">
              <a:buFont typeface="Arial" panose="020B0604020202020204" pitchFamily="34" charset="0"/>
              <a:buChar char="•"/>
            </a:pPr>
            <a:r>
              <a:rPr lang="en-US" sz="1800" b="1" dirty="0" smtClean="0"/>
              <a:t>Actor</a:t>
            </a:r>
            <a:r>
              <a:rPr lang="en-US" sz="1800" dirty="0" smtClean="0"/>
              <a:t> : </a:t>
            </a:r>
            <a:r>
              <a:rPr lang="es-AR" sz="1800" dirty="0"/>
              <a:t>agrupación uniforme de personas, sistemas o máquinas que interactúan con el sistema que estamos construyendo de la misma </a:t>
            </a:r>
            <a:r>
              <a:rPr lang="es-AR" sz="1800" dirty="0" smtClean="0"/>
              <a:t>forma</a:t>
            </a:r>
          </a:p>
          <a:p>
            <a:pPr marL="285750" indent="-285750">
              <a:buFont typeface="Arial" panose="020B0604020202020204" pitchFamily="34" charset="0"/>
              <a:buChar char="•"/>
            </a:pPr>
            <a:r>
              <a:rPr lang="es-AR" sz="1800" b="1" dirty="0" smtClean="0"/>
              <a:t>Descripción</a:t>
            </a:r>
            <a:r>
              <a:rPr lang="es-AR" sz="1800" dirty="0" smtClean="0"/>
              <a:t>: Se </a:t>
            </a:r>
            <a:r>
              <a:rPr lang="es-AR" sz="1800" dirty="0"/>
              <a:t>usa una lista numerada de los pasos que sigue el actor para interactuar con el sistema</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ES" dirty="0">
              <a:latin typeface="Raleway" panose="020B0003030101060003"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239" y="3004344"/>
            <a:ext cx="9048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534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Alternativas </a:t>
            </a:r>
            <a:endParaRPr lang="es-ES" dirty="0"/>
          </a:p>
        </p:txBody>
      </p:sp>
      <p:sp>
        <p:nvSpPr>
          <p:cNvPr id="3" name="Marcador de texto 2"/>
          <p:cNvSpPr>
            <a:spLocks noGrp="1"/>
          </p:cNvSpPr>
          <p:nvPr>
            <p:ph type="body" sz="quarter" idx="10"/>
          </p:nvPr>
        </p:nvSpPr>
        <p:spPr>
          <a:xfrm>
            <a:off x="375816" y="1708200"/>
            <a:ext cx="5976664" cy="3528392"/>
          </a:xfrm>
        </p:spPr>
        <p:txBody>
          <a:bodyPr/>
          <a:lstStyle/>
          <a:p>
            <a:pPr marL="285750" indent="-285750">
              <a:buFont typeface="Arial" panose="020B0604020202020204" pitchFamily="34" charset="0"/>
              <a:buChar char="•"/>
            </a:pPr>
            <a:r>
              <a:rPr lang="es-AR" sz="2000" dirty="0" smtClean="0"/>
              <a:t>Es una desviaciones </a:t>
            </a:r>
            <a:r>
              <a:rPr lang="es-AR" sz="2000" dirty="0"/>
              <a:t>del curso normal del caso de </a:t>
            </a:r>
            <a:r>
              <a:rPr lang="es-AR" sz="2000" dirty="0" smtClean="0"/>
              <a:t>uso.</a:t>
            </a:r>
          </a:p>
          <a:p>
            <a:pPr marL="666735" lvl="1" indent="-285750">
              <a:buFont typeface="Arial" panose="020B0604020202020204" pitchFamily="34" charset="0"/>
              <a:buChar char="•"/>
            </a:pPr>
            <a:r>
              <a:rPr lang="es-AR" sz="2000" dirty="0">
                <a:solidFill>
                  <a:schemeClr val="tx1">
                    <a:lumMod val="75000"/>
                    <a:lumOff val="25000"/>
                  </a:schemeClr>
                </a:solidFill>
              </a:rPr>
              <a:t>Representan un error o excepción en el curso normal del caso de uso</a:t>
            </a:r>
          </a:p>
          <a:p>
            <a:pPr marL="666735" lvl="1" indent="-285750">
              <a:buFont typeface="Arial" panose="020B0604020202020204" pitchFamily="34" charset="0"/>
              <a:buChar char="•"/>
            </a:pPr>
            <a:r>
              <a:rPr lang="es-AR" sz="2000" dirty="0">
                <a:solidFill>
                  <a:schemeClr val="tx1">
                    <a:lumMod val="75000"/>
                    <a:lumOff val="25000"/>
                  </a:schemeClr>
                </a:solidFill>
              </a:rPr>
              <a:t>No tienen sentido por sí mismas, fuera del contexto del caso de uso en el que ocurren.</a:t>
            </a:r>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ES" dirty="0">
              <a:latin typeface="Raleway" panose="020B0003030101060003" pitchFamily="34" charset="0"/>
            </a:endParaRPr>
          </a:p>
        </p:txBody>
      </p:sp>
      <p:pic>
        <p:nvPicPr>
          <p:cNvPr id="11266" name="Picture 2" descr="http://www.oocities.org/webeducando/fotos/indiv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456" y="3876080"/>
            <a:ext cx="19335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2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smtClean="0"/>
              <a:t>Relación de extensión - &lt;Extend&gt;</a:t>
            </a:r>
            <a:endParaRPr lang="es-ES" sz="3200" dirty="0"/>
          </a:p>
        </p:txBody>
      </p:sp>
      <p:sp>
        <p:nvSpPr>
          <p:cNvPr id="3" name="Marcador de texto 2"/>
          <p:cNvSpPr>
            <a:spLocks noGrp="1"/>
          </p:cNvSpPr>
          <p:nvPr>
            <p:ph type="body" sz="quarter" idx="10"/>
          </p:nvPr>
        </p:nvSpPr>
        <p:spPr>
          <a:xfrm>
            <a:off x="591840" y="1780208"/>
            <a:ext cx="5976664" cy="3528392"/>
          </a:xfrm>
        </p:spPr>
        <p:txBody>
          <a:bodyPr/>
          <a:lstStyle/>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ES" dirty="0">
              <a:latin typeface="Raleway" panose="020B0003030101060003" pitchFamily="34" charset="0"/>
            </a:endParaRPr>
          </a:p>
        </p:txBody>
      </p:sp>
      <p:sp>
        <p:nvSpPr>
          <p:cNvPr id="4" name="3 CuadroTexto"/>
          <p:cNvSpPr txBox="1"/>
          <p:nvPr/>
        </p:nvSpPr>
        <p:spPr>
          <a:xfrm>
            <a:off x="601588" y="1777736"/>
            <a:ext cx="5174828" cy="2613344"/>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tx1">
                    <a:lumMod val="75000"/>
                    <a:lumOff val="25000"/>
                  </a:schemeClr>
                </a:solidFill>
                <a:latin typeface="Trebuchet MS" pitchFamily="34" charset="0"/>
              </a:rPr>
              <a:t>Representan una parte de la funcionalidad del caso que no siempre ocurre</a:t>
            </a:r>
          </a:p>
          <a:p>
            <a:pPr marL="342900" indent="-342900">
              <a:buFont typeface="Arial" panose="020B0604020202020204" pitchFamily="34" charset="0"/>
              <a:buChar char="•"/>
            </a:pPr>
            <a:r>
              <a:rPr lang="es-AR" sz="2400" dirty="0">
                <a:solidFill>
                  <a:schemeClr val="tx1">
                    <a:lumMod val="75000"/>
                    <a:lumOff val="25000"/>
                  </a:schemeClr>
                </a:solidFill>
                <a:latin typeface="Trebuchet MS" pitchFamily="34" charset="0"/>
              </a:rPr>
              <a:t>Son un caso de uso en sí mismas</a:t>
            </a:r>
          </a:p>
          <a:p>
            <a:pPr marL="342900" indent="-342900">
              <a:buFont typeface="Arial" panose="020B0604020202020204" pitchFamily="34" charset="0"/>
              <a:buChar char="•"/>
            </a:pPr>
            <a:r>
              <a:rPr lang="es-AR" sz="2400" dirty="0">
                <a:solidFill>
                  <a:schemeClr val="tx1">
                    <a:lumMod val="75000"/>
                    <a:lumOff val="25000"/>
                  </a:schemeClr>
                </a:solidFill>
                <a:latin typeface="Trebuchet MS" pitchFamily="34" charset="0"/>
              </a:rPr>
              <a:t>No necesariamente provienen de un error o excepción.</a:t>
            </a:r>
          </a:p>
          <a:p>
            <a:endParaRPr lang="en-US" dirty="0"/>
          </a:p>
        </p:txBody>
      </p:sp>
      <p:pic>
        <p:nvPicPr>
          <p:cNvPr id="12290" name="Picture 2" descr="http://cdn.flaticon.com/png/256/503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472" y="3652416"/>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11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200" dirty="0" smtClean="0"/>
              <a:t>Relación de extensión - Ejemplo</a:t>
            </a:r>
            <a:endParaRPr lang="es-ES" sz="3200" dirty="0"/>
          </a:p>
        </p:txBody>
      </p:sp>
      <p:sp>
        <p:nvSpPr>
          <p:cNvPr id="3" name="Marcador de texto 2"/>
          <p:cNvSpPr>
            <a:spLocks noGrp="1"/>
          </p:cNvSpPr>
          <p:nvPr>
            <p:ph type="body" sz="quarter" idx="10"/>
          </p:nvPr>
        </p:nvSpPr>
        <p:spPr>
          <a:xfrm>
            <a:off x="591840" y="1780208"/>
            <a:ext cx="5976664" cy="3528392"/>
          </a:xfrm>
        </p:spPr>
        <p:txBody>
          <a:bodyPr/>
          <a:lstStyle/>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ES" dirty="0">
              <a:latin typeface="Raleway" panose="020B0003030101060003" pitchFamily="34" charset="0"/>
            </a:endParaRPr>
          </a:p>
        </p:txBody>
      </p:sp>
      <p:sp>
        <p:nvSpPr>
          <p:cNvPr id="4" name="3 CuadroTexto"/>
          <p:cNvSpPr txBox="1"/>
          <p:nvPr/>
        </p:nvSpPr>
        <p:spPr>
          <a:xfrm>
            <a:off x="575320" y="1492176"/>
            <a:ext cx="7416824" cy="2890343"/>
          </a:xfrm>
          <a:prstGeom prst="rect">
            <a:avLst/>
          </a:prstGeom>
          <a:noFill/>
        </p:spPr>
        <p:txBody>
          <a:bodyPr wrap="square" rtlCol="0">
            <a:spAutoFit/>
          </a:bodyPr>
          <a:lstStyle/>
          <a:p>
            <a:r>
              <a:rPr lang="es-AR" sz="1800" dirty="0">
                <a:solidFill>
                  <a:schemeClr val="tx1">
                    <a:lumMod val="75000"/>
                    <a:lumOff val="25000"/>
                  </a:schemeClr>
                </a:solidFill>
                <a:latin typeface="Trebuchet MS" pitchFamily="34" charset="0"/>
              </a:rPr>
              <a:t>Se refiere a cuando la funcionalidad de un caso de uso incluye un conjunto de pasos que ocurren sólo en algunas oportunidades.</a:t>
            </a:r>
          </a:p>
          <a:p>
            <a:r>
              <a:rPr lang="es-AR" sz="1800" dirty="0">
                <a:solidFill>
                  <a:schemeClr val="tx1">
                    <a:lumMod val="75000"/>
                    <a:lumOff val="25000"/>
                  </a:schemeClr>
                </a:solidFill>
                <a:latin typeface="Trebuchet MS" pitchFamily="34" charset="0"/>
              </a:rPr>
              <a:t>Ejemplo:</a:t>
            </a:r>
          </a:p>
          <a:p>
            <a:r>
              <a:rPr lang="es-AR" sz="1800" dirty="0">
                <a:solidFill>
                  <a:schemeClr val="tx1">
                    <a:lumMod val="75000"/>
                    <a:lumOff val="25000"/>
                  </a:schemeClr>
                </a:solidFill>
                <a:latin typeface="Trebuchet MS" pitchFamily="34" charset="0"/>
              </a:rPr>
              <a:t>	Caso de uso: Ingresando Pedido</a:t>
            </a:r>
          </a:p>
          <a:p>
            <a:r>
              <a:rPr lang="es-AR" sz="1800" dirty="0">
                <a:solidFill>
                  <a:schemeClr val="tx1">
                    <a:lumMod val="75000"/>
                    <a:lumOff val="25000"/>
                  </a:schemeClr>
                </a:solidFill>
                <a:latin typeface="Trebuchet MS" pitchFamily="34" charset="0"/>
              </a:rPr>
              <a:t>	Caso de uso de extensión: </a:t>
            </a:r>
            <a:r>
              <a:rPr lang="es-AR" sz="1800" dirty="0" smtClean="0">
                <a:solidFill>
                  <a:schemeClr val="tx1">
                    <a:lumMod val="75000"/>
                    <a:lumOff val="25000"/>
                  </a:schemeClr>
                </a:solidFill>
                <a:latin typeface="Trebuchet MS" pitchFamily="34" charset="0"/>
              </a:rPr>
              <a:t>Revisando Presentación </a:t>
            </a:r>
            <a:r>
              <a:rPr lang="es-AR" sz="1800" dirty="0">
                <a:solidFill>
                  <a:schemeClr val="tx1">
                    <a:lumMod val="75000"/>
                    <a:lumOff val="25000"/>
                  </a:schemeClr>
                </a:solidFill>
                <a:latin typeface="Trebuchet MS" pitchFamily="34" charset="0"/>
              </a:rPr>
              <a:t>de </a:t>
            </a:r>
            <a:r>
              <a:rPr lang="es-AR" sz="1800" dirty="0" smtClean="0">
                <a:solidFill>
                  <a:schemeClr val="tx1">
                    <a:lumMod val="75000"/>
                    <a:lumOff val="25000"/>
                  </a:schemeClr>
                </a:solidFill>
                <a:latin typeface="Trebuchet MS" pitchFamily="34" charset="0"/>
              </a:rPr>
              <a:t>	Nuevos Productos.</a:t>
            </a:r>
          </a:p>
          <a:p>
            <a:endParaRPr lang="es-AR" sz="1800" dirty="0">
              <a:solidFill>
                <a:schemeClr val="tx1">
                  <a:lumMod val="75000"/>
                  <a:lumOff val="25000"/>
                </a:schemeClr>
              </a:solidFill>
              <a:latin typeface="Trebuchet MS" pitchFamily="34" charset="0"/>
            </a:endParaRPr>
          </a:p>
          <a:p>
            <a:r>
              <a:rPr lang="es-AR" sz="1800" dirty="0" smtClean="0">
                <a:solidFill>
                  <a:schemeClr val="tx1">
                    <a:lumMod val="75000"/>
                    <a:lumOff val="25000"/>
                  </a:schemeClr>
                </a:solidFill>
                <a:latin typeface="Trebuchet MS" pitchFamily="34" charset="0"/>
              </a:rPr>
              <a:t>Se dice por lo tanto que “Revisando </a:t>
            </a:r>
            <a:r>
              <a:rPr lang="es-AR" sz="1800" dirty="0">
                <a:solidFill>
                  <a:schemeClr val="tx1">
                    <a:lumMod val="75000"/>
                    <a:lumOff val="25000"/>
                  </a:schemeClr>
                </a:solidFill>
                <a:latin typeface="Trebuchet MS" pitchFamily="34" charset="0"/>
              </a:rPr>
              <a:t>Presentación de Nuevos </a:t>
            </a:r>
            <a:r>
              <a:rPr lang="es-AR" sz="1800" dirty="0" smtClean="0">
                <a:solidFill>
                  <a:schemeClr val="tx1">
                    <a:lumMod val="75000"/>
                    <a:lumOff val="25000"/>
                  </a:schemeClr>
                </a:solidFill>
                <a:latin typeface="Trebuchet MS" pitchFamily="34" charset="0"/>
              </a:rPr>
              <a:t>Productos” </a:t>
            </a:r>
            <a:r>
              <a:rPr lang="es-AR" sz="1800" dirty="0">
                <a:solidFill>
                  <a:schemeClr val="tx1">
                    <a:lumMod val="75000"/>
                    <a:lumOff val="25000"/>
                  </a:schemeClr>
                </a:solidFill>
                <a:latin typeface="Trebuchet MS" pitchFamily="34" charset="0"/>
              </a:rPr>
              <a:t>extiende el caso de uso </a:t>
            </a:r>
            <a:r>
              <a:rPr lang="es-AR" sz="1800" dirty="0" smtClean="0">
                <a:solidFill>
                  <a:schemeClr val="tx1">
                    <a:lumMod val="75000"/>
                    <a:lumOff val="25000"/>
                  </a:schemeClr>
                </a:solidFill>
                <a:latin typeface="Trebuchet MS" pitchFamily="34" charset="0"/>
              </a:rPr>
              <a:t>“Ingresando pedido”</a:t>
            </a:r>
            <a:endParaRPr lang="es-AR" sz="1800" dirty="0">
              <a:solidFill>
                <a:schemeClr val="tx1">
                  <a:lumMod val="75000"/>
                  <a:lumOff val="25000"/>
                </a:schemeClr>
              </a:solidFill>
              <a:latin typeface="Trebuchet MS" pitchFamily="34" charset="0"/>
            </a:endParaRPr>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80" y="4027163"/>
            <a:ext cx="4896544" cy="195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9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000" dirty="0" smtClean="0"/>
              <a:t>Alternativa Vs. &lt;Extend&gt;</a:t>
            </a:r>
            <a:endParaRPr lang="es-ES" sz="3000" dirty="0"/>
          </a:p>
        </p:txBody>
      </p:sp>
      <p:sp>
        <p:nvSpPr>
          <p:cNvPr id="3" name="Marcador de texto 2"/>
          <p:cNvSpPr>
            <a:spLocks noGrp="1"/>
          </p:cNvSpPr>
          <p:nvPr>
            <p:ph type="body" sz="quarter" idx="10"/>
          </p:nvPr>
        </p:nvSpPr>
        <p:spPr>
          <a:xfrm>
            <a:off x="591840" y="1780208"/>
            <a:ext cx="5976664" cy="3528392"/>
          </a:xfrm>
        </p:spPr>
        <p:txBody>
          <a:bodyPr/>
          <a:lstStyle/>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AR" dirty="0" smtClean="0"/>
          </a:p>
          <a:p>
            <a:pPr marL="285750" indent="-285750">
              <a:buFont typeface="Arial" panose="020B0604020202020204" pitchFamily="34" charset="0"/>
              <a:buChar char="•"/>
            </a:pPr>
            <a:endParaRPr lang="es-ES" dirty="0">
              <a:latin typeface="Raleway" panose="020B0003030101060003" pitchFamily="34" charset="0"/>
            </a:endParaRPr>
          </a:p>
        </p:txBody>
      </p:sp>
      <p:sp>
        <p:nvSpPr>
          <p:cNvPr id="4" name="3 CuadroTexto"/>
          <p:cNvSpPr txBox="1"/>
          <p:nvPr/>
        </p:nvSpPr>
        <p:spPr>
          <a:xfrm>
            <a:off x="591840" y="1636192"/>
            <a:ext cx="7416824" cy="2554545"/>
          </a:xfrm>
          <a:prstGeom prst="rect">
            <a:avLst/>
          </a:prstGeom>
          <a:noFill/>
        </p:spPr>
        <p:txBody>
          <a:bodyPr wrap="square" rtlCol="0">
            <a:spAutoFit/>
          </a:bodyPr>
          <a:lstStyle/>
          <a:p>
            <a:pPr marL="285750" indent="-285750">
              <a:buFont typeface="Arial" panose="020B0604020202020204" pitchFamily="34" charset="0"/>
              <a:buChar char="•"/>
            </a:pPr>
            <a:r>
              <a:rPr lang="es-AR" sz="2000" dirty="0">
                <a:solidFill>
                  <a:schemeClr val="tx1">
                    <a:lumMod val="75000"/>
                    <a:lumOff val="25000"/>
                  </a:schemeClr>
                </a:solidFill>
                <a:latin typeface="Trebuchet MS" pitchFamily="34" charset="0"/>
              </a:rPr>
              <a:t>Una extensión es un caso de uso en sí mismo, mientras que una alternativa no</a:t>
            </a:r>
          </a:p>
          <a:p>
            <a:pPr marL="285750" indent="-285750">
              <a:buFont typeface="Arial" panose="020B0604020202020204" pitchFamily="34" charset="0"/>
              <a:buChar char="•"/>
            </a:pPr>
            <a:r>
              <a:rPr lang="es-AR" sz="2000" dirty="0">
                <a:solidFill>
                  <a:schemeClr val="tx1">
                    <a:lumMod val="75000"/>
                    <a:lumOff val="25000"/>
                  </a:schemeClr>
                </a:solidFill>
                <a:latin typeface="Trebuchet MS" pitchFamily="34" charset="0"/>
              </a:rPr>
              <a:t>Una alternativa es un error o excepción, mientras que una extensión puede no </a:t>
            </a:r>
            <a:r>
              <a:rPr lang="es-AR" sz="2000" dirty="0" smtClean="0">
                <a:solidFill>
                  <a:schemeClr val="tx1">
                    <a:lumMod val="75000"/>
                    <a:lumOff val="25000"/>
                  </a:schemeClr>
                </a:solidFill>
                <a:latin typeface="Trebuchet MS" pitchFamily="34" charset="0"/>
              </a:rPr>
              <a:t>serlo</a:t>
            </a:r>
          </a:p>
          <a:p>
            <a:pPr marL="285750" indent="-285750">
              <a:buFont typeface="Arial" panose="020B0604020202020204" pitchFamily="34" charset="0"/>
              <a:buChar char="•"/>
            </a:pPr>
            <a:endParaRPr lang="es-AR" sz="2000" dirty="0">
              <a:solidFill>
                <a:schemeClr val="tx1">
                  <a:lumMod val="75000"/>
                  <a:lumOff val="25000"/>
                </a:schemeClr>
              </a:solidFill>
              <a:latin typeface="Trebuchet MS" pitchFamily="34" charset="0"/>
            </a:endParaRPr>
          </a:p>
          <a:p>
            <a:pPr marL="285750" indent="-285750">
              <a:buFont typeface="Arial" panose="020B0604020202020204" pitchFamily="34" charset="0"/>
              <a:buChar char="•"/>
            </a:pPr>
            <a:r>
              <a:rPr lang="es-AR" sz="2000" dirty="0" smtClean="0">
                <a:solidFill>
                  <a:schemeClr val="tx1">
                    <a:lumMod val="75000"/>
                    <a:lumOff val="25000"/>
                  </a:schemeClr>
                </a:solidFill>
                <a:latin typeface="Trebuchet MS" pitchFamily="34" charset="0"/>
              </a:rPr>
              <a:t>Regla practica: </a:t>
            </a:r>
            <a:r>
              <a:rPr lang="es-AR" sz="2000" dirty="0">
                <a:solidFill>
                  <a:schemeClr val="tx1">
                    <a:lumMod val="75000"/>
                    <a:lumOff val="25000"/>
                  </a:schemeClr>
                </a:solidFill>
                <a:latin typeface="Trebuchet MS" pitchFamily="34" charset="0"/>
              </a:rPr>
              <a:t>podemos pensar que si algo opcional debe ser expresado con más de un paso, seguramente es una extensión y no una alternativa.</a:t>
            </a:r>
            <a:endParaRPr lang="en-US" sz="2000" dirty="0">
              <a:solidFill>
                <a:schemeClr val="tx1">
                  <a:lumMod val="75000"/>
                  <a:lumOff val="25000"/>
                </a:schemeClr>
              </a:solidFill>
              <a:latin typeface="Trebuchet MS" pitchFamily="34" charset="0"/>
            </a:endParaRPr>
          </a:p>
        </p:txBody>
      </p:sp>
      <p:pic>
        <p:nvPicPr>
          <p:cNvPr id="13314" name="Picture 2" descr="http://static.comicvine.com/uploads/original/11119/111194669/4489789-4470094-9485503453-vs.p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544" y="4411340"/>
            <a:ext cx="1306264" cy="130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6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15976" y="3004346"/>
            <a:ext cx="6118820" cy="1020851"/>
          </a:xfrm>
        </p:spPr>
        <p:txBody>
          <a:bodyPr/>
          <a:lstStyle/>
          <a:p>
            <a:r>
              <a:rPr lang="es-ES" dirty="0" err="1"/>
              <a:t>Engee</a:t>
            </a:r>
            <a:r>
              <a:rPr lang="es-ES" dirty="0"/>
              <a:t> IT S.R.L.</a:t>
            </a:r>
          </a:p>
        </p:txBody>
      </p:sp>
      <p:sp>
        <p:nvSpPr>
          <p:cNvPr id="6" name="Subtítulo 5"/>
          <p:cNvSpPr>
            <a:spLocks noGrp="1"/>
          </p:cNvSpPr>
          <p:nvPr>
            <p:ph type="subTitle" idx="1"/>
          </p:nvPr>
        </p:nvSpPr>
        <p:spPr/>
        <p:txBody>
          <a:bodyPr/>
          <a:lstStyle/>
          <a:p>
            <a:endParaRPr lang="es-ES"/>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7"/>
            <a:ext cx="8672513" cy="6006001"/>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288" y="964560"/>
            <a:ext cx="3201875" cy="1290048"/>
          </a:xfrm>
          <a:prstGeom prst="rect">
            <a:avLst/>
          </a:prstGeom>
        </p:spPr>
      </p:pic>
      <p:sp>
        <p:nvSpPr>
          <p:cNvPr id="5" name="4 CuadroTexto"/>
          <p:cNvSpPr txBox="1"/>
          <p:nvPr/>
        </p:nvSpPr>
        <p:spPr>
          <a:xfrm>
            <a:off x="3256136" y="3005687"/>
            <a:ext cx="4896544" cy="917815"/>
          </a:xfrm>
          <a:prstGeom prst="rect">
            <a:avLst/>
          </a:prstGeom>
          <a:noFill/>
        </p:spPr>
        <p:txBody>
          <a:bodyPr wrap="square" rtlCol="0">
            <a:spAutoFit/>
          </a:bodyPr>
          <a:lstStyle/>
          <a:p>
            <a:r>
              <a:rPr lang="es-AR" b="1" dirty="0" smtClean="0">
                <a:solidFill>
                  <a:srgbClr val="FF8C2D"/>
                </a:solidFill>
              </a:rPr>
              <a:t>Historias de Usuarios Vs. Casos de Uso</a:t>
            </a:r>
          </a:p>
          <a:p>
            <a:endParaRPr lang="es-AR" dirty="0" smtClean="0"/>
          </a:p>
          <a:p>
            <a:pPr algn="r"/>
            <a:r>
              <a:rPr lang="es-AR" sz="1400" dirty="0" smtClean="0"/>
              <a:t>Nicolas.pintos@engee.com.ar</a:t>
            </a:r>
            <a:endParaRPr lang="en-US" sz="1400" dirty="0"/>
          </a:p>
        </p:txBody>
      </p:sp>
    </p:spTree>
    <p:extLst>
      <p:ext uri="{BB962C8B-B14F-4D97-AF65-F5344CB8AC3E}">
        <p14:creationId xmlns:p14="http://schemas.microsoft.com/office/powerpoint/2010/main" val="2169159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000" dirty="0" smtClean="0"/>
              <a:t>Relación de Uso – &lt;Include&gt;</a:t>
            </a:r>
            <a:endParaRPr lang="es-ES" sz="3000" dirty="0"/>
          </a:p>
        </p:txBody>
      </p:sp>
      <p:sp>
        <p:nvSpPr>
          <p:cNvPr id="3" name="Marcador de texto 2"/>
          <p:cNvSpPr>
            <a:spLocks noGrp="1"/>
          </p:cNvSpPr>
          <p:nvPr>
            <p:ph type="body" sz="quarter" idx="10"/>
          </p:nvPr>
        </p:nvSpPr>
        <p:spPr>
          <a:xfrm>
            <a:off x="591840" y="1780208"/>
            <a:ext cx="7416824" cy="3528392"/>
          </a:xfrm>
        </p:spPr>
        <p:txBody>
          <a:bodyPr/>
          <a:lstStyle/>
          <a:p>
            <a:pPr marL="285750" indent="-285750">
              <a:buFont typeface="Arial" panose="020B0604020202020204" pitchFamily="34" charset="0"/>
              <a:buChar char="•"/>
            </a:pPr>
            <a:r>
              <a:rPr lang="es-AR" sz="2000" dirty="0" smtClean="0"/>
              <a:t>Aparecen </a:t>
            </a:r>
            <a:r>
              <a:rPr lang="es-AR" sz="2000" dirty="0"/>
              <a:t>como funcionalidad común, luego de haber especificado varios casos de uso. </a:t>
            </a:r>
            <a:endParaRPr lang="es-AR" sz="2000" dirty="0" smtClean="0"/>
          </a:p>
          <a:p>
            <a:pPr marL="285750" indent="-285750">
              <a:buFont typeface="Arial" panose="020B0604020202020204" pitchFamily="34" charset="0"/>
              <a:buChar char="•"/>
            </a:pPr>
            <a:r>
              <a:rPr lang="es-AR" sz="2000" dirty="0"/>
              <a:t>Los casos </a:t>
            </a:r>
            <a:r>
              <a:rPr lang="es-AR" sz="2000" dirty="0" smtClean="0"/>
              <a:t>“usados” </a:t>
            </a:r>
            <a:r>
              <a:rPr lang="es-AR" sz="2000" dirty="0"/>
              <a:t>son casos de uso en sí </a:t>
            </a:r>
            <a:r>
              <a:rPr lang="es-AR" sz="2000" dirty="0" smtClean="0"/>
              <a:t>mismos</a:t>
            </a:r>
          </a:p>
          <a:p>
            <a:pPr marL="285750" indent="-285750">
              <a:buFont typeface="Arial" panose="020B0604020202020204" pitchFamily="34" charset="0"/>
              <a:buChar char="•"/>
            </a:pPr>
            <a:r>
              <a:rPr lang="es-AR" sz="2000" dirty="0"/>
              <a:t>El caso es usado </a:t>
            </a:r>
            <a:r>
              <a:rPr lang="es-AR" sz="2000" b="1" dirty="0"/>
              <a:t>siempre</a:t>
            </a:r>
            <a:r>
              <a:rPr lang="es-AR" sz="2000" dirty="0"/>
              <a:t> que el caso que lo usa es ejecutado. Esto marca la diferencia con las extensiones, que son opcionales</a:t>
            </a:r>
            <a:endParaRPr lang="es-AR" sz="2000" dirty="0" smtClean="0"/>
          </a:p>
          <a:p>
            <a:pPr marL="285750" indent="-285750">
              <a:buFont typeface="Arial" panose="020B0604020202020204" pitchFamily="34" charset="0"/>
              <a:buChar char="•"/>
            </a:pPr>
            <a:endParaRPr lang="es-ES" dirty="0">
              <a:latin typeface="Raleway" panose="020B0003030101060003" pitchFamily="34" charset="0"/>
            </a:endParaRPr>
          </a:p>
        </p:txBody>
      </p:sp>
    </p:spTree>
    <p:extLst>
      <p:ext uri="{BB962C8B-B14F-4D97-AF65-F5344CB8AC3E}">
        <p14:creationId xmlns:p14="http://schemas.microsoft.com/office/powerpoint/2010/main" val="1892159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000" dirty="0" smtClean="0"/>
              <a:t>Relación de Uso - Ejemplo</a:t>
            </a:r>
            <a:endParaRPr lang="es-ES" sz="3000" dirty="0"/>
          </a:p>
        </p:txBody>
      </p:sp>
      <p:sp>
        <p:nvSpPr>
          <p:cNvPr id="3" name="Marcador de texto 2"/>
          <p:cNvSpPr>
            <a:spLocks noGrp="1"/>
          </p:cNvSpPr>
          <p:nvPr>
            <p:ph type="body" sz="quarter" idx="10"/>
          </p:nvPr>
        </p:nvSpPr>
        <p:spPr>
          <a:xfrm>
            <a:off x="444064" y="1492176"/>
            <a:ext cx="7784381" cy="1241502"/>
          </a:xfrm>
        </p:spPr>
        <p:txBody>
          <a:bodyPr/>
          <a:lstStyle/>
          <a:p>
            <a:pPr marL="285750" indent="-285750">
              <a:buFont typeface="Arial" panose="020B0604020202020204" pitchFamily="34" charset="0"/>
              <a:buChar char="•"/>
            </a:pPr>
            <a:r>
              <a:rPr lang="es-AR" sz="1700" dirty="0" smtClean="0"/>
              <a:t>CU1: Ingresando Pedido</a:t>
            </a:r>
          </a:p>
          <a:p>
            <a:pPr marL="285750" indent="-285750">
              <a:buFont typeface="Arial" panose="020B0604020202020204" pitchFamily="34" charset="0"/>
              <a:buChar char="•"/>
            </a:pPr>
            <a:r>
              <a:rPr lang="es-AR" sz="1700" dirty="0" smtClean="0"/>
              <a:t>CU2: Obteniendo Reporte de Ventas de Producto</a:t>
            </a:r>
          </a:p>
          <a:p>
            <a:pPr marL="285750" indent="-285750">
              <a:buFont typeface="Arial" panose="020B0604020202020204" pitchFamily="34" charset="0"/>
              <a:buChar char="•"/>
            </a:pPr>
            <a:r>
              <a:rPr lang="es-AR" sz="1700" dirty="0" smtClean="0"/>
              <a:t>CU3: Buscando Datos de Producto</a:t>
            </a:r>
            <a:endParaRPr lang="es-ES" sz="1700" dirty="0" smtClean="0">
              <a:latin typeface="Raleway" panose="020B0003030101060003" pitchFamily="34" charset="0"/>
            </a:endParaRPr>
          </a:p>
          <a:p>
            <a:pPr marL="285750" indent="-285750">
              <a:buFont typeface="Arial" panose="020B0604020202020204" pitchFamily="34" charset="0"/>
              <a:buChar char="•"/>
            </a:pPr>
            <a:endParaRPr lang="es-ES" dirty="0">
              <a:latin typeface="Raleway" panose="020B0003030101060003"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255" y="3021710"/>
            <a:ext cx="4305449" cy="298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55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3000" dirty="0" smtClean="0"/>
              <a:t>Tipos de Casos de Uso</a:t>
            </a:r>
            <a:endParaRPr lang="es-ES" sz="3000" dirty="0"/>
          </a:p>
        </p:txBody>
      </p:sp>
      <p:sp>
        <p:nvSpPr>
          <p:cNvPr id="3" name="Marcador de texto 2"/>
          <p:cNvSpPr>
            <a:spLocks noGrp="1"/>
          </p:cNvSpPr>
          <p:nvPr>
            <p:ph type="body" sz="quarter" idx="10"/>
          </p:nvPr>
        </p:nvSpPr>
        <p:spPr>
          <a:xfrm>
            <a:off x="591840" y="1276152"/>
            <a:ext cx="7704856" cy="4536504"/>
          </a:xfrm>
        </p:spPr>
        <p:txBody>
          <a:bodyPr/>
          <a:lstStyle/>
          <a:p>
            <a:pPr marL="285750" indent="-285750">
              <a:buFont typeface="Arial" panose="020B0604020202020204" pitchFamily="34" charset="0"/>
              <a:buChar char="•"/>
            </a:pPr>
            <a:r>
              <a:rPr lang="en-US" dirty="0"/>
              <a:t>Trazo </a:t>
            </a:r>
            <a:r>
              <a:rPr lang="en-US" dirty="0" smtClean="0"/>
              <a:t>Grueso</a:t>
            </a:r>
            <a:r>
              <a:rPr lang="en-US" dirty="0"/>
              <a:t> o </a:t>
            </a:r>
            <a:r>
              <a:rPr lang="en-US" dirty="0" smtClean="0"/>
              <a:t>Esenciales</a:t>
            </a:r>
          </a:p>
          <a:p>
            <a:pPr marL="666735" lvl="1" indent="-285750">
              <a:buFont typeface="Arial" panose="020B0604020202020204" pitchFamily="34" charset="0"/>
              <a:buChar char="•"/>
            </a:pPr>
            <a:r>
              <a:rPr lang="es-AR" sz="1500" dirty="0"/>
              <a:t>Ignoramos detalles sobre la forma de la interacción entre el actor y el sistema</a:t>
            </a:r>
            <a:r>
              <a:rPr lang="es-AR" sz="1500" dirty="0" smtClean="0"/>
              <a:t>.</a:t>
            </a:r>
          </a:p>
          <a:p>
            <a:pPr marL="666735" lvl="1" indent="-285750">
              <a:buFont typeface="Arial" panose="020B0604020202020204" pitchFamily="34" charset="0"/>
              <a:buChar char="•"/>
            </a:pPr>
            <a:r>
              <a:rPr lang="es-AR" sz="1500" dirty="0"/>
              <a:t>Sólo incluimos las alternativas más </a:t>
            </a:r>
            <a:r>
              <a:rPr lang="es-AR" sz="1500" dirty="0" smtClean="0"/>
              <a:t>relevantes.</a:t>
            </a:r>
          </a:p>
          <a:p>
            <a:pPr marL="666735" lvl="1" indent="-285750">
              <a:buFont typeface="Arial" panose="020B0604020202020204" pitchFamily="34" charset="0"/>
              <a:buChar char="•"/>
            </a:pPr>
            <a:r>
              <a:rPr lang="es-AR" sz="1500" dirty="0"/>
              <a:t>No entramos en detalle sobre las acciones que realiza el sistema cuando el usuario interactúa con él</a:t>
            </a:r>
            <a:endParaRPr lang="en-US" sz="1500" dirty="0" smtClean="0"/>
          </a:p>
          <a:p>
            <a:pPr marL="285750" indent="-285750">
              <a:buFont typeface="Arial" panose="020B0604020202020204" pitchFamily="34" charset="0"/>
              <a:buChar char="•"/>
            </a:pPr>
            <a:r>
              <a:rPr lang="en-US" dirty="0"/>
              <a:t>Trazo </a:t>
            </a:r>
            <a:r>
              <a:rPr lang="en-US" dirty="0" smtClean="0"/>
              <a:t>Fino</a:t>
            </a:r>
            <a:r>
              <a:rPr lang="en-US" dirty="0"/>
              <a:t> o Implementación </a:t>
            </a:r>
            <a:endParaRPr lang="en-US" dirty="0" smtClean="0"/>
          </a:p>
          <a:p>
            <a:pPr marL="666735" lvl="1" indent="-285750">
              <a:buFont typeface="Arial" panose="020B0604020202020204" pitchFamily="34" charset="0"/>
              <a:buChar char="•"/>
            </a:pPr>
            <a:r>
              <a:rPr lang="es-AR" sz="1500" dirty="0"/>
              <a:t>I</a:t>
            </a:r>
            <a:r>
              <a:rPr lang="es-AR" sz="1500" dirty="0" smtClean="0"/>
              <a:t>ncluimos </a:t>
            </a:r>
            <a:r>
              <a:rPr lang="es-AR" sz="1500" dirty="0"/>
              <a:t>detalles sobre la forma de la interfaz en la descripción del caso</a:t>
            </a:r>
          </a:p>
          <a:p>
            <a:pPr marL="666735" lvl="1" indent="-285750">
              <a:buFont typeface="Arial" panose="020B0604020202020204" pitchFamily="34" charset="0"/>
              <a:buChar char="•"/>
            </a:pPr>
            <a:r>
              <a:rPr lang="en-US" sz="1500" dirty="0"/>
              <a:t>Incluimos otras </a:t>
            </a:r>
            <a:r>
              <a:rPr lang="en-US" sz="1500" dirty="0" err="1"/>
              <a:t>alternativas</a:t>
            </a:r>
            <a:endParaRPr lang="en-US" sz="1500" dirty="0"/>
          </a:p>
          <a:p>
            <a:pPr marL="666735" lvl="1" indent="-285750">
              <a:buFont typeface="Arial" panose="020B0604020202020204" pitchFamily="34" charset="0"/>
              <a:buChar char="•"/>
            </a:pPr>
            <a:r>
              <a:rPr lang="es-AR" sz="1500" dirty="0"/>
              <a:t>Especificamos con más detalle el comportamiento interno del sistema</a:t>
            </a:r>
            <a:endParaRPr lang="en-US" sz="15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s-ES" dirty="0">
              <a:latin typeface="Raleway" panose="020B0003030101060003" pitchFamily="34" charset="0"/>
            </a:endParaRPr>
          </a:p>
        </p:txBody>
      </p:sp>
    </p:spTree>
    <p:extLst>
      <p:ext uri="{BB962C8B-B14F-4D97-AF65-F5344CB8AC3E}">
        <p14:creationId xmlns:p14="http://schemas.microsoft.com/office/powerpoint/2010/main" val="4274552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000" dirty="0" smtClean="0"/>
              <a:t>Historia de Usuario Vs. Caso de Uso</a:t>
            </a:r>
            <a:endParaRPr lang="es-ES" sz="3000" dirty="0"/>
          </a:p>
        </p:txBody>
      </p:sp>
      <p:sp>
        <p:nvSpPr>
          <p:cNvPr id="3" name="Marcador de texto 2"/>
          <p:cNvSpPr>
            <a:spLocks noGrp="1"/>
          </p:cNvSpPr>
          <p:nvPr>
            <p:ph type="body" sz="quarter" idx="10"/>
          </p:nvPr>
        </p:nvSpPr>
        <p:spPr>
          <a:xfrm>
            <a:off x="450354" y="1636192"/>
            <a:ext cx="7704856" cy="4536504"/>
          </a:xfrm>
        </p:spPr>
        <p:txBody>
          <a:bodyPr numCol="2"/>
          <a:lstStyle/>
          <a:p>
            <a:pPr marL="285750" indent="-285750">
              <a:buFont typeface="Arial" panose="020B0604020202020204" pitchFamily="34" charset="0"/>
              <a:buChar char="•"/>
            </a:pPr>
            <a:endParaRPr lang="en-US" dirty="0"/>
          </a:p>
          <a:p>
            <a:pPr algn="ctr"/>
            <a:r>
              <a:rPr lang="es-AR" sz="1800" dirty="0"/>
              <a:t>Caso de </a:t>
            </a:r>
            <a:r>
              <a:rPr lang="es-AR" sz="1800" dirty="0" smtClean="0"/>
              <a:t>uso</a:t>
            </a:r>
          </a:p>
          <a:p>
            <a:pPr algn="ctr"/>
            <a:endParaRPr lang="es-AR" sz="1800" dirty="0"/>
          </a:p>
          <a:p>
            <a:pPr marL="285750" indent="-285750">
              <a:buFont typeface="Arial" panose="020B0604020202020204" pitchFamily="34" charset="0"/>
              <a:buChar char="•"/>
            </a:pPr>
            <a:r>
              <a:rPr lang="es-AR" dirty="0"/>
              <a:t>Detallado</a:t>
            </a:r>
          </a:p>
          <a:p>
            <a:pPr marL="285750" indent="-285750">
              <a:buFont typeface="Arial" panose="020B0604020202020204" pitchFamily="34" charset="0"/>
              <a:buChar char="•"/>
            </a:pPr>
            <a:r>
              <a:rPr lang="es-AR" dirty="0"/>
              <a:t>Se implementan en varias iteraciones</a:t>
            </a:r>
          </a:p>
          <a:p>
            <a:pPr marL="285750" indent="-285750">
              <a:buFont typeface="Arial" panose="020B0604020202020204" pitchFamily="34" charset="0"/>
              <a:buChar char="•"/>
            </a:pPr>
            <a:r>
              <a:rPr lang="es-AR" dirty="0"/>
              <a:t>Lo escribe un analista</a:t>
            </a:r>
          </a:p>
          <a:p>
            <a:pPr marL="285750" indent="-285750">
              <a:buFont typeface="Arial" panose="020B0604020202020204" pitchFamily="34" charset="0"/>
              <a:buChar char="•"/>
            </a:pPr>
            <a:r>
              <a:rPr lang="es-AR" dirty="0"/>
              <a:t>No se usan para planificar</a:t>
            </a:r>
          </a:p>
          <a:p>
            <a:endParaRPr lang="es-AR" dirty="0"/>
          </a:p>
          <a:p>
            <a:endParaRPr lang="es-AR" dirty="0"/>
          </a:p>
          <a:p>
            <a:pPr algn="ctr"/>
            <a:endParaRPr lang="es-AR" sz="1800" b="1" u="sng" dirty="0" smtClean="0"/>
          </a:p>
          <a:p>
            <a:pPr algn="ctr"/>
            <a:endParaRPr lang="es-AR" sz="1800" b="1" u="sng" dirty="0"/>
          </a:p>
          <a:p>
            <a:pPr algn="ctr"/>
            <a:r>
              <a:rPr lang="es-AR" sz="1800" dirty="0" smtClean="0"/>
              <a:t>Historia </a:t>
            </a:r>
            <a:r>
              <a:rPr lang="es-AR" sz="1800" dirty="0"/>
              <a:t>de </a:t>
            </a:r>
            <a:r>
              <a:rPr lang="es-AR" sz="1800" dirty="0" smtClean="0"/>
              <a:t>usuario</a:t>
            </a:r>
          </a:p>
          <a:p>
            <a:pPr algn="ctr"/>
            <a:endParaRPr lang="es-AR" sz="1800" dirty="0"/>
          </a:p>
          <a:p>
            <a:pPr marL="285750" indent="-285750">
              <a:buFont typeface="Arial" panose="020B0604020202020204" pitchFamily="34" charset="0"/>
              <a:buChar char="•"/>
            </a:pPr>
            <a:r>
              <a:rPr lang="es-AR" dirty="0"/>
              <a:t>Breve</a:t>
            </a:r>
          </a:p>
          <a:p>
            <a:pPr marL="285750" indent="-285750">
              <a:buFont typeface="Arial" panose="020B0604020202020204" pitchFamily="34" charset="0"/>
              <a:buChar char="•"/>
            </a:pPr>
            <a:r>
              <a:rPr lang="es-AR" dirty="0"/>
              <a:t>Se implementa en una iteración</a:t>
            </a:r>
          </a:p>
          <a:p>
            <a:pPr marL="285750" indent="-285750">
              <a:buFont typeface="Arial" panose="020B0604020202020204" pitchFamily="34" charset="0"/>
              <a:buChar char="•"/>
            </a:pPr>
            <a:r>
              <a:rPr lang="es-AR" dirty="0"/>
              <a:t>Lo escribe el cliente</a:t>
            </a:r>
          </a:p>
          <a:p>
            <a:pPr marL="285750" indent="-285750">
              <a:buFont typeface="Arial" panose="020B0604020202020204" pitchFamily="34" charset="0"/>
              <a:buChar char="•"/>
            </a:pPr>
            <a:r>
              <a:rPr lang="es-AR" dirty="0"/>
              <a:t>Se usan para planificar</a:t>
            </a:r>
          </a:p>
          <a:p>
            <a:pPr marL="285750" indent="-285750">
              <a:buFont typeface="Arial" panose="020B0604020202020204" pitchFamily="34" charset="0"/>
              <a:buChar char="•"/>
            </a:pPr>
            <a:endParaRPr lang="es-ES" dirty="0">
              <a:latin typeface="Raleway" panose="020B0003030101060003" pitchFamily="34" charset="0"/>
            </a:endParaRPr>
          </a:p>
        </p:txBody>
      </p:sp>
      <p:pic>
        <p:nvPicPr>
          <p:cNvPr id="4" name="Picture 2" descr="http://static.comicvine.com/uploads/original/11119/111194669/4489789-4470094-9485503453-vs.p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0456" y="1996232"/>
            <a:ext cx="653132" cy="65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480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000" dirty="0" smtClean="0"/>
              <a:t>Conclusión</a:t>
            </a:r>
            <a:endParaRPr lang="es-ES" sz="3000" dirty="0"/>
          </a:p>
        </p:txBody>
      </p:sp>
      <p:sp>
        <p:nvSpPr>
          <p:cNvPr id="3" name="Marcador de texto 2"/>
          <p:cNvSpPr>
            <a:spLocks noGrp="1"/>
          </p:cNvSpPr>
          <p:nvPr>
            <p:ph type="body" sz="quarter" idx="10"/>
          </p:nvPr>
        </p:nvSpPr>
        <p:spPr>
          <a:xfrm>
            <a:off x="450354" y="1636192"/>
            <a:ext cx="7704856" cy="4032448"/>
          </a:xfrm>
        </p:spPr>
        <p:txBody>
          <a:bodyPr numCol="2"/>
          <a:lstStyle/>
          <a:p>
            <a:pPr algn="ctr"/>
            <a:r>
              <a:rPr lang="es-AR" b="1" dirty="0" smtClean="0"/>
              <a:t>Casos de Uso</a:t>
            </a:r>
          </a:p>
          <a:p>
            <a:r>
              <a:rPr lang="es-AR" dirty="0" smtClean="0"/>
              <a:t>Sistemas que </a:t>
            </a:r>
            <a:r>
              <a:rPr lang="es-AR" dirty="0"/>
              <a:t>tienen </a:t>
            </a:r>
            <a:r>
              <a:rPr lang="es-AR" dirty="0" smtClean="0"/>
              <a:t>mucha interacción </a:t>
            </a:r>
            <a:r>
              <a:rPr lang="es-AR" dirty="0"/>
              <a:t>con el </a:t>
            </a:r>
            <a:r>
              <a:rPr lang="es-AR" dirty="0" smtClean="0"/>
              <a:t>usuario.</a:t>
            </a:r>
          </a:p>
          <a:p>
            <a:r>
              <a:rPr lang="es-AR" dirty="0" smtClean="0"/>
              <a:t>Sistemas </a:t>
            </a:r>
            <a:r>
              <a:rPr lang="es-AR" dirty="0"/>
              <a:t>dependientes de </a:t>
            </a:r>
            <a:r>
              <a:rPr lang="es-AR" dirty="0" smtClean="0"/>
              <a:t>tiempo.</a:t>
            </a:r>
          </a:p>
          <a:p>
            <a:r>
              <a:rPr lang="es-AR" dirty="0" smtClean="0"/>
              <a:t>Sistemas </a:t>
            </a:r>
            <a:r>
              <a:rPr lang="es-AR" dirty="0"/>
              <a:t>que tienen su dificultad en la complejidad </a:t>
            </a:r>
            <a:r>
              <a:rPr lang="es-AR" dirty="0" smtClean="0"/>
              <a:t>computacional.</a:t>
            </a:r>
          </a:p>
          <a:p>
            <a:r>
              <a:rPr lang="es-AR" dirty="0" smtClean="0"/>
              <a:t>En</a:t>
            </a:r>
            <a:r>
              <a:rPr lang="es-AR" dirty="0"/>
              <a:t> </a:t>
            </a:r>
            <a:r>
              <a:rPr lang="es-AR" b="1" dirty="0"/>
              <a:t>ningún</a:t>
            </a:r>
            <a:r>
              <a:rPr lang="es-AR" dirty="0"/>
              <a:t> caso los requerimientos funcionales en un proyecto pueden ser </a:t>
            </a:r>
            <a:r>
              <a:rPr lang="es-AR" dirty="0" smtClean="0"/>
              <a:t>reemplazados </a:t>
            </a:r>
            <a:r>
              <a:rPr lang="es-AR" dirty="0"/>
              <a:t>por los casos de uso. </a:t>
            </a:r>
            <a:endParaRPr lang="en-US" dirty="0"/>
          </a:p>
          <a:p>
            <a:pPr marL="285750" indent="-285750">
              <a:buFont typeface="Arial" panose="020B0604020202020204" pitchFamily="34" charset="0"/>
              <a:buChar char="•"/>
            </a:pPr>
            <a:endParaRPr lang="es-ES" dirty="0" smtClean="0">
              <a:latin typeface="Raleway" panose="020B0003030101060003" pitchFamily="34" charset="0"/>
            </a:endParaRPr>
          </a:p>
          <a:p>
            <a:pPr algn="ctr"/>
            <a:r>
              <a:rPr lang="es-ES" b="1" dirty="0"/>
              <a:t>Historias de usuario</a:t>
            </a:r>
          </a:p>
          <a:p>
            <a:r>
              <a:rPr lang="es-ES" dirty="0"/>
              <a:t>Peticiones concretas y pequeñas</a:t>
            </a:r>
          </a:p>
          <a:p>
            <a:r>
              <a:rPr lang="es-ES" dirty="0"/>
              <a:t>Contiene información </a:t>
            </a:r>
            <a:r>
              <a:rPr lang="es-ES" dirty="0" smtClean="0"/>
              <a:t>imprescindible</a:t>
            </a:r>
          </a:p>
          <a:p>
            <a:r>
              <a:rPr lang="es-ES" b="1" dirty="0"/>
              <a:t>Es una invitación </a:t>
            </a:r>
            <a:r>
              <a:rPr lang="es-ES" b="1" dirty="0" smtClean="0"/>
              <a:t>a la conversación</a:t>
            </a:r>
            <a:endParaRPr lang="es-ES" b="1" dirty="0"/>
          </a:p>
        </p:txBody>
      </p:sp>
      <p:pic>
        <p:nvPicPr>
          <p:cNvPr id="1026" name="Picture 2" descr="http://pre10.deviantart.net/f046/th/pre/i/2012/218/d/b/tilde_by_miikita-d5a2z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984" y="2331492"/>
            <a:ext cx="637728" cy="637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openclipart.org/image/2400px/svg_to_png/110/molumen-red-square-error-warning-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532" y="2942070"/>
            <a:ext cx="362440" cy="3594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openclipart.org/image/2400px/svg_to_png/110/molumen-red-square-error-warning-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3172" y="3691221"/>
            <a:ext cx="362440" cy="3594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pre10.deviantart.net/f046/th/pre/i/2012/218/d/b/tilde_by_miikita-d5a2z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184" y="4757179"/>
            <a:ext cx="637728" cy="6377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pre10.deviantart.net/f046/th/pre/i/2012/218/d/b/tilde_by_miikita-d5a2z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6576" y="1989684"/>
            <a:ext cx="637728" cy="6377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pre10.deviantart.net/f046/th/pre/i/2012/218/d/b/tilde_by_miikita-d5a2z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888" y="2802756"/>
            <a:ext cx="637728" cy="6377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pre10.deviantart.net/f046/th/pre/i/2012/218/d/b/tilde_by_miikita-d5a2z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888" y="2365648"/>
            <a:ext cx="637728" cy="63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88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000" dirty="0" smtClean="0"/>
              <a:t>Preguntas</a:t>
            </a:r>
            <a:endParaRPr lang="es-ES" sz="3000" dirty="0"/>
          </a:p>
        </p:txBody>
      </p:sp>
      <p:pic>
        <p:nvPicPr>
          <p:cNvPr id="14338" name="Picture 2" descr="http://ateneapsicologia.com/wp-content/uploads/2015/05/contacto-people-ADAHB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904" y="1708200"/>
            <a:ext cx="619125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35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sz="3000" dirty="0"/>
          </a:p>
        </p:txBody>
      </p:sp>
      <p:pic>
        <p:nvPicPr>
          <p:cNvPr id="16386" name="Picture 2" descr="http://www.anxoperez.com/wp-content/uploads/2014/12/graci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24" y="1348160"/>
            <a:ext cx="7810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7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Temario</a:t>
            </a:r>
            <a:endParaRPr lang="es-ES" dirty="0"/>
          </a:p>
        </p:txBody>
      </p:sp>
      <p:sp>
        <p:nvSpPr>
          <p:cNvPr id="3" name="Marcador de texto 2"/>
          <p:cNvSpPr>
            <a:spLocks noGrp="1"/>
          </p:cNvSpPr>
          <p:nvPr>
            <p:ph type="body" sz="quarter" idx="10"/>
          </p:nvPr>
        </p:nvSpPr>
        <p:spPr>
          <a:xfrm>
            <a:off x="1095896" y="1564184"/>
            <a:ext cx="4392488" cy="3888432"/>
          </a:xfrm>
        </p:spPr>
        <p:txBody>
          <a:bodyPr/>
          <a:lstStyle/>
          <a:p>
            <a:pPr marL="285750" indent="-285750">
              <a:buFont typeface="Arial" panose="020B0604020202020204" pitchFamily="34" charset="0"/>
              <a:buChar char="•"/>
            </a:pPr>
            <a:r>
              <a:rPr lang="es-AR" sz="1800" dirty="0" smtClean="0"/>
              <a:t>Historia de Usuario</a:t>
            </a:r>
          </a:p>
          <a:p>
            <a:pPr marL="666735" lvl="1" indent="-285750">
              <a:buFont typeface="Arial" panose="020B0604020202020204" pitchFamily="34" charset="0"/>
              <a:buChar char="•"/>
            </a:pPr>
            <a:r>
              <a:rPr lang="es-AR" sz="1800" dirty="0" smtClean="0"/>
              <a:t>¿Qué es?</a:t>
            </a:r>
          </a:p>
          <a:p>
            <a:pPr marL="666735" lvl="1" indent="-285750">
              <a:buFont typeface="Arial" panose="020B0604020202020204" pitchFamily="34" charset="0"/>
              <a:buChar char="•"/>
            </a:pPr>
            <a:r>
              <a:rPr lang="es-AR" sz="1800" dirty="0" smtClean="0"/>
              <a:t>¿Cómo se escribe?</a:t>
            </a:r>
          </a:p>
          <a:p>
            <a:pPr marL="666735" lvl="1" indent="-285750">
              <a:buFont typeface="Arial" panose="020B0604020202020204" pitchFamily="34" charset="0"/>
              <a:buChar char="•"/>
            </a:pPr>
            <a:r>
              <a:rPr lang="es-AR" sz="1800" dirty="0" smtClean="0"/>
              <a:t>Atributos INVEST</a:t>
            </a:r>
          </a:p>
          <a:p>
            <a:pPr marL="285750" indent="-285750">
              <a:buFont typeface="Arial" panose="020B0604020202020204" pitchFamily="34" charset="0"/>
              <a:buChar char="•"/>
            </a:pPr>
            <a:r>
              <a:rPr lang="es-AR" sz="1800" dirty="0" smtClean="0"/>
              <a:t>Casos de Uso</a:t>
            </a:r>
          </a:p>
          <a:p>
            <a:pPr marL="666735" lvl="1" indent="-285750">
              <a:buFont typeface="Arial" panose="020B0604020202020204" pitchFamily="34" charset="0"/>
              <a:buChar char="•"/>
            </a:pPr>
            <a:r>
              <a:rPr lang="es-AR" sz="1800" dirty="0" smtClean="0"/>
              <a:t>¿Que es?</a:t>
            </a:r>
          </a:p>
          <a:p>
            <a:pPr marL="666735" lvl="1" indent="-285750">
              <a:buFont typeface="Arial" panose="020B0604020202020204" pitchFamily="34" charset="0"/>
              <a:buChar char="•"/>
            </a:pPr>
            <a:r>
              <a:rPr lang="es-AR" sz="1800" dirty="0"/>
              <a:t>&lt;</a:t>
            </a:r>
            <a:r>
              <a:rPr lang="es-AR" sz="1800" dirty="0" smtClean="0"/>
              <a:t>Extend&gt; / &lt;Include&gt;</a:t>
            </a:r>
          </a:p>
          <a:p>
            <a:pPr marL="666735" lvl="1" indent="-285750">
              <a:buFont typeface="Arial" panose="020B0604020202020204" pitchFamily="34" charset="0"/>
              <a:buChar char="•"/>
            </a:pPr>
            <a:r>
              <a:rPr lang="es-AR" sz="1800" dirty="0" smtClean="0"/>
              <a:t>Tipos de Casos de Uso</a:t>
            </a:r>
          </a:p>
          <a:p>
            <a:pPr marL="666735" lvl="1" indent="-285750">
              <a:buFont typeface="Arial" panose="020B0604020202020204" pitchFamily="34" charset="0"/>
              <a:buChar char="•"/>
            </a:pPr>
            <a:endParaRPr lang="es-AR" dirty="0" smtClean="0"/>
          </a:p>
          <a:p>
            <a:pPr lvl="1"/>
            <a:endParaRPr lang="es-AR" dirty="0" smtClean="0"/>
          </a:p>
          <a:p>
            <a:pPr lvl="1"/>
            <a:endParaRPr lang="es-AR" dirty="0" smtClean="0"/>
          </a:p>
          <a:p>
            <a:r>
              <a:rPr lang="es-AR" dirty="0">
                <a:latin typeface="Raleway" panose="020B0003030101060003" pitchFamily="34" charset="0"/>
              </a:rPr>
              <a:t>	</a:t>
            </a:r>
            <a:endParaRPr lang="es-ES" dirty="0">
              <a:latin typeface="Raleway" panose="020B0003030101060003" pitchFamily="34" charset="0"/>
            </a:endParaRPr>
          </a:p>
        </p:txBody>
      </p:sp>
      <p:pic>
        <p:nvPicPr>
          <p:cNvPr id="4098" name="Picture 2" descr="http://www.seminarioanticorrupcion.com/images/tem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584" y="3837608"/>
            <a:ext cx="1430288" cy="14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2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Otro documentos</a:t>
            </a:r>
            <a:endParaRPr lang="es-ES" dirty="0"/>
          </a:p>
        </p:txBody>
      </p:sp>
      <p:sp>
        <p:nvSpPr>
          <p:cNvPr id="3" name="Marcador de texto 2"/>
          <p:cNvSpPr>
            <a:spLocks noGrp="1"/>
          </p:cNvSpPr>
          <p:nvPr>
            <p:ph type="body" sz="quarter" idx="10"/>
          </p:nvPr>
        </p:nvSpPr>
        <p:spPr>
          <a:xfrm>
            <a:off x="1095896" y="1564184"/>
            <a:ext cx="4392488" cy="3888432"/>
          </a:xfrm>
        </p:spPr>
        <p:txBody>
          <a:bodyPr/>
          <a:lstStyle/>
          <a:p>
            <a:pPr marL="285750" indent="-285750">
              <a:buFont typeface="Arial" panose="020B0604020202020204" pitchFamily="34" charset="0"/>
              <a:buChar char="•"/>
            </a:pPr>
            <a:r>
              <a:rPr lang="es-AR" b="1" dirty="0" smtClean="0"/>
              <a:t>Casos de Uso</a:t>
            </a:r>
            <a:endParaRPr lang="es-AR" b="1" dirty="0"/>
          </a:p>
          <a:p>
            <a:pPr marL="285750" indent="-285750">
              <a:buFont typeface="Arial" panose="020B0604020202020204" pitchFamily="34" charset="0"/>
              <a:buChar char="•"/>
            </a:pPr>
            <a:r>
              <a:rPr lang="es-AR" b="1" dirty="0"/>
              <a:t>Historias de usuario</a:t>
            </a:r>
          </a:p>
          <a:p>
            <a:pPr marL="285750" indent="-285750">
              <a:buFont typeface="Arial" panose="020B0604020202020204" pitchFamily="34" charset="0"/>
              <a:buChar char="•"/>
            </a:pPr>
            <a:r>
              <a:rPr lang="es-AR" dirty="0"/>
              <a:t>Prototipos</a:t>
            </a:r>
          </a:p>
          <a:p>
            <a:pPr marL="285750" indent="-285750">
              <a:buFont typeface="Arial" panose="020B0604020202020204" pitchFamily="34" charset="0"/>
              <a:buChar char="•"/>
            </a:pPr>
            <a:r>
              <a:rPr lang="es-AR" dirty="0"/>
              <a:t>Diccionario de </a:t>
            </a:r>
            <a:r>
              <a:rPr lang="es-AR" dirty="0" smtClean="0"/>
              <a:t>datos</a:t>
            </a:r>
            <a:endParaRPr lang="es-AR" dirty="0"/>
          </a:p>
          <a:p>
            <a:pPr marL="285750" indent="-285750">
              <a:buFont typeface="Arial" panose="020B0604020202020204" pitchFamily="34" charset="0"/>
              <a:buChar char="•"/>
            </a:pPr>
            <a:r>
              <a:rPr lang="es-AR" dirty="0"/>
              <a:t>Memorándums técnicos</a:t>
            </a:r>
          </a:p>
          <a:p>
            <a:pPr marL="285750" indent="-285750">
              <a:buFont typeface="Arial" panose="020B0604020202020204" pitchFamily="34" charset="0"/>
              <a:buChar char="•"/>
            </a:pPr>
            <a:r>
              <a:rPr lang="es-AR" dirty="0"/>
              <a:t>UML</a:t>
            </a:r>
          </a:p>
          <a:p>
            <a:pPr marL="285750" indent="-285750">
              <a:buFont typeface="Arial" panose="020B0604020202020204" pitchFamily="34" charset="0"/>
              <a:buChar char="•"/>
            </a:pPr>
            <a:r>
              <a:rPr lang="es-AR" dirty="0"/>
              <a:t>Modelo de dominio</a:t>
            </a:r>
          </a:p>
          <a:p>
            <a:pPr marL="285750" indent="-285750">
              <a:buFont typeface="Arial" panose="020B0604020202020204" pitchFamily="34" charset="0"/>
              <a:buChar char="•"/>
            </a:pPr>
            <a:endParaRPr lang="es-AR" dirty="0" smtClean="0"/>
          </a:p>
          <a:p>
            <a:pPr lvl="1"/>
            <a:endParaRPr lang="es-AR" dirty="0" smtClean="0"/>
          </a:p>
          <a:p>
            <a:pPr lvl="1"/>
            <a:endParaRPr lang="es-AR" dirty="0" smtClean="0"/>
          </a:p>
          <a:p>
            <a:r>
              <a:rPr lang="es-AR" dirty="0">
                <a:latin typeface="Raleway" panose="020B0003030101060003" pitchFamily="34" charset="0"/>
              </a:rPr>
              <a:t>	</a:t>
            </a:r>
            <a:endParaRPr lang="es-ES" dirty="0">
              <a:latin typeface="Raleway" panose="020B0003030101060003" pitchFamily="34" charset="0"/>
            </a:endParaRPr>
          </a:p>
        </p:txBody>
      </p:sp>
    </p:spTree>
    <p:extLst>
      <p:ext uri="{BB962C8B-B14F-4D97-AF65-F5344CB8AC3E}">
        <p14:creationId xmlns:p14="http://schemas.microsoft.com/office/powerpoint/2010/main" val="319263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72513" cy="6006001"/>
          </a:xfrm>
          <a:prstGeom prst="rect">
            <a:avLst/>
          </a:prstGeom>
        </p:spPr>
      </p:pic>
      <p:sp>
        <p:nvSpPr>
          <p:cNvPr id="4" name="Rectángulo 5"/>
          <p:cNvSpPr/>
          <p:nvPr/>
        </p:nvSpPr>
        <p:spPr>
          <a:xfrm>
            <a:off x="150454" y="1585708"/>
            <a:ext cx="5904656" cy="851902"/>
          </a:xfrm>
          <a:prstGeom prst="rect">
            <a:avLst/>
          </a:prstGeom>
          <a:noFill/>
          <a:ln w="3175">
            <a:solidFill>
              <a:srgbClr val="FF8C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p:cNvSpPr/>
          <p:nvPr/>
        </p:nvSpPr>
        <p:spPr>
          <a:xfrm>
            <a:off x="159792" y="1659416"/>
            <a:ext cx="4896694" cy="707886"/>
          </a:xfrm>
          <a:prstGeom prst="rect">
            <a:avLst/>
          </a:prstGeom>
        </p:spPr>
        <p:txBody>
          <a:bodyPr wrap="square">
            <a:spAutoFit/>
          </a:bodyPr>
          <a:lstStyle/>
          <a:p>
            <a:r>
              <a:rPr lang="es-ES" sz="4000" dirty="0" smtClean="0">
                <a:solidFill>
                  <a:schemeClr val="bg1"/>
                </a:solidFill>
              </a:rPr>
              <a:t>Historia de Usuario</a:t>
            </a:r>
            <a:endParaRPr lang="es-ES" sz="4000" dirty="0">
              <a:solidFill>
                <a:schemeClr val="bg1"/>
              </a:solidFill>
            </a:endParaRPr>
          </a:p>
        </p:txBody>
      </p:sp>
    </p:spTree>
    <p:extLst>
      <p:ext uri="{BB962C8B-B14F-4D97-AF65-F5344CB8AC3E}">
        <p14:creationId xmlns:p14="http://schemas.microsoft.com/office/powerpoint/2010/main" val="2332652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¿Que es?</a:t>
            </a:r>
            <a:endParaRPr lang="es-ES" dirty="0"/>
          </a:p>
        </p:txBody>
      </p:sp>
      <p:sp>
        <p:nvSpPr>
          <p:cNvPr id="3" name="Marcador de texto 2"/>
          <p:cNvSpPr>
            <a:spLocks noGrp="1"/>
          </p:cNvSpPr>
          <p:nvPr>
            <p:ph type="body" sz="quarter" idx="10"/>
          </p:nvPr>
        </p:nvSpPr>
        <p:spPr>
          <a:xfrm>
            <a:off x="735855" y="1780208"/>
            <a:ext cx="7704857" cy="3528392"/>
          </a:xfrm>
        </p:spPr>
        <p:txBody>
          <a:bodyPr/>
          <a:lstStyle/>
          <a:p>
            <a:r>
              <a:rPr lang="es-AR" sz="2000" dirty="0" smtClean="0"/>
              <a:t>Descripciones </a:t>
            </a:r>
            <a:r>
              <a:rPr lang="es-AR" sz="2000" dirty="0"/>
              <a:t>cortas de una necesidad de un cliente del </a:t>
            </a:r>
            <a:r>
              <a:rPr lang="es-AR" sz="2000" dirty="0" smtClean="0"/>
              <a:t>software</a:t>
            </a:r>
          </a:p>
          <a:p>
            <a:pPr marL="285750" indent="-285750">
              <a:buFont typeface="Arial" panose="020B0604020202020204" pitchFamily="34" charset="0"/>
              <a:buChar char="•"/>
            </a:pPr>
            <a:r>
              <a:rPr lang="es-AR" sz="2000" dirty="0" smtClean="0">
                <a:latin typeface="Raleway" panose="020B0003030101060003" pitchFamily="34" charset="0"/>
              </a:rPr>
              <a:t>Frase escrita</a:t>
            </a:r>
          </a:p>
          <a:p>
            <a:pPr marL="285750" indent="-285750">
              <a:buFont typeface="Arial" panose="020B0604020202020204" pitchFamily="34" charset="0"/>
              <a:buChar char="•"/>
            </a:pPr>
            <a:r>
              <a:rPr lang="es-AR" sz="2000" dirty="0" smtClean="0">
                <a:latin typeface="Raleway" panose="020B0003030101060003" pitchFamily="34" charset="0"/>
              </a:rPr>
              <a:t>Breve</a:t>
            </a:r>
          </a:p>
          <a:p>
            <a:pPr marL="285750" indent="-285750">
              <a:buFont typeface="Arial" panose="020B0604020202020204" pitchFamily="34" charset="0"/>
              <a:buChar char="•"/>
            </a:pPr>
            <a:r>
              <a:rPr lang="es-AR" sz="2000" dirty="0" smtClean="0">
                <a:latin typeface="Raleway" panose="020B0003030101060003" pitchFamily="34" charset="0"/>
              </a:rPr>
              <a:t>Lenguaje común de usuario</a:t>
            </a:r>
            <a:endParaRPr lang="es-ES" sz="2000" dirty="0">
              <a:latin typeface="Raleway" panose="020B0003030101060003" pitchFamily="34" charset="0"/>
            </a:endParaRPr>
          </a:p>
        </p:txBody>
      </p:sp>
      <p:pic>
        <p:nvPicPr>
          <p:cNvPr id="5122" name="Picture 2" descr="http://cdn.actualicese.com/turevisor/2014/04/Duda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448" y="3652416"/>
            <a:ext cx="2079917" cy="180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51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¿Como se escribe?</a:t>
            </a:r>
            <a:endParaRPr lang="es-ES" dirty="0"/>
          </a:p>
        </p:txBody>
      </p:sp>
      <p:sp>
        <p:nvSpPr>
          <p:cNvPr id="3" name="Marcador de texto 2"/>
          <p:cNvSpPr>
            <a:spLocks noGrp="1"/>
          </p:cNvSpPr>
          <p:nvPr>
            <p:ph type="body" sz="quarter" idx="10"/>
          </p:nvPr>
        </p:nvSpPr>
        <p:spPr>
          <a:xfrm>
            <a:off x="735856" y="1780208"/>
            <a:ext cx="7488832" cy="3528392"/>
          </a:xfrm>
        </p:spPr>
        <p:txBody>
          <a:bodyPr/>
          <a:lstStyle/>
          <a:p>
            <a:pPr marL="285750" indent="-285750">
              <a:buFont typeface="Arial" panose="020B0604020202020204" pitchFamily="34" charset="0"/>
              <a:buChar char="•"/>
            </a:pPr>
            <a:r>
              <a:rPr lang="es-AR" sz="2000" i="1" dirty="0"/>
              <a:t>“Como [rol] quiero [funcionalidad] para [beneficio]”</a:t>
            </a:r>
          </a:p>
          <a:p>
            <a:pPr marL="285750" indent="-285750">
              <a:buFont typeface="Arial" panose="020B0604020202020204" pitchFamily="34" charset="0"/>
              <a:buChar char="•"/>
            </a:pPr>
            <a:r>
              <a:rPr lang="es-AR" sz="2000" i="1" dirty="0" smtClean="0"/>
              <a:t>Rol: </a:t>
            </a:r>
            <a:r>
              <a:rPr lang="es-AR" sz="2000" dirty="0"/>
              <a:t>representa quien está ejecutando la </a:t>
            </a:r>
            <a:r>
              <a:rPr lang="es-AR" sz="2000" dirty="0" smtClean="0"/>
              <a:t>acción</a:t>
            </a:r>
          </a:p>
          <a:p>
            <a:pPr marL="285750" indent="-285750">
              <a:buFont typeface="Arial" panose="020B0604020202020204" pitchFamily="34" charset="0"/>
              <a:buChar char="•"/>
            </a:pPr>
            <a:r>
              <a:rPr lang="es-AR" sz="2000" dirty="0" smtClean="0"/>
              <a:t>Funcionalidad / Actividad: </a:t>
            </a:r>
            <a:r>
              <a:rPr lang="es-AR" sz="2000" dirty="0"/>
              <a:t>representa la acción a ser ejecutada por el </a:t>
            </a:r>
            <a:r>
              <a:rPr lang="es-AR" sz="2000" dirty="0" smtClean="0"/>
              <a:t>sistema</a:t>
            </a:r>
          </a:p>
          <a:p>
            <a:pPr marL="285750" indent="-285750">
              <a:buFont typeface="Arial" panose="020B0604020202020204" pitchFamily="34" charset="0"/>
              <a:buChar char="•"/>
            </a:pPr>
            <a:r>
              <a:rPr lang="es-AR" sz="2000" dirty="0" smtClean="0"/>
              <a:t>Beneficio / Valor para el Negocio: </a:t>
            </a:r>
            <a:r>
              <a:rPr lang="es-AR" sz="2000" dirty="0"/>
              <a:t>representa el valor de la funcionalidad para el negocio y para los usuarios que la ejecutan</a:t>
            </a:r>
          </a:p>
        </p:txBody>
      </p:sp>
      <p:pic>
        <p:nvPicPr>
          <p:cNvPr id="6146" name="Picture 2" descr="http://4.bp.blogspot.com/-UaHPMLNsWog/UHii1Bgt8rI/AAAAAAAAAkU/XjdLs9PnkXA/s1600/lap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528" y="4372496"/>
            <a:ext cx="1504687" cy="133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304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652788" y="1780208"/>
            <a:ext cx="3888432"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4 Rectángulo"/>
          <p:cNvSpPr/>
          <p:nvPr/>
        </p:nvSpPr>
        <p:spPr>
          <a:xfrm>
            <a:off x="113556" y="1780208"/>
            <a:ext cx="4320480"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p:txBody>
          <a:bodyPr/>
          <a:lstStyle/>
          <a:p>
            <a:r>
              <a:rPr lang="es-ES" dirty="0" smtClean="0"/>
              <a:t>Ejemplo</a:t>
            </a:r>
            <a:endParaRPr lang="es-ES" dirty="0"/>
          </a:p>
        </p:txBody>
      </p:sp>
      <p:sp>
        <p:nvSpPr>
          <p:cNvPr id="3" name="Marcador de texto 2"/>
          <p:cNvSpPr>
            <a:spLocks noGrp="1"/>
          </p:cNvSpPr>
          <p:nvPr>
            <p:ph type="body" sz="quarter" idx="10"/>
          </p:nvPr>
        </p:nvSpPr>
        <p:spPr>
          <a:xfrm>
            <a:off x="113556" y="1900907"/>
            <a:ext cx="4392488" cy="2520280"/>
          </a:xfrm>
        </p:spPr>
        <p:txBody>
          <a:bodyPr/>
          <a:lstStyle/>
          <a:p>
            <a:r>
              <a:rPr lang="es-AR" sz="1800" b="1" dirty="0"/>
              <a:t>Como</a:t>
            </a:r>
            <a:r>
              <a:rPr lang="es-AR" sz="1800" dirty="0"/>
              <a:t>: </a:t>
            </a:r>
            <a:r>
              <a:rPr lang="es-AR" sz="1800" dirty="0" smtClean="0"/>
              <a:t>bloguero </a:t>
            </a:r>
            <a:r>
              <a:rPr lang="es-AR" sz="1800" b="1" dirty="0" smtClean="0"/>
              <a:t>[ROL]</a:t>
            </a:r>
            <a:endParaRPr lang="es-AR" sz="1800" b="1" dirty="0"/>
          </a:p>
          <a:p>
            <a:r>
              <a:rPr lang="es-AR" sz="1800" b="1" dirty="0"/>
              <a:t>Quiero</a:t>
            </a:r>
            <a:r>
              <a:rPr lang="es-AR" sz="1800" dirty="0"/>
              <a:t>: recibir alertas de los comentarios hechos por mis </a:t>
            </a:r>
            <a:r>
              <a:rPr lang="es-AR" sz="1800" dirty="0" smtClean="0"/>
              <a:t>lectores </a:t>
            </a:r>
            <a:r>
              <a:rPr lang="es-AR" sz="1800" b="1" dirty="0" smtClean="0"/>
              <a:t>[FUNCIONALIDAD]</a:t>
            </a:r>
            <a:endParaRPr lang="es-AR" sz="1800" b="1" dirty="0"/>
          </a:p>
          <a:p>
            <a:r>
              <a:rPr lang="es-AR" sz="1800" b="1" dirty="0"/>
              <a:t>Para</a:t>
            </a:r>
            <a:r>
              <a:rPr lang="es-AR" sz="1800" dirty="0"/>
              <a:t>: responder los comentarios lo más pronto posible y mantener una comunicación fluida con mis </a:t>
            </a:r>
            <a:r>
              <a:rPr lang="es-AR" sz="1800" dirty="0" smtClean="0"/>
              <a:t>lectores </a:t>
            </a:r>
            <a:r>
              <a:rPr lang="es-AR" sz="1800" b="1" dirty="0" smtClean="0"/>
              <a:t>[BENEFICIO]</a:t>
            </a:r>
            <a:endParaRPr lang="es-AR" sz="1800" b="1" dirty="0"/>
          </a:p>
        </p:txBody>
      </p:sp>
      <p:sp>
        <p:nvSpPr>
          <p:cNvPr id="6" name="Marcador de texto 2"/>
          <p:cNvSpPr txBox="1">
            <a:spLocks/>
          </p:cNvSpPr>
          <p:nvPr/>
        </p:nvSpPr>
        <p:spPr>
          <a:xfrm>
            <a:off x="4652788" y="1780208"/>
            <a:ext cx="3888432" cy="3888432"/>
          </a:xfrm>
          <a:prstGeom prst="rect">
            <a:avLst/>
          </a:prstGeom>
        </p:spPr>
        <p:txBody>
          <a:bodyPr/>
          <a:lstStyle>
            <a:lvl1pPr marL="0" indent="0" algn="l" defTabSz="761970" rtl="0" eaLnBrk="1" latinLnBrk="0" hangingPunct="1">
              <a:lnSpc>
                <a:spcPct val="150000"/>
              </a:lnSpc>
              <a:spcBef>
                <a:spcPct val="20000"/>
              </a:spcBef>
              <a:buClr>
                <a:srgbClr val="FF9900"/>
              </a:buClr>
              <a:buFont typeface="Arial" pitchFamily="34" charset="0"/>
              <a:buNone/>
              <a:defRPr sz="1600" kern="1200" baseline="0">
                <a:solidFill>
                  <a:schemeClr val="tx1">
                    <a:lumMod val="75000"/>
                    <a:lumOff val="25000"/>
                  </a:schemeClr>
                </a:solidFill>
                <a:latin typeface="Trebuchet MS" pitchFamily="34" charset="0"/>
                <a:ea typeface="+mn-ea"/>
                <a:cs typeface="+mn-cs"/>
              </a:defRPr>
            </a:lvl1pPr>
            <a:lvl2pPr marL="380985" indent="0" algn="l" defTabSz="761970" rtl="0" eaLnBrk="1" latinLnBrk="0" hangingPunct="1">
              <a:lnSpc>
                <a:spcPct val="150000"/>
              </a:lnSpc>
              <a:spcBef>
                <a:spcPct val="20000"/>
              </a:spcBef>
              <a:buClr>
                <a:schemeClr val="tx1">
                  <a:lumMod val="65000"/>
                  <a:lumOff val="35000"/>
                </a:schemeClr>
              </a:buClr>
              <a:buFont typeface="Arial" pitchFamily="34" charset="0"/>
              <a:buNone/>
              <a:defRPr sz="1667" kern="1200">
                <a:solidFill>
                  <a:schemeClr val="tx1"/>
                </a:solidFill>
                <a:latin typeface="Trebuchet MS" pitchFamily="34" charset="0"/>
                <a:ea typeface="+mn-ea"/>
                <a:cs typeface="+mn-cs"/>
              </a:defRPr>
            </a:lvl2pPr>
            <a:lvl3pPr marL="952462"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3pPr>
            <a:lvl4pPr marL="1333447"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4pPr>
            <a:lvl5pPr marL="1714431" indent="-190492" algn="l" defTabSz="761970" rtl="0" eaLnBrk="1" latinLnBrk="0" hangingPunct="1">
              <a:lnSpc>
                <a:spcPct val="150000"/>
              </a:lnSpc>
              <a:spcBef>
                <a:spcPct val="20000"/>
              </a:spcBef>
              <a:buFont typeface="Arial" pitchFamily="34" charset="0"/>
              <a:buChar char="»"/>
              <a:defRPr sz="1500" kern="1200">
                <a:solidFill>
                  <a:schemeClr val="tx1"/>
                </a:solidFill>
                <a:latin typeface="Trebuchet MS" pitchFamily="34" charset="0"/>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285750" indent="-285750">
              <a:buClrTx/>
              <a:buFont typeface="Arial" panose="020B0604020202020204" pitchFamily="34" charset="0"/>
              <a:buChar char="•"/>
            </a:pPr>
            <a:r>
              <a:rPr lang="es-AR" sz="2000" dirty="0" smtClean="0"/>
              <a:t>El alerta debe ser recibida en una casilla de mail configurable</a:t>
            </a:r>
          </a:p>
          <a:p>
            <a:pPr marL="285750" indent="-285750">
              <a:buClrTx/>
              <a:buFont typeface="Arial" panose="020B0604020202020204" pitchFamily="34" charset="0"/>
              <a:buChar char="•"/>
            </a:pPr>
            <a:r>
              <a:rPr lang="es-AR" sz="2000" dirty="0" smtClean="0"/>
              <a:t>El alerta debe contener la hora del comentario y el usuario que lo realizó</a:t>
            </a:r>
          </a:p>
          <a:p>
            <a:pPr marL="285750" indent="-285750">
              <a:buClrTx/>
              <a:buFont typeface="Arial" panose="020B0604020202020204" pitchFamily="34" charset="0"/>
              <a:buChar char="•"/>
            </a:pPr>
            <a:r>
              <a:rPr lang="es-AR" sz="2000" dirty="0" smtClean="0"/>
              <a:t>Etc.</a:t>
            </a:r>
          </a:p>
          <a:p>
            <a:endParaRPr lang="es-AR" dirty="0"/>
          </a:p>
        </p:txBody>
      </p:sp>
      <p:sp>
        <p:nvSpPr>
          <p:cNvPr id="8" name="7 CuadroTexto"/>
          <p:cNvSpPr txBox="1"/>
          <p:nvPr/>
        </p:nvSpPr>
        <p:spPr>
          <a:xfrm>
            <a:off x="113556" y="1382855"/>
            <a:ext cx="1630412" cy="397353"/>
          </a:xfrm>
          <a:prstGeom prst="rect">
            <a:avLst/>
          </a:prstGeom>
          <a:noFill/>
        </p:spPr>
        <p:txBody>
          <a:bodyPr wrap="square" rtlCol="0">
            <a:spAutoFit/>
          </a:bodyPr>
          <a:lstStyle/>
          <a:p>
            <a:r>
              <a:rPr lang="es-AR" dirty="0" smtClean="0"/>
              <a:t>Cuerpo</a:t>
            </a:r>
            <a:endParaRPr lang="en-US" dirty="0"/>
          </a:p>
        </p:txBody>
      </p:sp>
      <p:sp>
        <p:nvSpPr>
          <p:cNvPr id="9" name="8 CuadroTexto"/>
          <p:cNvSpPr txBox="1"/>
          <p:nvPr/>
        </p:nvSpPr>
        <p:spPr>
          <a:xfrm>
            <a:off x="4552280" y="1382855"/>
            <a:ext cx="3892996" cy="397353"/>
          </a:xfrm>
          <a:prstGeom prst="rect">
            <a:avLst/>
          </a:prstGeom>
          <a:noFill/>
        </p:spPr>
        <p:txBody>
          <a:bodyPr wrap="square" rtlCol="0">
            <a:spAutoFit/>
          </a:bodyPr>
          <a:lstStyle/>
          <a:p>
            <a:r>
              <a:rPr lang="es-AR" dirty="0" smtClean="0"/>
              <a:t>Criterios de aceptación</a:t>
            </a:r>
            <a:endParaRPr lang="en-US" dirty="0"/>
          </a:p>
        </p:txBody>
      </p:sp>
    </p:spTree>
    <p:extLst>
      <p:ext uri="{BB962C8B-B14F-4D97-AF65-F5344CB8AC3E}">
        <p14:creationId xmlns:p14="http://schemas.microsoft.com/office/powerpoint/2010/main" val="332884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840" y="268040"/>
            <a:ext cx="7339755" cy="576064"/>
          </a:xfrm>
        </p:spPr>
        <p:txBody>
          <a:bodyPr/>
          <a:lstStyle/>
          <a:p>
            <a:r>
              <a:rPr lang="es-ES" dirty="0" smtClean="0"/>
              <a:t>Atributos INVEST</a:t>
            </a:r>
            <a:endParaRPr lang="es-ES" dirty="0"/>
          </a:p>
        </p:txBody>
      </p:sp>
      <p:pic>
        <p:nvPicPr>
          <p:cNvPr id="7170" name="Picture 2" descr="http://4.bp.blogspot.com/-yuEDjyE3rGM/UguQuMFVeKI/AAAAAAAAAvE/rqcYQzFm040/s1600/Invest+in+User+Sto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944" y="1379960"/>
            <a:ext cx="6143873" cy="444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02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Personalizado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1885</TotalTime>
  <Words>1760</Words>
  <Application>Microsoft Office PowerPoint</Application>
  <PresentationFormat>Personalizado</PresentationFormat>
  <Paragraphs>207</Paragraphs>
  <Slides>26</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Raleway</vt:lpstr>
      <vt:lpstr>Trebuchet MS</vt:lpstr>
      <vt:lpstr>Calibri</vt:lpstr>
      <vt:lpstr>template</vt:lpstr>
      <vt:lpstr>Presentación de PowerPoint</vt:lpstr>
      <vt:lpstr>Engee IT S.R.L.</vt:lpstr>
      <vt:lpstr>Temario</vt:lpstr>
      <vt:lpstr>Otro documentos</vt:lpstr>
      <vt:lpstr>Presentación de PowerPoint</vt:lpstr>
      <vt:lpstr>¿Que es?</vt:lpstr>
      <vt:lpstr>¿Como se escribe?</vt:lpstr>
      <vt:lpstr>Ejemplo</vt:lpstr>
      <vt:lpstr>Atributos INVEST</vt:lpstr>
      <vt:lpstr>Formato</vt:lpstr>
      <vt:lpstr>¿Que NO es?</vt:lpstr>
      <vt:lpstr>Presentación de PowerPoint</vt:lpstr>
      <vt:lpstr>¿Que es?</vt:lpstr>
      <vt:lpstr>Características</vt:lpstr>
      <vt:lpstr>Secciones </vt:lpstr>
      <vt:lpstr>Alternativas </vt:lpstr>
      <vt:lpstr>Relación de extensión - &lt;Extend&gt;</vt:lpstr>
      <vt:lpstr>Relación de extensión - Ejemplo</vt:lpstr>
      <vt:lpstr>Alternativa Vs. &lt;Extend&gt;</vt:lpstr>
      <vt:lpstr>Relación de Uso – &lt;Include&gt;</vt:lpstr>
      <vt:lpstr>Relación de Uso - Ejemplo</vt:lpstr>
      <vt:lpstr>Tipos de Casos de Uso</vt:lpstr>
      <vt:lpstr>Historia de Usuario Vs. Caso de Uso</vt:lpstr>
      <vt:lpstr>Conclusión</vt:lpstr>
      <vt:lpstr>Preguntas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Pintos Barreto</dc:creator>
  <cp:lastModifiedBy>Nicolas Pintos Barreto</cp:lastModifiedBy>
  <cp:revision>42</cp:revision>
  <dcterms:created xsi:type="dcterms:W3CDTF">2016-02-03T17:28:27Z</dcterms:created>
  <dcterms:modified xsi:type="dcterms:W3CDTF">2016-02-05T19:40:04Z</dcterms:modified>
</cp:coreProperties>
</file>