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99" r:id="rId4"/>
    <p:sldId id="300" r:id="rId5"/>
    <p:sldId id="258" r:id="rId6"/>
    <p:sldId id="259" r:id="rId7"/>
    <p:sldId id="260" r:id="rId8"/>
    <p:sldId id="261" r:id="rId9"/>
    <p:sldId id="268" r:id="rId10"/>
    <p:sldId id="262" r:id="rId11"/>
    <p:sldId id="264" r:id="rId12"/>
    <p:sldId id="265" r:id="rId13"/>
    <p:sldId id="266" r:id="rId14"/>
    <p:sldId id="263" r:id="rId15"/>
    <p:sldId id="267" r:id="rId16"/>
    <p:sldId id="269" r:id="rId17"/>
    <p:sldId id="270" r:id="rId18"/>
    <p:sldId id="271" r:id="rId19"/>
    <p:sldId id="272" r:id="rId20"/>
    <p:sldId id="273" r:id="rId21"/>
    <p:sldId id="283" r:id="rId22"/>
    <p:sldId id="274" r:id="rId23"/>
    <p:sldId id="275" r:id="rId24"/>
    <p:sldId id="281" r:id="rId25"/>
    <p:sldId id="282" r:id="rId26"/>
    <p:sldId id="276" r:id="rId27"/>
    <p:sldId id="277" r:id="rId28"/>
    <p:sldId id="278" r:id="rId29"/>
    <p:sldId id="279" r:id="rId30"/>
    <p:sldId id="284" r:id="rId31"/>
    <p:sldId id="285" r:id="rId32"/>
    <p:sldId id="286" r:id="rId33"/>
    <p:sldId id="287" r:id="rId34"/>
    <p:sldId id="288" r:id="rId35"/>
    <p:sldId id="289" r:id="rId36"/>
    <p:sldId id="292" r:id="rId37"/>
    <p:sldId id="290" r:id="rId38"/>
    <p:sldId id="293" r:id="rId39"/>
    <p:sldId id="294" r:id="rId40"/>
    <p:sldId id="296" r:id="rId41"/>
    <p:sldId id="297" r:id="rId42"/>
    <p:sldId id="298" r:id="rId43"/>
    <p:sldId id="291" r:id="rId4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803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10" autoAdjust="0"/>
    <p:restoredTop sz="76951" autoAdjust="0"/>
  </p:normalViewPr>
  <p:slideViewPr>
    <p:cSldViewPr>
      <p:cViewPr>
        <p:scale>
          <a:sx n="60" d="100"/>
          <a:sy n="60" d="100"/>
        </p:scale>
        <p:origin x="-1602"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C56373-73B6-4056-A2E9-07F46A5AC26F}" type="datetimeFigureOut">
              <a:rPr lang="es-AR" smtClean="0"/>
              <a:t>28/01/2016</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9AE9F8-81AE-41BF-9273-E98D18329956}" type="slidenum">
              <a:rPr lang="es-AR" smtClean="0"/>
              <a:t>‹Nº›</a:t>
            </a:fld>
            <a:endParaRPr lang="es-AR"/>
          </a:p>
        </p:txBody>
      </p:sp>
    </p:spTree>
    <p:extLst>
      <p:ext uri="{BB962C8B-B14F-4D97-AF65-F5344CB8AC3E}">
        <p14:creationId xmlns:p14="http://schemas.microsoft.com/office/powerpoint/2010/main" val="386027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istqbexamcertification.com/what-is-equivalence-partitioning-in-software-testing/"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istqbexamcertification.com/what-is-state-transition-testing-in-software-testing/" TargetMode="External"/><Relationship Id="rId5" Type="http://schemas.openxmlformats.org/officeDocument/2006/relationships/hyperlink" Target="http://istqbexamcertification.com/what-is-decision-table-in-software-testing/" TargetMode="External"/><Relationship Id="rId4" Type="http://schemas.openxmlformats.org/officeDocument/2006/relationships/hyperlink" Target="http://istqbexamcertification.com/what-is-boundary-value-analysis-in-software-testin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istqbexamcertification.com/what-is-system-testing/" TargetMode="External"/><Relationship Id="rId3" Type="http://schemas.openxmlformats.org/officeDocument/2006/relationships/hyperlink" Target="http://istqbexamcertification.com/what-is-unit-testing/" TargetMode="External"/><Relationship Id="rId7" Type="http://schemas.openxmlformats.org/officeDocument/2006/relationships/hyperlink" Target="http://istqbexamcertification.com/what-is-system-integration-testing/"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istqbexamcertification.com/what-is-component-integration-testing/" TargetMode="External"/><Relationship Id="rId11" Type="http://schemas.openxmlformats.org/officeDocument/2006/relationships/hyperlink" Target="http://istqbexamcertification.com/what-is-beta-testing/" TargetMode="External"/><Relationship Id="rId5" Type="http://schemas.openxmlformats.org/officeDocument/2006/relationships/hyperlink" Target="http://istqbexamcertification.com/what-is-integration-testing/" TargetMode="External"/><Relationship Id="rId10" Type="http://schemas.openxmlformats.org/officeDocument/2006/relationships/hyperlink" Target="http://istqbexamcertification.com/what-is-alpha-testing/" TargetMode="External"/><Relationship Id="rId4" Type="http://schemas.openxmlformats.org/officeDocument/2006/relationships/hyperlink" Target="http://istqbexamcertification.com/what-is-component-testing/" TargetMode="External"/><Relationship Id="rId9" Type="http://schemas.openxmlformats.org/officeDocument/2006/relationships/hyperlink" Target="http://istqbexamcertification.com/what-is-acceptance-testing/"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istqbexamcertification.com/what-is-integration-test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istqbexamcertification.com/what-is-acceptance-testi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istqbexamcertification.com/what-is-functional-testing-testing-of-functions-in-software/"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istqbexamcertification.com/what-is-structural-testing-testing-of-software-structurearchitecture/" TargetMode="External"/><Relationship Id="rId4" Type="http://schemas.openxmlformats.org/officeDocument/2006/relationships/hyperlink" Target="http://istqbexamcertification.com/what-is-non-functional-testing-testing-of-software-product-characteristics/"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istqbexamcertification.com/what-is-functional-testing-testing-of-functions-in-softwar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9PSrhH2gtkU"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youtube.com/watch?v=ZnPmJd5aqyw"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9PSrhH2gtkU"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ZnPmJd5aqyw"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ZnPmJd5aqyw"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istqbexamcertification.com/what-is-defect-or-bugs-or-faults-in-software-testin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istqbexamcertification.com/what-are-the-software-development-life-cycle-phas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istqbexamcertification.com/what-is-defect-or-bugs-or-faults-in-software-test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Tener en cuenta que</a:t>
            </a:r>
            <a:r>
              <a:rPr lang="es-AR" baseline="0" dirty="0" smtClean="0"/>
              <a:t> esta capacitación cubre únicamente los aspectos mas importantes de la certificación, el estudio de esta capacitación no asegura la aprobación de la misma, se debe estudiar por completo el material oficial.</a:t>
            </a:r>
            <a:endParaRPr lang="es-AR" dirty="0"/>
          </a:p>
        </p:txBody>
      </p:sp>
      <p:sp>
        <p:nvSpPr>
          <p:cNvPr id="4" name="3 Marcador de número de diapositiva"/>
          <p:cNvSpPr>
            <a:spLocks noGrp="1"/>
          </p:cNvSpPr>
          <p:nvPr>
            <p:ph type="sldNum" sz="quarter" idx="10"/>
          </p:nvPr>
        </p:nvSpPr>
        <p:spPr/>
        <p:txBody>
          <a:bodyPr/>
          <a:lstStyle/>
          <a:p>
            <a:fld id="{2A9AE9F8-81AE-41BF-9273-E98D18329956}" type="slidenum">
              <a:rPr lang="es-AR" smtClean="0"/>
              <a:t>1</a:t>
            </a:fld>
            <a:endParaRPr lang="es-AR"/>
          </a:p>
        </p:txBody>
      </p:sp>
    </p:spTree>
    <p:extLst>
      <p:ext uri="{BB962C8B-B14F-4D97-AF65-F5344CB8AC3E}">
        <p14:creationId xmlns:p14="http://schemas.microsoft.com/office/powerpoint/2010/main" val="505203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Static testing</a:t>
            </a:r>
            <a:r>
              <a:rPr lang="en-US" sz="1200" kern="1200" dirty="0" smtClean="0">
                <a:solidFill>
                  <a:schemeClr val="tx1"/>
                </a:solidFill>
                <a:effectLst/>
                <a:latin typeface="+mn-lt"/>
                <a:ea typeface="+mn-ea"/>
                <a:cs typeface="+mn-cs"/>
              </a:rPr>
              <a:t>: It can test and find defects without executing code. Static Testing is done during verification process. For example: reviewing, walkthrough, inspection, etc.</a:t>
            </a:r>
            <a:endParaRPr lang="es-AR" sz="1200" kern="1200" dirty="0" smtClean="0">
              <a:solidFill>
                <a:schemeClr val="tx1"/>
              </a:solidFill>
              <a:effectLst/>
              <a:latin typeface="+mn-lt"/>
              <a:ea typeface="+mn-ea"/>
              <a:cs typeface="+mn-cs"/>
            </a:endParaRPr>
          </a:p>
          <a:p>
            <a:endParaRPr lang="es-AR" dirty="0" smtClean="0"/>
          </a:p>
          <a:p>
            <a:r>
              <a:rPr lang="es-AR" dirty="0" smtClean="0"/>
              <a:t>Planning:</a:t>
            </a:r>
            <a:r>
              <a:rPr lang="es-AR" baseline="0" dirty="0" smtClean="0"/>
              <a:t> Defining the review criteria</a:t>
            </a:r>
          </a:p>
          <a:p>
            <a:r>
              <a:rPr lang="es-AR" baseline="0" dirty="0" smtClean="0"/>
              <a:t>	selecting the personnel</a:t>
            </a:r>
          </a:p>
          <a:p>
            <a:r>
              <a:rPr lang="es-AR" baseline="0" dirty="0" smtClean="0"/>
              <a:t>	Allocating roles</a:t>
            </a:r>
          </a:p>
          <a:p>
            <a:r>
              <a:rPr lang="es-AR" baseline="0" dirty="0" smtClean="0"/>
              <a:t>	Defining the entry and exit criteria for more formal reviews types</a:t>
            </a:r>
          </a:p>
          <a:p>
            <a:r>
              <a:rPr lang="es-AR" baseline="0" dirty="0" smtClean="0"/>
              <a:t>	Selecting which parts of documens to review</a:t>
            </a:r>
          </a:p>
          <a:p>
            <a:r>
              <a:rPr lang="es-AR" baseline="0" dirty="0" smtClean="0"/>
              <a:t>	Checking entry criteria</a:t>
            </a:r>
          </a:p>
          <a:p>
            <a:r>
              <a:rPr lang="es-AR" baseline="0" dirty="0" smtClean="0"/>
              <a:t>2. Kick-off: distributing documents</a:t>
            </a:r>
          </a:p>
          <a:p>
            <a:r>
              <a:rPr lang="es-AR" baseline="0" dirty="0" smtClean="0"/>
              <a:t>	Explaining the objetives, process and documents to the participants.</a:t>
            </a:r>
          </a:p>
          <a:p>
            <a:r>
              <a:rPr lang="es-AR" baseline="0" dirty="0" smtClean="0"/>
              <a:t>3. Individual preparation</a:t>
            </a:r>
          </a:p>
          <a:p>
            <a:r>
              <a:rPr lang="es-AR" baseline="0" dirty="0" smtClean="0"/>
              <a:t>	Preparing for the review meeting by reviewing the document</a:t>
            </a:r>
          </a:p>
          <a:p>
            <a:r>
              <a:rPr lang="es-AR" baseline="0" dirty="0" smtClean="0"/>
              <a:t>	Noting potencial defects, question and comments</a:t>
            </a:r>
          </a:p>
          <a:p>
            <a:r>
              <a:rPr lang="es-AR" baseline="0" dirty="0" smtClean="0"/>
              <a:t>4. Examination/evaluation/recording of results (review meeting)</a:t>
            </a:r>
          </a:p>
          <a:p>
            <a:r>
              <a:rPr lang="es-AR" baseline="0" dirty="0" smtClean="0"/>
              <a:t>	Discussing or logging, with documented results or minutes </a:t>
            </a:r>
          </a:p>
          <a:p>
            <a:r>
              <a:rPr lang="es-AR" baseline="0" dirty="0" smtClean="0"/>
              <a:t>	Noting defects, making recommendations regarding handling the defects, making decisons about the defects</a:t>
            </a:r>
          </a:p>
          <a:p>
            <a:r>
              <a:rPr lang="es-AR" baseline="0" dirty="0" smtClean="0"/>
              <a:t>	Examining/evaluating and recording issues during any physical meetings or tracking any group electronic communications</a:t>
            </a:r>
          </a:p>
          <a:p>
            <a:r>
              <a:rPr lang="es-AR" baseline="0" dirty="0" smtClean="0"/>
              <a:t>5. Rework</a:t>
            </a:r>
          </a:p>
          <a:p>
            <a:r>
              <a:rPr lang="es-AR" baseline="0" dirty="0" smtClean="0"/>
              <a:t>	Fixing defects found (typically done by the author)</a:t>
            </a:r>
          </a:p>
          <a:p>
            <a:r>
              <a:rPr lang="es-AR" baseline="0" dirty="0" smtClean="0"/>
              <a:t>	Recording updated status of defects (in formal reviews)</a:t>
            </a:r>
          </a:p>
          <a:p>
            <a:r>
              <a:rPr lang="es-AR" baseline="0" dirty="0" smtClean="0"/>
              <a:t>6. Follow up</a:t>
            </a:r>
          </a:p>
          <a:p>
            <a:r>
              <a:rPr lang="es-AR" baseline="0" dirty="0" smtClean="0"/>
              <a:t>	Checking that defects have been addressed</a:t>
            </a:r>
          </a:p>
          <a:p>
            <a:r>
              <a:rPr lang="es-AR" baseline="0" dirty="0" smtClean="0"/>
              <a:t>	Gathering metrics</a:t>
            </a:r>
          </a:p>
          <a:p>
            <a:r>
              <a:rPr lang="es-AR" baseline="0" dirty="0" smtClean="0"/>
              <a:t>	Checking on exit criteria </a:t>
            </a:r>
          </a:p>
          <a:p>
            <a:r>
              <a:rPr lang="es-AR" baseline="0" dirty="0" smtClean="0"/>
              <a:t>	</a:t>
            </a:r>
            <a:endParaRPr lang="es-AR" dirty="0"/>
          </a:p>
        </p:txBody>
      </p:sp>
      <p:sp>
        <p:nvSpPr>
          <p:cNvPr id="4" name="3 Marcador de número de diapositiva"/>
          <p:cNvSpPr>
            <a:spLocks noGrp="1"/>
          </p:cNvSpPr>
          <p:nvPr>
            <p:ph type="sldNum" sz="quarter" idx="10"/>
          </p:nvPr>
        </p:nvSpPr>
        <p:spPr/>
        <p:txBody>
          <a:bodyPr/>
          <a:lstStyle/>
          <a:p>
            <a:fld id="{2A9AE9F8-81AE-41BF-9273-E98D18329956}" type="slidenum">
              <a:rPr lang="es-AR" smtClean="0"/>
              <a:t>11</a:t>
            </a:fld>
            <a:endParaRPr lang="es-AR" dirty="0"/>
          </a:p>
        </p:txBody>
      </p:sp>
    </p:spTree>
    <p:extLst>
      <p:ext uri="{BB962C8B-B14F-4D97-AF65-F5344CB8AC3E}">
        <p14:creationId xmlns:p14="http://schemas.microsoft.com/office/powerpoint/2010/main" val="4178718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5"/>
            <a:r>
              <a:rPr lang="en-US" sz="1200" b="1" kern="1200" dirty="0" smtClean="0">
                <a:solidFill>
                  <a:schemeClr val="tx1"/>
                </a:solidFill>
                <a:effectLst/>
                <a:latin typeface="+mn-lt"/>
                <a:ea typeface="+mn-ea"/>
                <a:cs typeface="+mn-cs"/>
              </a:rPr>
              <a:t>Walkthrough: Not formal process. Lead by the author. </a:t>
            </a:r>
            <a:r>
              <a:rPr lang="en-US" sz="1200" kern="1200" dirty="0" smtClean="0">
                <a:solidFill>
                  <a:schemeClr val="tx1"/>
                </a:solidFill>
                <a:effectLst/>
                <a:latin typeface="+mn-lt"/>
                <a:ea typeface="+mn-ea"/>
                <a:cs typeface="+mn-cs"/>
              </a:rPr>
              <a:t>Author guide the participants through the document</a:t>
            </a:r>
            <a:endParaRPr lang="es-AR" sz="1200" kern="1200" dirty="0" smtClean="0">
              <a:solidFill>
                <a:schemeClr val="tx1"/>
              </a:solidFill>
              <a:effectLst/>
              <a:latin typeface="+mn-lt"/>
              <a:ea typeface="+mn-ea"/>
              <a:cs typeface="+mn-cs"/>
            </a:endParaRPr>
          </a:p>
          <a:p>
            <a:pPr lvl="5"/>
            <a:r>
              <a:rPr lang="en-US" sz="1200" b="1" kern="1200" dirty="0" smtClean="0">
                <a:solidFill>
                  <a:schemeClr val="tx1"/>
                </a:solidFill>
                <a:effectLst/>
                <a:latin typeface="+mn-lt"/>
                <a:ea typeface="+mn-ea"/>
                <a:cs typeface="+mn-cs"/>
              </a:rPr>
              <a:t>Technical Review: Less formal review. Led by a trained moderator or technical expert. Defect are foind by the expert</a:t>
            </a:r>
            <a:endParaRPr lang="es-AR" sz="1200" kern="1200" dirty="0" smtClean="0">
              <a:solidFill>
                <a:schemeClr val="tx1"/>
              </a:solidFill>
              <a:effectLst/>
              <a:latin typeface="+mn-lt"/>
              <a:ea typeface="+mn-ea"/>
              <a:cs typeface="+mn-cs"/>
            </a:endParaRPr>
          </a:p>
          <a:p>
            <a:pPr lvl="5"/>
            <a:r>
              <a:rPr lang="en-US" sz="1200" b="1" kern="1200" dirty="0" smtClean="0">
                <a:solidFill>
                  <a:schemeClr val="tx1"/>
                </a:solidFill>
                <a:effectLst/>
                <a:latin typeface="+mn-lt"/>
                <a:ea typeface="+mn-ea"/>
                <a:cs typeface="+mn-cs"/>
              </a:rPr>
              <a:t>Inspection: Most formal review. Lead by trained moderators. It </a:t>
            </a:r>
            <a:r>
              <a:rPr lang="en-US" sz="1200" kern="1200" dirty="0" smtClean="0">
                <a:solidFill>
                  <a:schemeClr val="tx1"/>
                </a:solidFill>
                <a:effectLst/>
                <a:latin typeface="+mn-lt"/>
                <a:ea typeface="+mn-ea"/>
                <a:cs typeface="+mn-cs"/>
              </a:rPr>
              <a:t>helps the author to improve the quality of the document under inspection</a:t>
            </a:r>
            <a:endParaRPr lang="es-A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Static analysis: Performed on requirement design or code without actually executing the software or before the code is actually run.</a:t>
            </a:r>
            <a:endParaRPr lang="es-AR" sz="1200" kern="1200" dirty="0" smtClean="0">
              <a:solidFill>
                <a:schemeClr val="tx1"/>
              </a:solidFill>
              <a:effectLst/>
              <a:latin typeface="+mn-lt"/>
              <a:ea typeface="+mn-ea"/>
              <a:cs typeface="+mn-cs"/>
            </a:endParaRPr>
          </a:p>
          <a:p>
            <a:endParaRPr lang="es-AR" dirty="0"/>
          </a:p>
        </p:txBody>
      </p:sp>
      <p:sp>
        <p:nvSpPr>
          <p:cNvPr id="4" name="3 Marcador de número de diapositiva"/>
          <p:cNvSpPr>
            <a:spLocks noGrp="1"/>
          </p:cNvSpPr>
          <p:nvPr>
            <p:ph type="sldNum" sz="quarter" idx="10"/>
          </p:nvPr>
        </p:nvSpPr>
        <p:spPr/>
        <p:txBody>
          <a:bodyPr/>
          <a:lstStyle/>
          <a:p>
            <a:fld id="{2A9AE9F8-81AE-41BF-9273-E98D18329956}" type="slidenum">
              <a:rPr lang="es-AR" smtClean="0"/>
              <a:t>12</a:t>
            </a:fld>
            <a:endParaRPr lang="es-AR" dirty="0"/>
          </a:p>
        </p:txBody>
      </p:sp>
    </p:spTree>
    <p:extLst>
      <p:ext uri="{BB962C8B-B14F-4D97-AF65-F5344CB8AC3E}">
        <p14:creationId xmlns:p14="http://schemas.microsoft.com/office/powerpoint/2010/main" val="4178718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smtClean="0">
              <a:effectLst/>
            </a:endParaRPr>
          </a:p>
          <a:p>
            <a:pPr lvl="2"/>
            <a:r>
              <a:rPr lang="en-US" sz="1200" kern="1200" dirty="0" smtClean="0">
                <a:solidFill>
                  <a:schemeClr val="tx1"/>
                </a:solidFill>
                <a:effectLst/>
                <a:latin typeface="+mn-lt"/>
                <a:ea typeface="+mn-ea"/>
                <a:cs typeface="+mn-cs"/>
              </a:rPr>
              <a:t>specification-based (black-box, also known as behavioral techniques). Include both functional and nonfunctional techniques</a:t>
            </a:r>
            <a:endParaRPr lang="es-AR" sz="1200" kern="1200" dirty="0" smtClean="0">
              <a:solidFill>
                <a:schemeClr val="tx1"/>
              </a:solidFill>
              <a:effectLst/>
              <a:latin typeface="+mn-lt"/>
              <a:ea typeface="+mn-ea"/>
              <a:cs typeface="+mn-cs"/>
            </a:endParaRPr>
          </a:p>
          <a:p>
            <a:endParaRPr lang="es-AR" dirty="0" smtClean="0">
              <a:effectLst/>
            </a:endParaRPr>
          </a:p>
          <a:p>
            <a:pPr lvl="2"/>
            <a:r>
              <a:rPr lang="en-US" sz="1200" kern="1200" dirty="0" smtClean="0">
                <a:solidFill>
                  <a:schemeClr val="tx1"/>
                </a:solidFill>
                <a:effectLst/>
                <a:latin typeface="+mn-lt"/>
                <a:ea typeface="+mn-ea"/>
                <a:cs typeface="+mn-cs"/>
              </a:rPr>
              <a:t>structure-based (white-box or glass box or structural techniques): the testers require knowledge of how the software is implemented, how it works.</a:t>
            </a:r>
            <a:endParaRPr lang="es-AR" sz="1200" kern="1200" dirty="0" smtClean="0">
              <a:solidFill>
                <a:schemeClr val="tx1"/>
              </a:solidFill>
              <a:effectLst/>
              <a:latin typeface="+mn-lt"/>
              <a:ea typeface="+mn-ea"/>
              <a:cs typeface="+mn-cs"/>
            </a:endParaRPr>
          </a:p>
          <a:p>
            <a:endParaRPr lang="es-AR" dirty="0" smtClean="0"/>
          </a:p>
          <a:p>
            <a:endParaRPr lang="es-AR" dirty="0" smtClean="0">
              <a:effectLst/>
            </a:endParaRPr>
          </a:p>
          <a:p>
            <a:pPr lvl="2"/>
            <a:r>
              <a:rPr lang="en-US" sz="1200" kern="1200" dirty="0" smtClean="0">
                <a:solidFill>
                  <a:schemeClr val="tx1"/>
                </a:solidFill>
                <a:effectLst/>
                <a:latin typeface="+mn-lt"/>
                <a:ea typeface="+mn-ea"/>
                <a:cs typeface="+mn-cs"/>
              </a:rPr>
              <a:t>experience- based: The experience of both technical and business people is required, as they bring different perspectives to the test analysis and design process.</a:t>
            </a:r>
            <a:endParaRPr lang="es-AR" sz="1200" kern="1200" dirty="0" smtClean="0">
              <a:solidFill>
                <a:schemeClr val="tx1"/>
              </a:solidFill>
              <a:effectLst/>
              <a:latin typeface="+mn-lt"/>
              <a:ea typeface="+mn-ea"/>
              <a:cs typeface="+mn-cs"/>
            </a:endParaRPr>
          </a:p>
          <a:p>
            <a:endParaRPr lang="es-AR" dirty="0"/>
          </a:p>
        </p:txBody>
      </p:sp>
      <p:sp>
        <p:nvSpPr>
          <p:cNvPr id="4" name="3 Marcador de número de diapositiva"/>
          <p:cNvSpPr>
            <a:spLocks noGrp="1"/>
          </p:cNvSpPr>
          <p:nvPr>
            <p:ph type="sldNum" sz="quarter" idx="10"/>
          </p:nvPr>
        </p:nvSpPr>
        <p:spPr/>
        <p:txBody>
          <a:bodyPr/>
          <a:lstStyle/>
          <a:p>
            <a:fld id="{2A9AE9F8-81AE-41BF-9273-E98D18329956}" type="slidenum">
              <a:rPr lang="es-AR" smtClean="0"/>
              <a:t>13</a:t>
            </a:fld>
            <a:endParaRPr lang="es-AR" dirty="0"/>
          </a:p>
        </p:txBody>
      </p:sp>
    </p:spTree>
    <p:extLst>
      <p:ext uri="{BB962C8B-B14F-4D97-AF65-F5344CB8AC3E}">
        <p14:creationId xmlns:p14="http://schemas.microsoft.com/office/powerpoint/2010/main" val="4178718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smtClean="0">
              <a:effectLst/>
            </a:endParaRPr>
          </a:p>
          <a:p>
            <a:pPr lvl="3"/>
            <a:r>
              <a:rPr lang="en-US" sz="1200" u="sng" kern="1200" dirty="0" smtClean="0">
                <a:solidFill>
                  <a:schemeClr val="tx1"/>
                </a:solidFill>
                <a:effectLst/>
                <a:latin typeface="+mn-lt"/>
                <a:ea typeface="+mn-ea"/>
                <a:cs typeface="+mn-cs"/>
                <a:hlinkClick r:id="rId3" tooltip="Equivalence Partitioning"/>
              </a:rPr>
              <a:t>Equivalence partitioning</a:t>
            </a:r>
            <a:r>
              <a:rPr lang="en-US" sz="1200" kern="1200" dirty="0" smtClean="0">
                <a:solidFill>
                  <a:schemeClr val="tx1"/>
                </a:solidFill>
                <a:effectLst/>
                <a:latin typeface="+mn-lt"/>
                <a:ea typeface="+mn-ea"/>
                <a:cs typeface="+mn-cs"/>
              </a:rPr>
              <a:t> (EP): The idea behind this technique is to divide a set of test conditions into groups or sets that can be considered the same, hence ‘equivalence partitioning’. </a:t>
            </a:r>
            <a:r>
              <a:rPr lang="en-US" sz="1200" b="1" kern="1200" dirty="0" smtClean="0">
                <a:solidFill>
                  <a:schemeClr val="tx1"/>
                </a:solidFill>
                <a:effectLst/>
                <a:latin typeface="+mn-lt"/>
                <a:ea typeface="+mn-ea"/>
                <a:cs typeface="+mn-cs"/>
              </a:rPr>
              <a:t>Equivalence partitions </a:t>
            </a:r>
            <a:r>
              <a:rPr lang="en-US" sz="1200" kern="1200" dirty="0" smtClean="0">
                <a:solidFill>
                  <a:schemeClr val="tx1"/>
                </a:solidFill>
                <a:effectLst/>
                <a:latin typeface="+mn-lt"/>
                <a:ea typeface="+mn-ea"/>
                <a:cs typeface="+mn-cs"/>
              </a:rPr>
              <a:t>are also known as equivalence classes. We need to test only one condition from each partition</a:t>
            </a:r>
            <a:endParaRPr lang="es-AR"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B</a:t>
            </a:r>
            <a:r>
              <a:rPr lang="en-US" sz="1200" u="sng" kern="1200" dirty="0" smtClean="0">
                <a:solidFill>
                  <a:schemeClr val="tx1"/>
                </a:solidFill>
                <a:effectLst/>
                <a:latin typeface="+mn-lt"/>
                <a:ea typeface="+mn-ea"/>
                <a:cs typeface="+mn-cs"/>
                <a:hlinkClick r:id="rId4" tooltip="Boundary Value Analysis"/>
              </a:rPr>
              <a:t>oundary value analysis</a:t>
            </a:r>
            <a:r>
              <a:rPr lang="en-US" sz="1200" kern="1200" dirty="0" smtClean="0">
                <a:solidFill>
                  <a:schemeClr val="tx1"/>
                </a:solidFill>
                <a:effectLst/>
                <a:latin typeface="+mn-lt"/>
                <a:ea typeface="+mn-ea"/>
                <a:cs typeface="+mn-cs"/>
              </a:rPr>
              <a:t> (BVA): is based on testing at the boundaries between partitions. we have both valid boundaries (in the valid partitions) and invalid boundaries (in the invalid partitions).</a:t>
            </a:r>
            <a:endParaRPr lang="es-AR"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D</a:t>
            </a:r>
            <a:r>
              <a:rPr lang="en-US" sz="1200" u="sng" kern="1200" dirty="0" smtClean="0">
                <a:solidFill>
                  <a:schemeClr val="tx1"/>
                </a:solidFill>
                <a:effectLst/>
                <a:latin typeface="+mn-lt"/>
                <a:ea typeface="+mn-ea"/>
                <a:cs typeface="+mn-cs"/>
                <a:hlinkClick r:id="rId5" tooltip="Decision tables"/>
              </a:rPr>
              <a:t>ecision tables</a:t>
            </a:r>
            <a:r>
              <a:rPr lang="en-US" sz="1200" kern="1200" dirty="0" smtClean="0">
                <a:solidFill>
                  <a:schemeClr val="tx1"/>
                </a:solidFill>
                <a:effectLst/>
                <a:latin typeface="+mn-lt"/>
                <a:ea typeface="+mn-ea"/>
                <a:cs typeface="+mn-cs"/>
              </a:rPr>
              <a:t>: is a good way to deal with combinations of things (e.g. inputs). This technique is sometimes also referred to as a ’cause-effect’ table.</a:t>
            </a:r>
            <a:endParaRPr lang="es-AR" sz="1200" kern="1200" dirty="0" smtClean="0">
              <a:solidFill>
                <a:schemeClr val="tx1"/>
              </a:solidFill>
              <a:effectLst/>
              <a:latin typeface="+mn-lt"/>
              <a:ea typeface="+mn-ea"/>
              <a:cs typeface="+mn-cs"/>
            </a:endParaRPr>
          </a:p>
          <a:p>
            <a:pPr lvl="3"/>
            <a:r>
              <a:rPr lang="en-US" sz="1200" u="sng" kern="1200" dirty="0" smtClean="0">
                <a:solidFill>
                  <a:schemeClr val="tx1"/>
                </a:solidFill>
                <a:effectLst/>
                <a:latin typeface="+mn-lt"/>
                <a:ea typeface="+mn-ea"/>
                <a:cs typeface="+mn-cs"/>
              </a:rPr>
              <a:t>S</a:t>
            </a:r>
            <a:r>
              <a:rPr lang="en-US" sz="1200" u="sng" kern="1200" dirty="0" smtClean="0">
                <a:solidFill>
                  <a:schemeClr val="tx1"/>
                </a:solidFill>
                <a:effectLst/>
                <a:latin typeface="+mn-lt"/>
                <a:ea typeface="+mn-ea"/>
                <a:cs typeface="+mn-cs"/>
                <a:hlinkClick r:id="rId6" tooltip="State transition testing"/>
              </a:rPr>
              <a:t>tate transition testing</a:t>
            </a:r>
            <a:r>
              <a:rPr lang="en-US" sz="1200" kern="1200" dirty="0" smtClean="0">
                <a:solidFill>
                  <a:schemeClr val="tx1"/>
                </a:solidFill>
                <a:effectLst/>
                <a:latin typeface="+mn-lt"/>
                <a:ea typeface="+mn-ea"/>
                <a:cs typeface="+mn-cs"/>
              </a:rPr>
              <a:t>: This simply means that the system can be in a (finite) number of different states, and the transitions from one state to another are determined by the rules of the ‘machine’.</a:t>
            </a:r>
            <a:endParaRPr lang="es-AR"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14</a:t>
            </a:fld>
            <a:endParaRPr lang="es-AR" dirty="0"/>
          </a:p>
        </p:txBody>
      </p:sp>
    </p:spTree>
    <p:extLst>
      <p:ext uri="{BB962C8B-B14F-4D97-AF65-F5344CB8AC3E}">
        <p14:creationId xmlns:p14="http://schemas.microsoft.com/office/powerpoint/2010/main" val="4178718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smtClean="0">
              <a:effectLst/>
            </a:endParaRPr>
          </a:p>
          <a:p>
            <a:pPr lvl="3"/>
            <a:r>
              <a:rPr lang="en-US" sz="1200" kern="1200" dirty="0" smtClean="0">
                <a:solidFill>
                  <a:schemeClr val="tx1"/>
                </a:solidFill>
                <a:effectLst/>
                <a:latin typeface="+mn-lt"/>
                <a:ea typeface="+mn-ea"/>
                <a:cs typeface="+mn-cs"/>
              </a:rPr>
              <a:t>Error Guessing: used after more formal techniques have been applied to some extent, can be very effective. The success of error guessing is very much dependent on the skill of the tester. In using more formal techniques, the tester is likely to gain a better understanding of the system, what it does and how it works.</a:t>
            </a:r>
          </a:p>
          <a:p>
            <a:pPr lvl="3"/>
            <a:endParaRPr lang="es-AR"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Exploratori Testing: is a hands-on approach in which testers are involved in minimum planning and maximum test execution.</a:t>
            </a:r>
            <a:endParaRPr lang="es-AR"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15</a:t>
            </a:fld>
            <a:endParaRPr lang="es-AR" dirty="0"/>
          </a:p>
        </p:txBody>
      </p:sp>
    </p:spTree>
    <p:extLst>
      <p:ext uri="{BB962C8B-B14F-4D97-AF65-F5344CB8AC3E}">
        <p14:creationId xmlns:p14="http://schemas.microsoft.com/office/powerpoint/2010/main" val="4178718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1"/>
            <a:r>
              <a:rPr lang="en-US" sz="1200" b="1" kern="1200" dirty="0" smtClean="0">
                <a:solidFill>
                  <a:schemeClr val="tx1"/>
                </a:solidFill>
                <a:effectLst/>
                <a:latin typeface="+mn-lt"/>
                <a:ea typeface="+mn-ea"/>
                <a:cs typeface="+mn-cs"/>
              </a:rPr>
              <a:t>Defect: </a:t>
            </a:r>
            <a:r>
              <a:rPr lang="en-US" sz="1200" kern="1200" dirty="0" smtClean="0">
                <a:solidFill>
                  <a:schemeClr val="tx1"/>
                </a:solidFill>
                <a:effectLst/>
                <a:latin typeface="+mn-lt"/>
                <a:ea typeface="+mn-ea"/>
                <a:cs typeface="+mn-cs"/>
              </a:rPr>
              <a:t>The bugs introduced by programmer inside the code are known as a defect. This can happen because of some programatical mistakes.</a:t>
            </a:r>
            <a:endParaRPr lang="es-AR" sz="14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Failure: </a:t>
            </a:r>
            <a:r>
              <a:rPr lang="en-US" sz="1200" kern="1200" dirty="0" smtClean="0">
                <a:solidFill>
                  <a:schemeClr val="tx1"/>
                </a:solidFill>
                <a:effectLst/>
                <a:latin typeface="+mn-lt"/>
                <a:ea typeface="+mn-ea"/>
                <a:cs typeface="+mn-cs"/>
              </a:rPr>
              <a:t>If under certain circumstances these defects get executed by the tester during the testing then it results into the failure which is known as software failure.</a:t>
            </a:r>
            <a:endParaRPr lang="es-AR" sz="14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Not all defects result in failures, some may stay inactive in the code and we may never notice them. Example:  Defects in dead code will never result in failures.</a:t>
            </a:r>
            <a:endParaRPr lang="es-AR" sz="1400" kern="1200" dirty="0" smtClean="0">
              <a:solidFill>
                <a:schemeClr val="tx1"/>
              </a:solidFill>
              <a:effectLst/>
              <a:latin typeface="+mn-lt"/>
              <a:ea typeface="+mn-ea"/>
              <a:cs typeface="+mn-cs"/>
            </a:endParaRPr>
          </a:p>
          <a:p>
            <a:endParaRPr lang="es-AR" dirty="0" smtClean="0">
              <a:effectLst/>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16</a:t>
            </a:fld>
            <a:endParaRPr lang="es-AR" dirty="0"/>
          </a:p>
        </p:txBody>
      </p:sp>
    </p:spTree>
    <p:extLst>
      <p:ext uri="{BB962C8B-B14F-4D97-AF65-F5344CB8AC3E}">
        <p14:creationId xmlns:p14="http://schemas.microsoft.com/office/powerpoint/2010/main" val="4178718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smtClean="0">
              <a:effectLst/>
            </a:endParaRPr>
          </a:p>
          <a:p>
            <a:pPr lvl="3"/>
            <a:r>
              <a:rPr lang="en-US" sz="1200" kern="1200" dirty="0" smtClean="0">
                <a:solidFill>
                  <a:schemeClr val="tx1"/>
                </a:solidFill>
                <a:effectLst/>
                <a:latin typeface="+mn-lt"/>
                <a:ea typeface="+mn-ea"/>
                <a:cs typeface="+mn-cs"/>
              </a:rPr>
              <a:t>Earlier the defect is found lesser is the cost of defect</a:t>
            </a:r>
            <a:endParaRPr lang="es-AR"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17</a:t>
            </a:fld>
            <a:endParaRPr lang="es-AR" dirty="0"/>
          </a:p>
        </p:txBody>
      </p:sp>
    </p:spTree>
    <p:extLst>
      <p:ext uri="{BB962C8B-B14F-4D97-AF65-F5344CB8AC3E}">
        <p14:creationId xmlns:p14="http://schemas.microsoft.com/office/powerpoint/2010/main" val="4178718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tooltip="What is Unit testing?"/>
              </a:rPr>
              <a:t>Unit testing:</a:t>
            </a:r>
            <a:r>
              <a:rPr lang="en-US" sz="1200" kern="1200" dirty="0" smtClean="0">
                <a:solidFill>
                  <a:schemeClr val="tx1"/>
                </a:solidFill>
                <a:effectLst/>
                <a:latin typeface="+mn-lt"/>
                <a:ea typeface="+mn-ea"/>
                <a:cs typeface="+mn-cs"/>
              </a:rPr>
              <a:t> It is basically done by the developers to make sure that their code is working fine and meet the user specifications.</a:t>
            </a:r>
            <a:endParaRPr lang="es-AR"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s-AR" sz="1200" u="sng" kern="1200" dirty="0" smtClean="0">
              <a:solidFill>
                <a:schemeClr val="tx1"/>
              </a:solidFill>
              <a:effectLst/>
              <a:latin typeface="+mn-lt"/>
              <a:ea typeface="+mn-ea"/>
              <a:cs typeface="+mn-cs"/>
              <a:hlinkClick r:id="rId4" tooltip="What is Component testing?"/>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4" tooltip="What is Component testing?"/>
              </a:rPr>
              <a:t>Component testing:</a:t>
            </a:r>
            <a:r>
              <a:rPr lang="en-US" sz="1200" kern="1200" dirty="0" smtClean="0">
                <a:solidFill>
                  <a:schemeClr val="tx1"/>
                </a:solidFill>
                <a:effectLst/>
                <a:latin typeface="+mn-lt"/>
                <a:ea typeface="+mn-ea"/>
                <a:cs typeface="+mn-cs"/>
              </a:rPr>
              <a:t> It is also called as module testing.</a:t>
            </a:r>
            <a:endParaRPr lang="es-AR"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Component testing plays a very important role in finding the bugs. Before we start with the integration testing it’s always preferable to do the component testing in order to ensure that each component of an application is working effectively.</a:t>
            </a:r>
          </a:p>
          <a:p>
            <a:pPr lvl="2"/>
            <a:endParaRPr lang="es-A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5" tooltip="What is Integration testing?"/>
              </a:rPr>
              <a:t>Integration testing:</a:t>
            </a:r>
            <a:r>
              <a:rPr lang="en-US" sz="1200" kern="1200" dirty="0" smtClean="0">
                <a:solidFill>
                  <a:schemeClr val="tx1"/>
                </a:solidFill>
                <a:effectLst/>
                <a:latin typeface="+mn-lt"/>
                <a:ea typeface="+mn-ea"/>
                <a:cs typeface="+mn-cs"/>
              </a:rPr>
              <a:t> Integration testing is done when two modules are integrated, in order to test the behavior and functionality of both the modules after integration. Below are few types of integration testing:</a:t>
            </a:r>
            <a:endParaRPr lang="es-AR" sz="1200" kern="1200" dirty="0" smtClean="0">
              <a:solidFill>
                <a:schemeClr val="tx1"/>
              </a:solidFill>
              <a:effectLst/>
              <a:latin typeface="+mn-lt"/>
              <a:ea typeface="+mn-ea"/>
              <a:cs typeface="+mn-cs"/>
            </a:endParaRPr>
          </a:p>
          <a:p>
            <a:endParaRPr lang="es-AR" dirty="0" smtClean="0">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6" tooltip="What is Component integration testing?"/>
              </a:rPr>
              <a:t>Component integration testing:</a:t>
            </a:r>
            <a:r>
              <a:rPr lang="en-US" sz="1200" kern="1200" dirty="0" smtClean="0">
                <a:solidFill>
                  <a:schemeClr val="tx1"/>
                </a:solidFill>
                <a:effectLst/>
                <a:latin typeface="+mn-lt"/>
                <a:ea typeface="+mn-ea"/>
                <a:cs typeface="+mn-cs"/>
              </a:rPr>
              <a:t> In the example above when both the modules or components are integrated then the testing done is called as Component integration testing. </a:t>
            </a:r>
            <a:endParaRPr lang="es-AR" sz="1200" kern="1200" dirty="0" smtClean="0">
              <a:solidFill>
                <a:schemeClr val="tx1"/>
              </a:solidFill>
              <a:effectLst/>
              <a:latin typeface="+mn-lt"/>
              <a:ea typeface="+mn-ea"/>
              <a:cs typeface="+mn-cs"/>
            </a:endParaRPr>
          </a:p>
          <a:p>
            <a:endParaRPr lang="es-AR" dirty="0" smtClean="0">
              <a:effectLst/>
            </a:endParaRPr>
          </a:p>
          <a:p>
            <a:endParaRPr lang="es-AR" dirty="0" smtClean="0">
              <a:effectLst/>
            </a:endParaRPr>
          </a:p>
          <a:p>
            <a:pPr lvl="1"/>
            <a:r>
              <a:rPr lang="en-US" sz="1200" u="sng" kern="1200" dirty="0" smtClean="0">
                <a:solidFill>
                  <a:schemeClr val="tx1"/>
                </a:solidFill>
                <a:effectLst/>
                <a:latin typeface="+mn-lt"/>
                <a:ea typeface="+mn-ea"/>
                <a:cs typeface="+mn-cs"/>
                <a:hlinkClick r:id="rId7" tooltip="What is System integration testing?"/>
              </a:rPr>
              <a:t>System integration testing:</a:t>
            </a:r>
            <a:r>
              <a:rPr lang="en-US" sz="1200" kern="1200" dirty="0" smtClean="0">
                <a:solidFill>
                  <a:schemeClr val="tx1"/>
                </a:solidFill>
                <a:effectLst/>
                <a:latin typeface="+mn-lt"/>
                <a:ea typeface="+mn-ea"/>
                <a:cs typeface="+mn-cs"/>
              </a:rPr>
              <a:t> System integration testing (SIT) is a testing where testers basically test that in the same environment all the related systems should maintain data integrity and can operate in coordination with other systems.</a:t>
            </a:r>
            <a:endParaRPr lang="es-AR" sz="1200" kern="1200" dirty="0" smtClean="0">
              <a:solidFill>
                <a:schemeClr val="tx1"/>
              </a:solidFill>
              <a:effectLst/>
              <a:latin typeface="+mn-lt"/>
              <a:ea typeface="+mn-ea"/>
              <a:cs typeface="+mn-cs"/>
            </a:endParaRPr>
          </a:p>
          <a:p>
            <a:endParaRPr lang="es-AR" dirty="0" smtClean="0">
              <a:effectLst/>
            </a:endParaRPr>
          </a:p>
          <a:p>
            <a:endParaRPr lang="es-AR" dirty="0" smtClean="0">
              <a:effectLst/>
            </a:endParaRPr>
          </a:p>
          <a:p>
            <a:pPr lvl="1"/>
            <a:r>
              <a:rPr lang="en-US" sz="1200" u="sng" kern="1200" dirty="0" smtClean="0">
                <a:solidFill>
                  <a:schemeClr val="tx1"/>
                </a:solidFill>
                <a:effectLst/>
                <a:latin typeface="+mn-lt"/>
                <a:ea typeface="+mn-ea"/>
                <a:cs typeface="+mn-cs"/>
                <a:hlinkClick r:id="rId8" tooltip="What is System testing?"/>
              </a:rPr>
              <a:t>System testing:</a:t>
            </a:r>
            <a:r>
              <a:rPr lang="en-US" sz="1200" kern="1200" dirty="0" smtClean="0">
                <a:solidFill>
                  <a:schemeClr val="tx1"/>
                </a:solidFill>
                <a:effectLst/>
                <a:latin typeface="+mn-lt"/>
                <a:ea typeface="+mn-ea"/>
                <a:cs typeface="+mn-cs"/>
              </a:rPr>
              <a:t> In system testing the testers basically test the compatibility of the application with the system.</a:t>
            </a:r>
          </a:p>
          <a:p>
            <a:endParaRPr lang="es-AR" dirty="0" smtClean="0">
              <a:effectLst/>
            </a:endParaRPr>
          </a:p>
          <a:p>
            <a:pPr lvl="1"/>
            <a:r>
              <a:rPr lang="en-US" sz="1200" u="sng" kern="1200" dirty="0" smtClean="0">
                <a:solidFill>
                  <a:schemeClr val="tx1"/>
                </a:solidFill>
                <a:effectLst/>
                <a:latin typeface="+mn-lt"/>
                <a:ea typeface="+mn-ea"/>
                <a:cs typeface="+mn-cs"/>
                <a:hlinkClick r:id="rId9" tooltip="What is Acceptance testing?"/>
              </a:rPr>
              <a:t>Acceptance testing:</a:t>
            </a:r>
            <a:r>
              <a:rPr lang="en-US" sz="1200" kern="1200" dirty="0" smtClean="0">
                <a:solidFill>
                  <a:schemeClr val="tx1"/>
                </a:solidFill>
                <a:effectLst/>
                <a:latin typeface="+mn-lt"/>
                <a:ea typeface="+mn-ea"/>
                <a:cs typeface="+mn-cs"/>
              </a:rPr>
              <a:t> Acceptance testing are basically done to ensure that the requirements of the specification are met.</a:t>
            </a:r>
            <a:endParaRPr lang="es-AR" sz="1200" kern="1200" dirty="0" smtClean="0">
              <a:solidFill>
                <a:schemeClr val="tx1"/>
              </a:solidFill>
              <a:effectLst/>
              <a:latin typeface="+mn-lt"/>
              <a:ea typeface="+mn-ea"/>
              <a:cs typeface="+mn-cs"/>
            </a:endParaRPr>
          </a:p>
          <a:p>
            <a:pPr lvl="1"/>
            <a:endParaRPr lang="es-AR" sz="1200" kern="1200" dirty="0" smtClean="0">
              <a:solidFill>
                <a:schemeClr val="tx1"/>
              </a:solidFill>
              <a:effectLst/>
              <a:latin typeface="+mn-lt"/>
              <a:ea typeface="+mn-ea"/>
              <a:cs typeface="+mn-cs"/>
            </a:endParaRPr>
          </a:p>
          <a:p>
            <a:endParaRPr lang="es-AR" dirty="0" smtClean="0">
              <a:effectLst/>
            </a:endParaRPr>
          </a:p>
          <a:p>
            <a:pPr lvl="1"/>
            <a:r>
              <a:rPr lang="en-US" sz="1200" u="sng" kern="1200" dirty="0" smtClean="0">
                <a:solidFill>
                  <a:schemeClr val="tx1"/>
                </a:solidFill>
                <a:effectLst/>
                <a:latin typeface="+mn-lt"/>
                <a:ea typeface="+mn-ea"/>
                <a:cs typeface="+mn-cs"/>
                <a:hlinkClick r:id="rId10" tooltip="What is Alpha testing?"/>
              </a:rPr>
              <a:t>Alpha testing:</a:t>
            </a:r>
            <a:r>
              <a:rPr lang="en-US" sz="1200" kern="1200" dirty="0" smtClean="0">
                <a:solidFill>
                  <a:schemeClr val="tx1"/>
                </a:solidFill>
                <a:effectLst/>
                <a:latin typeface="+mn-lt"/>
                <a:ea typeface="+mn-ea"/>
                <a:cs typeface="+mn-cs"/>
              </a:rPr>
              <a:t> Alpha testing is done at the developers site. It is done at the end of the development process.</a:t>
            </a:r>
            <a:endParaRPr lang="es-AR" sz="1200" kern="1200" dirty="0" smtClean="0">
              <a:solidFill>
                <a:schemeClr val="tx1"/>
              </a:solidFill>
              <a:effectLst/>
              <a:latin typeface="+mn-lt"/>
              <a:ea typeface="+mn-ea"/>
              <a:cs typeface="+mn-cs"/>
            </a:endParaRPr>
          </a:p>
          <a:p>
            <a:pPr lvl="1"/>
            <a:endParaRPr lang="es-AR" sz="1200" kern="1200" dirty="0" smtClean="0">
              <a:solidFill>
                <a:schemeClr val="tx1"/>
              </a:solidFill>
              <a:effectLst/>
              <a:latin typeface="+mn-lt"/>
              <a:ea typeface="+mn-ea"/>
              <a:cs typeface="+mn-cs"/>
            </a:endParaRPr>
          </a:p>
          <a:p>
            <a:endParaRPr lang="es-AR" dirty="0" smtClean="0">
              <a:effectLst/>
            </a:endParaRPr>
          </a:p>
          <a:p>
            <a:pPr lvl="1"/>
            <a:r>
              <a:rPr lang="en-US" sz="1200" u="sng" kern="1200" dirty="0" smtClean="0">
                <a:solidFill>
                  <a:schemeClr val="tx1"/>
                </a:solidFill>
                <a:effectLst/>
                <a:latin typeface="+mn-lt"/>
                <a:ea typeface="+mn-ea"/>
                <a:cs typeface="+mn-cs"/>
                <a:hlinkClick r:id="rId11" tooltip="What is Beta testing?"/>
              </a:rPr>
              <a:t>Beta testing:</a:t>
            </a:r>
            <a:r>
              <a:rPr lang="en-US" sz="1200" kern="1200" dirty="0" smtClean="0">
                <a:solidFill>
                  <a:schemeClr val="tx1"/>
                </a:solidFill>
                <a:effectLst/>
                <a:latin typeface="+mn-lt"/>
                <a:ea typeface="+mn-ea"/>
                <a:cs typeface="+mn-cs"/>
              </a:rPr>
              <a:t> Beta testing is done at the customers site. It is done just before the launch of the product.</a:t>
            </a:r>
            <a:endParaRPr lang="es-AR" sz="1200" kern="1200" dirty="0" smtClean="0">
              <a:solidFill>
                <a:schemeClr val="tx1"/>
              </a:solidFill>
              <a:effectLst/>
              <a:latin typeface="+mn-lt"/>
              <a:ea typeface="+mn-ea"/>
              <a:cs typeface="+mn-cs"/>
            </a:endParaRPr>
          </a:p>
          <a:p>
            <a:pPr lvl="1"/>
            <a:endParaRPr lang="es-AR" sz="1200" kern="1200" dirty="0" smtClean="0">
              <a:solidFill>
                <a:schemeClr val="tx1"/>
              </a:solidFill>
              <a:effectLst/>
              <a:latin typeface="+mn-lt"/>
              <a:ea typeface="+mn-ea"/>
              <a:cs typeface="+mn-cs"/>
            </a:endParaRPr>
          </a:p>
          <a:p>
            <a:endParaRPr lang="es-AR" dirty="0" smtClean="0">
              <a:effectLst/>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18</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smtClean="0">
              <a:effectLst/>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19</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tooltip="What is Integration testing?"/>
              </a:rPr>
              <a:t>Integration testing:</a:t>
            </a:r>
            <a:r>
              <a:rPr lang="en-US" sz="1200" kern="1200" dirty="0" smtClean="0">
                <a:solidFill>
                  <a:schemeClr val="tx1"/>
                </a:solidFill>
                <a:effectLst/>
                <a:latin typeface="+mn-lt"/>
                <a:ea typeface="+mn-ea"/>
                <a:cs typeface="+mn-cs"/>
              </a:rPr>
              <a:t> Integration testing is done when two modules are integrated, in order to test the behavior and functionality of both the modules after integration. Below are few types of integration testing: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Big </a:t>
            </a:r>
            <a:r>
              <a:rPr lang="es-AR" sz="1200" kern="1200" dirty="0" err="1" smtClean="0">
                <a:solidFill>
                  <a:schemeClr val="tx1"/>
                </a:solidFill>
                <a:effectLst/>
                <a:latin typeface="+mn-lt"/>
                <a:ea typeface="+mn-ea"/>
                <a:cs typeface="+mn-cs"/>
              </a:rPr>
              <a:t>bang</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integration</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testing</a:t>
            </a:r>
            <a:endParaRPr lang="es-AR" sz="1200" kern="1200" dirty="0" smtClean="0">
              <a:solidFill>
                <a:schemeClr val="tx1"/>
              </a:solidFill>
              <a:effectLst/>
              <a:latin typeface="+mn-lt"/>
              <a:ea typeface="+mn-ea"/>
              <a:cs typeface="+mn-cs"/>
            </a:endParaRPr>
          </a:p>
          <a:p>
            <a:pPr lvl="4"/>
            <a:r>
              <a:rPr lang="en-US" sz="1200" kern="1200" dirty="0" smtClean="0">
                <a:solidFill>
                  <a:schemeClr val="tx1"/>
                </a:solidFill>
                <a:effectLst/>
                <a:latin typeface="+mn-lt"/>
                <a:ea typeface="+mn-ea"/>
                <a:cs typeface="+mn-cs"/>
              </a:rPr>
              <a:t>In Big Bang integration testing all components or modules are integrated simultaneously, after which everything is tested as a whole.</a:t>
            </a:r>
            <a:endParaRPr lang="es-AR" sz="1200" kern="1200" dirty="0" smtClean="0">
              <a:solidFill>
                <a:schemeClr val="tx1"/>
              </a:solidFill>
              <a:effectLst/>
              <a:latin typeface="+mn-lt"/>
              <a:ea typeface="+mn-ea"/>
              <a:cs typeface="+mn-cs"/>
            </a:endParaRPr>
          </a:p>
          <a:p>
            <a:endParaRPr lang="es-AR" dirty="0" smtClean="0">
              <a:effectLst/>
            </a:endParaRPr>
          </a:p>
          <a:p>
            <a:pPr lvl="4"/>
            <a:r>
              <a:rPr lang="en-US" sz="1200" kern="1200" dirty="0" err="1" smtClean="0">
                <a:solidFill>
                  <a:schemeClr val="tx1"/>
                </a:solidFill>
                <a:effectLst/>
                <a:latin typeface="+mn-lt"/>
                <a:ea typeface="+mn-ea"/>
                <a:cs typeface="+mn-cs"/>
              </a:rPr>
              <a:t>Ventajas</a:t>
            </a:r>
            <a:r>
              <a:rPr lang="en-US" sz="1200" kern="1200" dirty="0" smtClean="0">
                <a:solidFill>
                  <a:schemeClr val="tx1"/>
                </a:solidFill>
                <a:effectLst/>
                <a:latin typeface="+mn-lt"/>
                <a:ea typeface="+mn-ea"/>
                <a:cs typeface="+mn-cs"/>
              </a:rPr>
              <a:t>: Big Bang testing has the advantage that everything is finished before integration testing starts.</a:t>
            </a:r>
            <a:endParaRPr lang="es-AR" sz="1200" kern="1200" dirty="0" smtClean="0">
              <a:solidFill>
                <a:schemeClr val="tx1"/>
              </a:solidFill>
              <a:effectLst/>
              <a:latin typeface="+mn-lt"/>
              <a:ea typeface="+mn-ea"/>
              <a:cs typeface="+mn-cs"/>
            </a:endParaRPr>
          </a:p>
          <a:p>
            <a:pPr lvl="4"/>
            <a:r>
              <a:rPr lang="en-US" sz="1200" kern="1200" dirty="0" err="1" smtClean="0">
                <a:solidFill>
                  <a:schemeClr val="tx1"/>
                </a:solidFill>
                <a:effectLst/>
                <a:latin typeface="+mn-lt"/>
                <a:ea typeface="+mn-ea"/>
                <a:cs typeface="+mn-cs"/>
              </a:rPr>
              <a:t>Desventaja</a:t>
            </a:r>
            <a:r>
              <a:rPr lang="en-US" sz="1200" kern="1200" dirty="0" smtClean="0">
                <a:solidFill>
                  <a:schemeClr val="tx1"/>
                </a:solidFill>
                <a:effectLst/>
                <a:latin typeface="+mn-lt"/>
                <a:ea typeface="+mn-ea"/>
                <a:cs typeface="+mn-cs"/>
              </a:rPr>
              <a:t>: The major disadvantage is that in general it is time consuming and difficult to trace the cause of failures because of this late integration.</a:t>
            </a:r>
            <a:endParaRPr lang="es-AR" sz="1200" kern="1200" dirty="0" smtClean="0">
              <a:solidFill>
                <a:schemeClr val="tx1"/>
              </a:solidFill>
              <a:effectLst/>
              <a:latin typeface="+mn-lt"/>
              <a:ea typeface="+mn-ea"/>
              <a:cs typeface="+mn-cs"/>
            </a:endParaRPr>
          </a:p>
          <a:p>
            <a:pPr lvl="4"/>
            <a:endParaRPr lang="es-A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Top down: Testing takes place from top to bottom, following the control flow or architectural structure. </a:t>
            </a:r>
            <a:endParaRPr lang="es-AR" dirty="0" smtClean="0">
              <a:effectLst/>
            </a:endParaRPr>
          </a:p>
          <a:p>
            <a:pPr lvl="4"/>
            <a:r>
              <a:rPr lang="en-US" sz="1200" kern="1200" dirty="0" err="1" smtClean="0">
                <a:solidFill>
                  <a:schemeClr val="tx1"/>
                </a:solidFill>
                <a:effectLst/>
                <a:latin typeface="+mn-lt"/>
                <a:ea typeface="+mn-ea"/>
                <a:cs typeface="+mn-cs"/>
              </a:rPr>
              <a:t>Desventaja</a:t>
            </a:r>
            <a:r>
              <a:rPr lang="en-US" sz="1200" kern="1200" dirty="0" smtClean="0">
                <a:solidFill>
                  <a:schemeClr val="tx1"/>
                </a:solidFill>
                <a:effectLst/>
                <a:latin typeface="+mn-lt"/>
                <a:ea typeface="+mn-ea"/>
                <a:cs typeface="+mn-cs"/>
              </a:rPr>
              <a:t> Basic functionality is tested at the end of cycle: </a:t>
            </a:r>
            <a:endParaRPr lang="es-AR" sz="1200" kern="1200" dirty="0" smtClean="0">
              <a:solidFill>
                <a:schemeClr val="tx1"/>
              </a:solidFill>
              <a:effectLst/>
              <a:latin typeface="+mn-lt"/>
              <a:ea typeface="+mn-ea"/>
              <a:cs typeface="+mn-cs"/>
            </a:endParaRPr>
          </a:p>
          <a:p>
            <a:pPr lvl="4" algn="l"/>
            <a:endParaRPr lang="en-US" sz="1200" kern="1200" dirty="0" smtClean="0">
              <a:solidFill>
                <a:schemeClr val="tx1"/>
              </a:solidFill>
              <a:effectLst/>
              <a:latin typeface="+mn-lt"/>
              <a:ea typeface="+mn-ea"/>
              <a:cs typeface="+mn-cs"/>
            </a:endParaRPr>
          </a:p>
          <a:p>
            <a:pPr lvl="4"/>
            <a:endParaRPr lang="en-US" sz="1200" kern="1200" dirty="0" smtClean="0">
              <a:solidFill>
                <a:schemeClr val="tx1"/>
              </a:solidFill>
              <a:effectLst/>
              <a:latin typeface="+mn-lt"/>
              <a:ea typeface="+mn-ea"/>
              <a:cs typeface="+mn-cs"/>
            </a:endParaRPr>
          </a:p>
          <a:p>
            <a:endParaRPr lang="es-AR" dirty="0" smtClean="0">
              <a:effectLst/>
            </a:endParaRPr>
          </a:p>
          <a:p>
            <a:r>
              <a:rPr lang="en-US" sz="1200" kern="1200" dirty="0" smtClean="0">
                <a:solidFill>
                  <a:schemeClr val="tx1"/>
                </a:solidFill>
                <a:effectLst/>
                <a:latin typeface="+mn-lt"/>
                <a:ea typeface="+mn-ea"/>
                <a:cs typeface="+mn-cs"/>
              </a:rPr>
              <a:t>Bottom up: Testing takes place from the bottom of the control flow upwards. </a:t>
            </a:r>
            <a:r>
              <a:rPr lang="es-AR" sz="1200" kern="1200" dirty="0" err="1" smtClean="0">
                <a:solidFill>
                  <a:schemeClr val="tx1"/>
                </a:solidFill>
                <a:effectLst/>
                <a:latin typeface="+mn-lt"/>
                <a:ea typeface="+mn-ea"/>
                <a:cs typeface="+mn-cs"/>
              </a:rPr>
              <a:t>Components</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or</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systems</a:t>
            </a:r>
            <a:r>
              <a:rPr lang="es-AR" sz="1200" kern="1200" dirty="0" smtClean="0">
                <a:solidFill>
                  <a:schemeClr val="tx1"/>
                </a:solidFill>
                <a:effectLst/>
                <a:latin typeface="+mn-lt"/>
                <a:ea typeface="+mn-ea"/>
                <a:cs typeface="+mn-cs"/>
              </a:rPr>
              <a:t> are </a:t>
            </a:r>
            <a:r>
              <a:rPr lang="es-AR" sz="1200" kern="1200" dirty="0" err="1" smtClean="0">
                <a:solidFill>
                  <a:schemeClr val="tx1"/>
                </a:solidFill>
                <a:effectLst/>
                <a:latin typeface="+mn-lt"/>
                <a:ea typeface="+mn-ea"/>
                <a:cs typeface="+mn-cs"/>
              </a:rPr>
              <a:t>substituted</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by</a:t>
            </a:r>
            <a:r>
              <a:rPr lang="es-AR" sz="1200" kern="1200" dirty="0" smtClean="0">
                <a:solidFill>
                  <a:schemeClr val="tx1"/>
                </a:solidFill>
                <a:effectLst/>
                <a:latin typeface="+mn-lt"/>
                <a:ea typeface="+mn-ea"/>
                <a:cs typeface="+mn-cs"/>
              </a:rPr>
              <a:t> drivers.</a:t>
            </a:r>
            <a:endParaRPr lang="es-AR" dirty="0" smtClean="0">
              <a:effectLst/>
            </a:endParaRPr>
          </a:p>
          <a:p>
            <a:pPr lvl="4"/>
            <a:r>
              <a:rPr lang="en-US" sz="1200" kern="1200" dirty="0" err="1" smtClean="0">
                <a:solidFill>
                  <a:schemeClr val="tx1"/>
                </a:solidFill>
                <a:effectLst/>
                <a:latin typeface="+mn-lt"/>
                <a:ea typeface="+mn-ea"/>
                <a:cs typeface="+mn-cs"/>
              </a:rPr>
              <a:t>Desventaja</a:t>
            </a:r>
            <a:r>
              <a:rPr lang="en-US" sz="1200" kern="1200" dirty="0" smtClean="0">
                <a:solidFill>
                  <a:schemeClr val="tx1"/>
                </a:solidFill>
                <a:effectLst/>
                <a:latin typeface="+mn-lt"/>
                <a:ea typeface="+mn-ea"/>
                <a:cs typeface="+mn-cs"/>
              </a:rPr>
              <a:t>: we can catch the Key interface defects at the end of cycle</a:t>
            </a:r>
            <a:endParaRPr lang="es-AR" sz="1200" kern="1200" dirty="0" smtClean="0">
              <a:solidFill>
                <a:schemeClr val="tx1"/>
              </a:solidFill>
              <a:effectLst/>
              <a:latin typeface="+mn-lt"/>
              <a:ea typeface="+mn-ea"/>
              <a:cs typeface="+mn-cs"/>
            </a:endParaRPr>
          </a:p>
          <a:p>
            <a:pPr lvl="4"/>
            <a:r>
              <a:rPr lang="en-US" sz="1200" kern="1200" dirty="0" smtClean="0">
                <a:solidFill>
                  <a:schemeClr val="tx1"/>
                </a:solidFill>
                <a:effectLst/>
                <a:latin typeface="+mn-lt"/>
                <a:ea typeface="+mn-ea"/>
                <a:cs typeface="+mn-cs"/>
              </a:rPr>
              <a:t> is required to create the test drivers for modules at all levels except the top control</a:t>
            </a:r>
            <a:endParaRPr lang="es-AR" sz="1200" kern="1200" dirty="0" smtClean="0">
              <a:solidFill>
                <a:schemeClr val="tx1"/>
              </a:solidFill>
              <a:effectLst/>
              <a:latin typeface="+mn-lt"/>
              <a:ea typeface="+mn-ea"/>
              <a:cs typeface="+mn-cs"/>
            </a:endParaRPr>
          </a:p>
          <a:p>
            <a:pPr lvl="3"/>
            <a:endParaRPr lang="es-AR" sz="1200" kern="1200" dirty="0" smtClean="0">
              <a:solidFill>
                <a:schemeClr val="tx1"/>
              </a:solidFill>
              <a:effectLst/>
              <a:latin typeface="+mn-lt"/>
              <a:ea typeface="+mn-ea"/>
              <a:cs typeface="+mn-cs"/>
            </a:endParaRPr>
          </a:p>
          <a:p>
            <a:pPr lvl="4"/>
            <a:endParaRPr lang="es-AR" sz="1200" kern="1200" dirty="0" smtClean="0">
              <a:solidFill>
                <a:schemeClr val="tx1"/>
              </a:solidFill>
              <a:effectLst/>
              <a:latin typeface="+mn-lt"/>
              <a:ea typeface="+mn-ea"/>
              <a:cs typeface="+mn-cs"/>
            </a:endParaRPr>
          </a:p>
          <a:p>
            <a:endParaRPr lang="es-AR" dirty="0" smtClean="0">
              <a:effectLst/>
            </a:endParaRPr>
          </a:p>
          <a:p>
            <a:pPr lvl="3"/>
            <a:r>
              <a:rPr lang="en-US" sz="1200" kern="1200" dirty="0" smtClean="0">
                <a:solidFill>
                  <a:schemeClr val="tx1"/>
                </a:solidFill>
                <a:effectLst/>
                <a:latin typeface="+mn-lt"/>
                <a:ea typeface="+mn-ea"/>
                <a:cs typeface="+mn-cs"/>
              </a:rPr>
              <a:t>Incremental Testing: Integration and testing takes place on the basis of the functions and functionalities, as documented in the functional specification.</a:t>
            </a:r>
            <a:endParaRPr lang="es-AR" sz="1200" kern="1200" dirty="0" smtClean="0">
              <a:solidFill>
                <a:schemeClr val="tx1"/>
              </a:solidFill>
              <a:effectLst/>
              <a:latin typeface="+mn-lt"/>
              <a:ea typeface="+mn-ea"/>
              <a:cs typeface="+mn-cs"/>
            </a:endParaRPr>
          </a:p>
          <a:p>
            <a:pPr lvl="4"/>
            <a:endParaRPr lang="es-A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AR" sz="1200" kern="1200" dirty="0" smtClean="0">
              <a:solidFill>
                <a:schemeClr val="tx1"/>
              </a:solidFill>
              <a:effectLst/>
              <a:latin typeface="+mn-lt"/>
              <a:ea typeface="+mn-ea"/>
              <a:cs typeface="+mn-cs"/>
            </a:endParaRPr>
          </a:p>
          <a:p>
            <a:endParaRPr lang="es-AR" dirty="0" smtClean="0">
              <a:effectLst/>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20</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2A9AE9F8-81AE-41BF-9273-E98D18329956}" type="slidenum">
              <a:rPr lang="es-AR" smtClean="0"/>
              <a:t>2</a:t>
            </a:fld>
            <a:endParaRPr lang="es-AR" dirty="0"/>
          </a:p>
        </p:txBody>
      </p:sp>
    </p:spTree>
    <p:extLst>
      <p:ext uri="{BB962C8B-B14F-4D97-AF65-F5344CB8AC3E}">
        <p14:creationId xmlns:p14="http://schemas.microsoft.com/office/powerpoint/2010/main" val="1716588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Is concerned with the behavior of a whole system/product. The testing scope shall be clearly addressed in the master and/or level test plan for that test level.</a:t>
            </a:r>
            <a:endParaRPr lang="es-AR"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In system testing, the test environment should correspond to the final </a:t>
            </a:r>
            <a:r>
              <a:rPr lang="en-US" sz="1200" kern="1200" dirty="0" err="1" smtClean="0">
                <a:solidFill>
                  <a:schemeClr val="tx1"/>
                </a:solidFill>
                <a:effectLst/>
                <a:latin typeface="+mn-lt"/>
                <a:ea typeface="+mn-ea"/>
                <a:cs typeface="+mn-cs"/>
              </a:rPr>
              <a:t>targeo</a:t>
            </a:r>
            <a:r>
              <a:rPr lang="en-US" sz="1200" kern="1200" dirty="0" smtClean="0">
                <a:solidFill>
                  <a:schemeClr val="tx1"/>
                </a:solidFill>
                <a:effectLst/>
                <a:latin typeface="+mn-lt"/>
                <a:ea typeface="+mn-ea"/>
                <a:cs typeface="+mn-cs"/>
              </a:rPr>
              <a:t> or production environment as much as possible in order to minimize the risk of environment-</a:t>
            </a:r>
            <a:r>
              <a:rPr lang="en-US" sz="1200" kern="1200" dirty="0" err="1" smtClean="0">
                <a:solidFill>
                  <a:schemeClr val="tx1"/>
                </a:solidFill>
                <a:effectLst/>
                <a:latin typeface="+mn-lt"/>
                <a:ea typeface="+mn-ea"/>
                <a:cs typeface="+mn-cs"/>
              </a:rPr>
              <a:t>especific</a:t>
            </a:r>
            <a:r>
              <a:rPr lang="en-US" sz="1200" kern="1200" dirty="0" smtClean="0">
                <a:solidFill>
                  <a:schemeClr val="tx1"/>
                </a:solidFill>
                <a:effectLst/>
                <a:latin typeface="+mn-lt"/>
                <a:ea typeface="+mn-ea"/>
                <a:cs typeface="+mn-cs"/>
              </a:rPr>
              <a:t> failures not being found in testing.</a:t>
            </a:r>
            <a:endParaRPr lang="es-AR"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System testing may include tests based on risks and/or on </a:t>
            </a:r>
            <a:r>
              <a:rPr lang="en-US" sz="1200" kern="1200" dirty="0" err="1" smtClean="0">
                <a:solidFill>
                  <a:schemeClr val="tx1"/>
                </a:solidFill>
                <a:effectLst/>
                <a:latin typeface="+mn-lt"/>
                <a:ea typeface="+mn-ea"/>
                <a:cs typeface="+mn-cs"/>
              </a:rPr>
              <a:t>requrements</a:t>
            </a:r>
            <a:r>
              <a:rPr lang="en-US" sz="1200" kern="1200" dirty="0" smtClean="0">
                <a:solidFill>
                  <a:schemeClr val="tx1"/>
                </a:solidFill>
                <a:effectLst/>
                <a:latin typeface="+mn-lt"/>
                <a:ea typeface="+mn-ea"/>
                <a:cs typeface="+mn-cs"/>
              </a:rPr>
              <a:t> specifications, business processes, use cases, or other </a:t>
            </a:r>
            <a:r>
              <a:rPr lang="en-US" sz="1200" kern="1200" dirty="0" err="1" smtClean="0">
                <a:solidFill>
                  <a:schemeClr val="tx1"/>
                </a:solidFill>
                <a:effectLst/>
                <a:latin typeface="+mn-lt"/>
                <a:ea typeface="+mn-ea"/>
                <a:cs typeface="+mn-cs"/>
              </a:rPr>
              <a:t>hight</a:t>
            </a:r>
            <a:r>
              <a:rPr lang="en-US" sz="1200" kern="1200" dirty="0" smtClean="0">
                <a:solidFill>
                  <a:schemeClr val="tx1"/>
                </a:solidFill>
                <a:effectLst/>
                <a:latin typeface="+mn-lt"/>
                <a:ea typeface="+mn-ea"/>
                <a:cs typeface="+mn-cs"/>
              </a:rPr>
              <a:t> level text descriptions or models of system behavior, </a:t>
            </a:r>
            <a:r>
              <a:rPr lang="en-US" sz="1200" kern="1200" dirty="0" err="1" smtClean="0">
                <a:solidFill>
                  <a:schemeClr val="tx1"/>
                </a:solidFill>
                <a:effectLst/>
                <a:latin typeface="+mn-lt"/>
                <a:ea typeface="+mn-ea"/>
                <a:cs typeface="+mn-cs"/>
              </a:rPr>
              <a:t>onteractions</a:t>
            </a:r>
            <a:r>
              <a:rPr lang="en-US" sz="1200" kern="1200" dirty="0" smtClean="0">
                <a:solidFill>
                  <a:schemeClr val="tx1"/>
                </a:solidFill>
                <a:effectLst/>
                <a:latin typeface="+mn-lt"/>
                <a:ea typeface="+mn-ea"/>
                <a:cs typeface="+mn-cs"/>
              </a:rPr>
              <a:t> with the operating </a:t>
            </a:r>
            <a:r>
              <a:rPr lang="en-US" sz="1200" kern="1200" dirty="0" err="1" smtClean="0">
                <a:solidFill>
                  <a:schemeClr val="tx1"/>
                </a:solidFill>
                <a:effectLst/>
                <a:latin typeface="+mn-lt"/>
                <a:ea typeface="+mn-ea"/>
                <a:cs typeface="+mn-cs"/>
              </a:rPr>
              <a:t>syste</a:t>
            </a:r>
            <a:r>
              <a:rPr lang="en-US" sz="1200" kern="1200" dirty="0" smtClean="0">
                <a:solidFill>
                  <a:schemeClr val="tx1"/>
                </a:solidFill>
                <a:effectLst/>
                <a:latin typeface="+mn-lt"/>
                <a:ea typeface="+mn-ea"/>
                <a:cs typeface="+mn-cs"/>
              </a:rPr>
              <a:t>, and system resources.</a:t>
            </a:r>
            <a:endParaRPr lang="es-AR"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System testing should investigate functional and non-functional requirements of the system, and data quality characteristics.</a:t>
            </a:r>
            <a:endParaRPr lang="es-AR"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An independent test team often carries out system testing</a:t>
            </a:r>
            <a:endParaRPr lang="es-AR" sz="1200" kern="1200" dirty="0" smtClean="0">
              <a:solidFill>
                <a:schemeClr val="tx1"/>
              </a:solidFill>
              <a:effectLst/>
              <a:latin typeface="+mn-lt"/>
              <a:ea typeface="+mn-ea"/>
              <a:cs typeface="+mn-cs"/>
            </a:endParaRPr>
          </a:p>
          <a:p>
            <a:endParaRPr lang="es-AR" dirty="0" smtClean="0">
              <a:effectLst/>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21</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smtClean="0">
              <a:effectLst/>
            </a:endParaRPr>
          </a:p>
          <a:p>
            <a:pPr lvl="1"/>
            <a:r>
              <a:rPr lang="en-US" sz="1200" u="sng" kern="1200" dirty="0" smtClean="0">
                <a:solidFill>
                  <a:schemeClr val="tx1"/>
                </a:solidFill>
                <a:effectLst/>
                <a:latin typeface="+mn-lt"/>
                <a:ea typeface="+mn-ea"/>
                <a:cs typeface="+mn-cs"/>
                <a:hlinkClick r:id="rId3" tooltip="What is Acceptance testing?"/>
              </a:rPr>
              <a:t>Acceptance testing:</a:t>
            </a:r>
            <a:r>
              <a:rPr lang="en-US" sz="1200" kern="1200" dirty="0" smtClean="0">
                <a:solidFill>
                  <a:schemeClr val="tx1"/>
                </a:solidFill>
                <a:effectLst/>
                <a:latin typeface="+mn-lt"/>
                <a:ea typeface="+mn-ea"/>
                <a:cs typeface="+mn-cs"/>
              </a:rPr>
              <a:t> Acceptance testing are basically done to ensure that the requirements of the specification are met.</a:t>
            </a:r>
            <a:endParaRPr lang="es-AR"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After the system test has corrected all or most defects, the system will be delivered to the user or customer for acceptance testing.</a:t>
            </a:r>
            <a:endParaRPr lang="es-AR"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Acceptance testing is basically done by the user or customer although other stakeholders may be involved as well.</a:t>
            </a:r>
            <a:endParaRPr lang="es-AR" sz="1200" kern="1200" dirty="0" smtClean="0">
              <a:solidFill>
                <a:schemeClr val="tx1"/>
              </a:solidFill>
              <a:effectLst/>
              <a:latin typeface="+mn-lt"/>
              <a:ea typeface="+mn-ea"/>
              <a:cs typeface="+mn-cs"/>
            </a:endParaRPr>
          </a:p>
          <a:p>
            <a:endParaRPr lang="es-AR" dirty="0" smtClean="0">
              <a:effectLst/>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22</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smtClean="0">
              <a:effectLst/>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23</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smtClean="0">
              <a:effectLst/>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24</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smtClean="0">
              <a:effectLst/>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25</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smtClean="0">
              <a:effectLst/>
            </a:endParaRPr>
          </a:p>
          <a:p>
            <a:pPr lvl="2"/>
            <a:r>
              <a:rPr lang="en-US" sz="1200" u="sng" kern="1200" dirty="0" smtClean="0">
                <a:solidFill>
                  <a:schemeClr val="tx1"/>
                </a:solidFill>
                <a:effectLst/>
                <a:latin typeface="+mn-lt"/>
                <a:ea typeface="+mn-ea"/>
                <a:cs typeface="+mn-cs"/>
                <a:hlinkClick r:id="rId3" tooltip="What is functional testing"/>
              </a:rPr>
              <a:t>Functional testing</a:t>
            </a:r>
            <a:r>
              <a:rPr lang="en-US" sz="1200" kern="1200" dirty="0" smtClean="0">
                <a:solidFill>
                  <a:schemeClr val="tx1"/>
                </a:solidFill>
                <a:effectLst/>
                <a:latin typeface="+mn-lt"/>
                <a:ea typeface="+mn-ea"/>
                <a:cs typeface="+mn-cs"/>
              </a:rPr>
              <a:t>: In functional testing basically the testing of the functions of component or system is done. It refers to activities that verify a specific action or function of the code. </a:t>
            </a:r>
          </a:p>
          <a:p>
            <a:pPr lvl="2"/>
            <a:endParaRPr lang="en-US" sz="1200" kern="1200" dirty="0" smtClean="0">
              <a:solidFill>
                <a:schemeClr val="tx1"/>
              </a:solidFill>
              <a:effectLst/>
              <a:latin typeface="+mn-lt"/>
              <a:ea typeface="+mn-ea"/>
              <a:cs typeface="+mn-cs"/>
            </a:endParaRPr>
          </a:p>
          <a:p>
            <a:endParaRPr lang="es-AR" dirty="0" smtClean="0">
              <a:effectLst/>
            </a:endParaRPr>
          </a:p>
          <a:p>
            <a:pPr lvl="2"/>
            <a:r>
              <a:rPr lang="en-US" sz="1400" u="sng" kern="1200" dirty="0" smtClean="0">
                <a:solidFill>
                  <a:schemeClr val="tx1"/>
                </a:solidFill>
                <a:effectLst/>
                <a:latin typeface="+mn-lt"/>
                <a:ea typeface="+mn-ea"/>
                <a:cs typeface="+mn-cs"/>
                <a:hlinkClick r:id="rId4" tooltip="What is non functional testing"/>
              </a:rPr>
              <a:t>Non-functional testing</a:t>
            </a:r>
            <a:r>
              <a:rPr lang="en-US" sz="14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(usability testing). Testing quality attributes of the system including performance and usability</a:t>
            </a:r>
            <a:endParaRPr lang="es-AR" sz="1200" kern="1200" dirty="0" smtClean="0">
              <a:solidFill>
                <a:schemeClr val="tx1"/>
              </a:solidFill>
              <a:effectLst/>
              <a:latin typeface="+mn-lt"/>
              <a:ea typeface="+mn-ea"/>
              <a:cs typeface="+mn-cs"/>
            </a:endParaRPr>
          </a:p>
          <a:p>
            <a:pPr lvl="2"/>
            <a:endParaRPr lang="es-AR" sz="1200" kern="1200" dirty="0" smtClean="0">
              <a:solidFill>
                <a:schemeClr val="tx1"/>
              </a:solidFill>
              <a:effectLst/>
              <a:latin typeface="+mn-lt"/>
              <a:ea typeface="+mn-ea"/>
              <a:cs typeface="+mn-cs"/>
            </a:endParaRPr>
          </a:p>
          <a:p>
            <a:pPr lvl="2"/>
            <a:r>
              <a:rPr lang="en-US" sz="1200" u="sng" kern="1200" dirty="0" smtClean="0">
                <a:solidFill>
                  <a:schemeClr val="tx1"/>
                </a:solidFill>
                <a:effectLst/>
                <a:latin typeface="+mn-lt"/>
                <a:ea typeface="+mn-ea"/>
                <a:cs typeface="+mn-cs"/>
                <a:hlinkClick r:id="rId5" tooltip="What is structural testing"/>
              </a:rPr>
              <a:t>Structural testing</a:t>
            </a:r>
            <a:r>
              <a:rPr lang="en-US" sz="1200" kern="1200" dirty="0" smtClean="0">
                <a:solidFill>
                  <a:schemeClr val="tx1"/>
                </a:solidFill>
                <a:effectLst/>
                <a:latin typeface="+mn-lt"/>
                <a:ea typeface="+mn-ea"/>
                <a:cs typeface="+mn-cs"/>
              </a:rPr>
              <a:t>: Structural testing is often referred to as ‘white box’ or ‘glass box’ or ‘clear-box testing’ because in structural testing we are interested in what is happening ‘inside the system/application’.</a:t>
            </a:r>
            <a:endParaRPr lang="es-AR"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26</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smtClean="0">
              <a:effectLst/>
            </a:endParaRPr>
          </a:p>
          <a:p>
            <a:pPr lvl="2"/>
            <a:r>
              <a:rPr lang="en-US" sz="1200" u="sng" kern="1200" dirty="0" smtClean="0">
                <a:solidFill>
                  <a:schemeClr val="tx1"/>
                </a:solidFill>
                <a:effectLst/>
                <a:latin typeface="+mn-lt"/>
                <a:ea typeface="+mn-ea"/>
                <a:cs typeface="+mn-cs"/>
                <a:hlinkClick r:id="rId3" tooltip="What is functional testing"/>
              </a:rPr>
              <a:t>Functional testing</a:t>
            </a:r>
            <a:r>
              <a:rPr lang="en-US" sz="1200" kern="1200" dirty="0" smtClean="0">
                <a:solidFill>
                  <a:schemeClr val="tx1"/>
                </a:solidFill>
                <a:effectLst/>
                <a:latin typeface="+mn-lt"/>
                <a:ea typeface="+mn-ea"/>
                <a:cs typeface="+mn-cs"/>
              </a:rPr>
              <a:t>: In functional testing basically the testing of the functions of component or system is done. It refers to activities that verify a specific action or function of the code. </a:t>
            </a:r>
          </a:p>
          <a:p>
            <a:pPr lvl="2"/>
            <a:endParaRPr lang="en-US" sz="1200" kern="1200" dirty="0" smtClean="0">
              <a:solidFill>
                <a:schemeClr val="tx1"/>
              </a:solidFill>
              <a:effectLst/>
              <a:latin typeface="+mn-lt"/>
              <a:ea typeface="+mn-ea"/>
              <a:cs typeface="+mn-cs"/>
            </a:endParaRPr>
          </a:p>
          <a:p>
            <a:endParaRPr lang="es-AR" dirty="0" smtClean="0">
              <a:effectLst/>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27</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1"/>
            <a:r>
              <a:rPr lang="en-US" sz="1200" b="1" kern="1200" dirty="0" smtClean="0">
                <a:solidFill>
                  <a:schemeClr val="tx1"/>
                </a:solidFill>
                <a:effectLst/>
                <a:latin typeface="+mn-lt"/>
                <a:ea typeface="+mn-ea"/>
                <a:cs typeface="+mn-cs"/>
              </a:rPr>
              <a:t>Performance testing tools </a:t>
            </a:r>
            <a:r>
              <a:rPr lang="en-US" sz="1200" kern="1200" dirty="0" smtClean="0">
                <a:solidFill>
                  <a:schemeClr val="tx1"/>
                </a:solidFill>
                <a:effectLst/>
                <a:latin typeface="+mn-lt"/>
                <a:ea typeface="+mn-ea"/>
                <a:cs typeface="+mn-cs"/>
              </a:rPr>
              <a:t>are basically for system level testing, to see whether or not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system will stand up to a high volume of usage. </a:t>
            </a:r>
            <a:endParaRPr lang="es-AR" sz="12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load testing </a:t>
            </a:r>
            <a:r>
              <a:rPr lang="en-US" sz="1200" kern="1200" dirty="0" smtClean="0">
                <a:solidFill>
                  <a:schemeClr val="tx1"/>
                </a:solidFill>
                <a:effectLst/>
                <a:latin typeface="+mn-lt"/>
                <a:ea typeface="+mn-ea"/>
                <a:cs typeface="+mn-cs"/>
              </a:rPr>
              <a:t>is </a:t>
            </a:r>
            <a:r>
              <a:rPr lang="en-US" sz="1200" kern="1200" dirty="0" err="1" smtClean="0">
                <a:solidFill>
                  <a:schemeClr val="tx1"/>
                </a:solidFill>
                <a:effectLst/>
                <a:latin typeface="+mn-lt"/>
                <a:ea typeface="+mn-ea"/>
                <a:cs typeface="+mn-cs"/>
              </a:rPr>
              <a:t>tocheck</a:t>
            </a:r>
            <a:r>
              <a:rPr lang="en-US" sz="1200" kern="1200" dirty="0" smtClean="0">
                <a:solidFill>
                  <a:schemeClr val="tx1"/>
                </a:solidFill>
                <a:effectLst/>
                <a:latin typeface="+mn-lt"/>
                <a:ea typeface="+mn-ea"/>
                <a:cs typeface="+mn-cs"/>
              </a:rPr>
              <a:t> that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system can handle its expected number of transactions.</a:t>
            </a:r>
            <a:endParaRPr lang="es-AR" sz="12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volume testing </a:t>
            </a:r>
            <a:r>
              <a:rPr lang="en-US" sz="1200" kern="1200" dirty="0" smtClean="0">
                <a:solidFill>
                  <a:schemeClr val="tx1"/>
                </a:solidFill>
                <a:effectLst/>
                <a:latin typeface="+mn-lt"/>
                <a:ea typeface="+mn-ea"/>
                <a:cs typeface="+mn-cs"/>
              </a:rPr>
              <a:t>is basically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check that the system can handle a large amount of data, e.g. many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fields in a record, many records in a file, etc.</a:t>
            </a:r>
            <a:endParaRPr lang="es-AR" sz="1200" kern="1200" dirty="0" smtClean="0">
              <a:solidFill>
                <a:schemeClr val="tx1"/>
              </a:solidFill>
              <a:effectLst/>
              <a:latin typeface="+mn-lt"/>
              <a:ea typeface="+mn-ea"/>
              <a:cs typeface="+mn-cs"/>
            </a:endParaRPr>
          </a:p>
          <a:p>
            <a:pPr lvl="1"/>
            <a:r>
              <a:rPr lang="en-US" sz="1400" kern="1200" dirty="0" smtClean="0">
                <a:solidFill>
                  <a:schemeClr val="tx1"/>
                </a:solidFill>
                <a:effectLst/>
                <a:latin typeface="+mn-lt"/>
                <a:ea typeface="+mn-ea"/>
                <a:cs typeface="+mn-cs"/>
              </a:rPr>
              <a:t>A </a:t>
            </a:r>
            <a:r>
              <a:rPr lang="es-AR" sz="1200" b="1" kern="1200" dirty="0" smtClean="0">
                <a:solidFill>
                  <a:schemeClr val="tx1"/>
                </a:solidFill>
                <a:effectLst/>
                <a:latin typeface="+mn-lt"/>
                <a:ea typeface="+mn-ea"/>
                <a:cs typeface="+mn-cs"/>
              </a:rPr>
              <a:t>stress </a:t>
            </a:r>
            <a:r>
              <a:rPr lang="es-AR" sz="1200" b="1" kern="1200" dirty="0" err="1" smtClean="0">
                <a:solidFill>
                  <a:schemeClr val="tx1"/>
                </a:solidFill>
                <a:effectLst/>
                <a:latin typeface="+mn-lt"/>
                <a:ea typeface="+mn-ea"/>
                <a:cs typeface="+mn-cs"/>
              </a:rPr>
              <a:t>testing</a:t>
            </a:r>
            <a:r>
              <a:rPr lang="es-AR" sz="1200" b="1"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is</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one</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that</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goes</a:t>
            </a:r>
            <a:r>
              <a:rPr lang="es-AR" sz="1200" b="1"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beyond</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the</a:t>
            </a:r>
            <a:r>
              <a:rPr lang="es-AR" sz="1200" kern="1200" dirty="0" smtClean="0">
                <a:solidFill>
                  <a:schemeClr val="tx1"/>
                </a:solidFill>
                <a:effectLst/>
                <a:latin typeface="+mn-lt"/>
                <a:ea typeface="+mn-ea"/>
                <a:cs typeface="+mn-cs"/>
              </a:rPr>
              <a:t> normal </a:t>
            </a:r>
            <a:r>
              <a:rPr lang="es-AR" sz="1200" kern="1200" dirty="0" err="1" smtClean="0">
                <a:solidFill>
                  <a:schemeClr val="tx1"/>
                </a:solidFill>
                <a:effectLst/>
                <a:latin typeface="+mn-lt"/>
                <a:ea typeface="+mn-ea"/>
                <a:cs typeface="+mn-cs"/>
              </a:rPr>
              <a:t>expected</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usage</a:t>
            </a:r>
            <a:r>
              <a:rPr lang="es-AR" sz="1200" kern="1200" dirty="0" smtClean="0">
                <a:solidFill>
                  <a:schemeClr val="tx1"/>
                </a:solidFill>
                <a:effectLst/>
                <a:latin typeface="+mn-lt"/>
                <a:ea typeface="+mn-ea"/>
                <a:cs typeface="+mn-cs"/>
              </a:rPr>
              <a:t> of </a:t>
            </a:r>
            <a:r>
              <a:rPr lang="es-AR" sz="1200" kern="1200" dirty="0" err="1" smtClean="0">
                <a:solidFill>
                  <a:schemeClr val="tx1"/>
                </a:solidFill>
                <a:effectLst/>
                <a:latin typeface="+mn-lt"/>
                <a:ea typeface="+mn-ea"/>
                <a:cs typeface="+mn-cs"/>
              </a:rPr>
              <a:t>the</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system</a:t>
            </a:r>
            <a:r>
              <a:rPr lang="es-AR" sz="1200" kern="1200" dirty="0" smtClean="0">
                <a:solidFill>
                  <a:schemeClr val="tx1"/>
                </a:solidFill>
                <a:effectLst/>
                <a:latin typeface="+mn-lt"/>
                <a:ea typeface="+mn-ea"/>
                <a:cs typeface="+mn-cs"/>
              </a:rPr>
              <a:t> (to </a:t>
            </a:r>
            <a:r>
              <a:rPr lang="es-AR" sz="1200" kern="1200" dirty="0" err="1" smtClean="0">
                <a:solidFill>
                  <a:schemeClr val="tx1"/>
                </a:solidFill>
                <a:effectLst/>
                <a:latin typeface="+mn-lt"/>
                <a:ea typeface="+mn-ea"/>
                <a:cs typeface="+mn-cs"/>
              </a:rPr>
              <a:t>see</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what</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would</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happen</a:t>
            </a:r>
            <a:r>
              <a:rPr lang="es-AR" sz="1200" b="1"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outside</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its</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design</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expectations</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with</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respect</a:t>
            </a:r>
            <a:r>
              <a:rPr lang="es-AR" sz="1200" kern="1200" dirty="0" smtClean="0">
                <a:solidFill>
                  <a:schemeClr val="tx1"/>
                </a:solidFill>
                <a:effectLst/>
                <a:latin typeface="+mn-lt"/>
                <a:ea typeface="+mn-ea"/>
                <a:cs typeface="+mn-cs"/>
              </a:rPr>
              <a:t> to load </a:t>
            </a:r>
            <a:r>
              <a:rPr lang="es-AR" sz="1200" kern="1200" dirty="0" err="1" smtClean="0">
                <a:solidFill>
                  <a:schemeClr val="tx1"/>
                </a:solidFill>
                <a:effectLst/>
                <a:latin typeface="+mn-lt"/>
                <a:ea typeface="+mn-ea"/>
                <a:cs typeface="+mn-cs"/>
              </a:rPr>
              <a:t>or</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volume</a:t>
            </a:r>
            <a:r>
              <a:rPr lang="es-AR" sz="1200" kern="1200" dirty="0" smtClean="0">
                <a:solidFill>
                  <a:schemeClr val="tx1"/>
                </a:solidFill>
                <a:effectLst/>
                <a:latin typeface="+mn-lt"/>
                <a:ea typeface="+mn-ea"/>
                <a:cs typeface="+mn-cs"/>
              </a:rPr>
              <a:t>.</a:t>
            </a:r>
          </a:p>
          <a:p>
            <a:endParaRPr lang="es-AR"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28</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AR" sz="1200" kern="1200" dirty="0" err="1" smtClean="0">
                <a:solidFill>
                  <a:schemeClr val="tx1"/>
                </a:solidFill>
                <a:effectLst/>
                <a:latin typeface="+mn-lt"/>
                <a:ea typeface="+mn-ea"/>
                <a:cs typeface="+mn-cs"/>
              </a:rPr>
              <a:t>Statement</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coverage</a:t>
            </a:r>
            <a:r>
              <a:rPr lang="es-AR" sz="1200" kern="1200" dirty="0" smtClean="0">
                <a:solidFill>
                  <a:schemeClr val="tx1"/>
                </a:solidFill>
                <a:effectLst/>
                <a:latin typeface="+mn-lt"/>
                <a:ea typeface="+mn-ea"/>
                <a:cs typeface="+mn-cs"/>
              </a:rPr>
              <a:t>: (Pasar por cada línea de código. </a:t>
            </a:r>
            <a:r>
              <a:rPr lang="en-US" sz="1200" u="sng" kern="1200" dirty="0" smtClean="0">
                <a:solidFill>
                  <a:schemeClr val="tx1"/>
                </a:solidFill>
                <a:effectLst/>
                <a:latin typeface="+mn-lt"/>
                <a:ea typeface="+mn-ea"/>
                <a:cs typeface="+mn-cs"/>
                <a:hlinkClick r:id="rId3"/>
              </a:rPr>
              <a:t>https://www.youtube.com/watch?v=9PSrhH2gtkU</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this process each and every line of code needs to be checked and executed. The s</a:t>
            </a:r>
            <a:r>
              <a:rPr lang="es-AR" sz="1200" kern="1200" dirty="0" err="1" smtClean="0">
                <a:solidFill>
                  <a:schemeClr val="tx1"/>
                </a:solidFill>
                <a:effectLst/>
                <a:latin typeface="+mn-lt"/>
                <a:ea typeface="+mn-ea"/>
                <a:cs typeface="+mn-cs"/>
              </a:rPr>
              <a:t>tatement</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coverage</a:t>
            </a:r>
            <a:r>
              <a:rPr lang="es-AR" sz="1200" kern="1200" dirty="0" smtClean="0">
                <a:solidFill>
                  <a:schemeClr val="tx1"/>
                </a:solidFill>
                <a:effectLst/>
                <a:latin typeface="+mn-lt"/>
                <a:ea typeface="+mn-ea"/>
                <a:cs typeface="+mn-cs"/>
              </a:rPr>
              <a:t> </a:t>
            </a:r>
            <a:r>
              <a:rPr lang="es-AR" sz="1200" b="1" kern="1200" dirty="0" err="1" smtClean="0">
                <a:solidFill>
                  <a:schemeClr val="tx1"/>
                </a:solidFill>
                <a:effectLst/>
                <a:latin typeface="+mn-lt"/>
                <a:ea typeface="+mn-ea"/>
                <a:cs typeface="+mn-cs"/>
              </a:rPr>
              <a:t>covers</a:t>
            </a:r>
            <a:r>
              <a:rPr lang="es-AR" sz="1200" b="1" kern="1200" dirty="0" smtClean="0">
                <a:solidFill>
                  <a:schemeClr val="tx1"/>
                </a:solidFill>
                <a:effectLst/>
                <a:latin typeface="+mn-lt"/>
                <a:ea typeface="+mn-ea"/>
                <a:cs typeface="+mn-cs"/>
              </a:rPr>
              <a:t> </a:t>
            </a:r>
            <a:r>
              <a:rPr lang="es-AR" sz="1200" b="1" kern="1200" dirty="0" err="1" smtClean="0">
                <a:solidFill>
                  <a:schemeClr val="tx1"/>
                </a:solidFill>
                <a:effectLst/>
                <a:latin typeface="+mn-lt"/>
                <a:ea typeface="+mn-ea"/>
                <a:cs typeface="+mn-cs"/>
              </a:rPr>
              <a:t>only</a:t>
            </a:r>
            <a:r>
              <a:rPr lang="es-AR" sz="1200" b="1" kern="1200" dirty="0" smtClean="0">
                <a:solidFill>
                  <a:schemeClr val="tx1"/>
                </a:solidFill>
                <a:effectLst/>
                <a:latin typeface="+mn-lt"/>
                <a:ea typeface="+mn-ea"/>
                <a:cs typeface="+mn-cs"/>
              </a:rPr>
              <a:t> </a:t>
            </a:r>
            <a:r>
              <a:rPr lang="es-AR" sz="1200" b="1" kern="1200" dirty="0" err="1" smtClean="0">
                <a:solidFill>
                  <a:schemeClr val="tx1"/>
                </a:solidFill>
                <a:effectLst/>
                <a:latin typeface="+mn-lt"/>
                <a:ea typeface="+mn-ea"/>
                <a:cs typeface="+mn-cs"/>
              </a:rPr>
              <a:t>the</a:t>
            </a:r>
            <a:r>
              <a:rPr lang="es-AR" sz="1200" b="1" kern="1200" dirty="0" smtClean="0">
                <a:solidFill>
                  <a:schemeClr val="tx1"/>
                </a:solidFill>
                <a:effectLst/>
                <a:latin typeface="+mn-lt"/>
                <a:ea typeface="+mn-ea"/>
                <a:cs typeface="+mn-cs"/>
              </a:rPr>
              <a:t> true </a:t>
            </a:r>
            <a:r>
              <a:rPr lang="es-AR" sz="1200" b="1" kern="1200" dirty="0" err="1" smtClean="0">
                <a:solidFill>
                  <a:schemeClr val="tx1"/>
                </a:solidFill>
                <a:effectLst/>
                <a:latin typeface="+mn-lt"/>
                <a:ea typeface="+mn-ea"/>
                <a:cs typeface="+mn-cs"/>
              </a:rPr>
              <a:t>conditions</a:t>
            </a:r>
            <a:r>
              <a:rPr lang="es-AR" sz="1200" b="1" kern="1200" dirty="0" smtClean="0">
                <a:solidFill>
                  <a:schemeClr val="tx1"/>
                </a:solidFill>
                <a:effectLst/>
                <a:latin typeface="+mn-lt"/>
                <a:ea typeface="+mn-ea"/>
                <a:cs typeface="+mn-cs"/>
              </a:rPr>
              <a:t>.</a:t>
            </a:r>
            <a:endParaRPr lang="es-AR" sz="1200" kern="1200" dirty="0" smtClean="0">
              <a:solidFill>
                <a:schemeClr val="tx1"/>
              </a:solidFill>
              <a:effectLst/>
              <a:latin typeface="+mn-lt"/>
              <a:ea typeface="+mn-ea"/>
              <a:cs typeface="+mn-cs"/>
            </a:endParaRPr>
          </a:p>
          <a:p>
            <a:endParaRPr lang="es-AR"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Decision coverage (or Branch Coverage or All-edges): </a:t>
            </a:r>
            <a:r>
              <a:rPr lang="en-US" sz="1200" u="sng" kern="1200" dirty="0" smtClean="0">
                <a:solidFill>
                  <a:schemeClr val="tx1"/>
                </a:solidFill>
                <a:effectLst/>
                <a:latin typeface="+mn-lt"/>
                <a:ea typeface="+mn-ea"/>
                <a:cs typeface="+mn-cs"/>
                <a:hlinkClick r:id="rId4"/>
              </a:rPr>
              <a:t>https://www.youtube.com/watch?v=ZnPmJd5aqyw</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a:t>
            </a:r>
            <a:r>
              <a:rPr lang="en-US" sz="1200" b="1" kern="1200" dirty="0" smtClean="0">
                <a:solidFill>
                  <a:schemeClr val="tx1"/>
                </a:solidFill>
                <a:effectLst/>
                <a:latin typeface="+mn-lt"/>
                <a:ea typeface="+mn-ea"/>
                <a:cs typeface="+mn-cs"/>
              </a:rPr>
              <a:t>covers both the true and false conditions</a:t>
            </a:r>
            <a:r>
              <a:rPr lang="en-US" sz="1200" kern="1200" dirty="0" smtClean="0">
                <a:solidFill>
                  <a:schemeClr val="tx1"/>
                </a:solidFill>
                <a:effectLst/>
                <a:latin typeface="+mn-lt"/>
                <a:ea typeface="+mn-ea"/>
                <a:cs typeface="+mn-cs"/>
              </a:rPr>
              <a:t> unlikely the statement coverage.</a:t>
            </a:r>
            <a:endParaRPr lang="es-AR" sz="1200" kern="1200" dirty="0" smtClean="0">
              <a:solidFill>
                <a:schemeClr val="tx1"/>
              </a:solidFill>
              <a:effectLst/>
              <a:latin typeface="+mn-lt"/>
              <a:ea typeface="+mn-ea"/>
              <a:cs typeface="+mn-cs"/>
            </a:endParaRPr>
          </a:p>
          <a:p>
            <a:endParaRPr lang="es-AR"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Condition coverage: Condition coverage reports the true or false outcome of each condition. Measures the conditions independently of each other.</a:t>
            </a:r>
            <a:endParaRPr lang="es-AR" sz="1200" kern="1200" dirty="0" smtClean="0">
              <a:solidFill>
                <a:schemeClr val="tx1"/>
              </a:solidFill>
              <a:effectLst/>
              <a:latin typeface="+mn-lt"/>
              <a:ea typeface="+mn-ea"/>
              <a:cs typeface="+mn-cs"/>
            </a:endParaRPr>
          </a:p>
          <a:p>
            <a:endParaRPr lang="es-AR" sz="1200" kern="1200" dirty="0" smtClean="0">
              <a:solidFill>
                <a:schemeClr val="tx1"/>
              </a:solidFill>
              <a:effectLst/>
              <a:latin typeface="+mn-lt"/>
              <a:ea typeface="+mn-ea"/>
              <a:cs typeface="+mn-cs"/>
            </a:endParaRPr>
          </a:p>
          <a:p>
            <a:endParaRPr lang="es-AR"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29</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AR" sz="1200" kern="1200" dirty="0" err="1" smtClean="0">
                <a:solidFill>
                  <a:schemeClr val="tx1"/>
                </a:solidFill>
                <a:effectLst/>
                <a:latin typeface="+mn-lt"/>
                <a:ea typeface="+mn-ea"/>
                <a:cs typeface="+mn-cs"/>
              </a:rPr>
              <a:t>Statement</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coverage</a:t>
            </a:r>
            <a:r>
              <a:rPr lang="es-AR" sz="1200" kern="1200" dirty="0" smtClean="0">
                <a:solidFill>
                  <a:schemeClr val="tx1"/>
                </a:solidFill>
                <a:effectLst/>
                <a:latin typeface="+mn-lt"/>
                <a:ea typeface="+mn-ea"/>
                <a:cs typeface="+mn-cs"/>
              </a:rPr>
              <a:t>: (Pasar por cada línea de código. </a:t>
            </a:r>
            <a:r>
              <a:rPr lang="en-US" sz="1200" u="sng" kern="1200" dirty="0" smtClean="0">
                <a:solidFill>
                  <a:schemeClr val="tx1"/>
                </a:solidFill>
                <a:effectLst/>
                <a:latin typeface="+mn-lt"/>
                <a:ea typeface="+mn-ea"/>
                <a:cs typeface="+mn-cs"/>
                <a:hlinkClick r:id="rId3"/>
              </a:rPr>
              <a:t>https://www.youtube.com/watch?v=9PSrhH2gtkU</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this process each and every line of code needs to be checked and executed. The s</a:t>
            </a:r>
            <a:r>
              <a:rPr lang="es-AR" sz="1200" kern="1200" dirty="0" err="1" smtClean="0">
                <a:solidFill>
                  <a:schemeClr val="tx1"/>
                </a:solidFill>
                <a:effectLst/>
                <a:latin typeface="+mn-lt"/>
                <a:ea typeface="+mn-ea"/>
                <a:cs typeface="+mn-cs"/>
              </a:rPr>
              <a:t>tatement</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coverage</a:t>
            </a:r>
            <a:r>
              <a:rPr lang="es-AR" sz="1200" kern="1200" dirty="0" smtClean="0">
                <a:solidFill>
                  <a:schemeClr val="tx1"/>
                </a:solidFill>
                <a:effectLst/>
                <a:latin typeface="+mn-lt"/>
                <a:ea typeface="+mn-ea"/>
                <a:cs typeface="+mn-cs"/>
              </a:rPr>
              <a:t> </a:t>
            </a:r>
            <a:r>
              <a:rPr lang="es-AR" sz="1200" b="1" kern="1200" dirty="0" err="1" smtClean="0">
                <a:solidFill>
                  <a:schemeClr val="tx1"/>
                </a:solidFill>
                <a:effectLst/>
                <a:latin typeface="+mn-lt"/>
                <a:ea typeface="+mn-ea"/>
                <a:cs typeface="+mn-cs"/>
              </a:rPr>
              <a:t>covers</a:t>
            </a:r>
            <a:r>
              <a:rPr lang="es-AR" sz="1200" b="1" kern="1200" dirty="0" smtClean="0">
                <a:solidFill>
                  <a:schemeClr val="tx1"/>
                </a:solidFill>
                <a:effectLst/>
                <a:latin typeface="+mn-lt"/>
                <a:ea typeface="+mn-ea"/>
                <a:cs typeface="+mn-cs"/>
              </a:rPr>
              <a:t> </a:t>
            </a:r>
            <a:r>
              <a:rPr lang="es-AR" sz="1200" b="1" kern="1200" dirty="0" err="1" smtClean="0">
                <a:solidFill>
                  <a:schemeClr val="tx1"/>
                </a:solidFill>
                <a:effectLst/>
                <a:latin typeface="+mn-lt"/>
                <a:ea typeface="+mn-ea"/>
                <a:cs typeface="+mn-cs"/>
              </a:rPr>
              <a:t>only</a:t>
            </a:r>
            <a:r>
              <a:rPr lang="es-AR" sz="1200" b="1" kern="1200" dirty="0" smtClean="0">
                <a:solidFill>
                  <a:schemeClr val="tx1"/>
                </a:solidFill>
                <a:effectLst/>
                <a:latin typeface="+mn-lt"/>
                <a:ea typeface="+mn-ea"/>
                <a:cs typeface="+mn-cs"/>
              </a:rPr>
              <a:t> </a:t>
            </a:r>
            <a:r>
              <a:rPr lang="es-AR" sz="1200" b="1" kern="1200" dirty="0" err="1" smtClean="0">
                <a:solidFill>
                  <a:schemeClr val="tx1"/>
                </a:solidFill>
                <a:effectLst/>
                <a:latin typeface="+mn-lt"/>
                <a:ea typeface="+mn-ea"/>
                <a:cs typeface="+mn-cs"/>
              </a:rPr>
              <a:t>the</a:t>
            </a:r>
            <a:r>
              <a:rPr lang="es-AR" sz="1200" b="1" kern="1200" dirty="0" smtClean="0">
                <a:solidFill>
                  <a:schemeClr val="tx1"/>
                </a:solidFill>
                <a:effectLst/>
                <a:latin typeface="+mn-lt"/>
                <a:ea typeface="+mn-ea"/>
                <a:cs typeface="+mn-cs"/>
              </a:rPr>
              <a:t> true </a:t>
            </a:r>
            <a:r>
              <a:rPr lang="es-AR" sz="1200" b="1" kern="1200" dirty="0" err="1" smtClean="0">
                <a:solidFill>
                  <a:schemeClr val="tx1"/>
                </a:solidFill>
                <a:effectLst/>
                <a:latin typeface="+mn-lt"/>
                <a:ea typeface="+mn-ea"/>
                <a:cs typeface="+mn-cs"/>
              </a:rPr>
              <a:t>conditions</a:t>
            </a:r>
            <a:r>
              <a:rPr lang="es-AR" sz="1200" b="1" kern="1200" dirty="0" smtClean="0">
                <a:solidFill>
                  <a:schemeClr val="tx1"/>
                </a:solidFill>
                <a:effectLst/>
                <a:latin typeface="+mn-lt"/>
                <a:ea typeface="+mn-ea"/>
                <a:cs typeface="+mn-cs"/>
              </a:rPr>
              <a:t>.</a:t>
            </a:r>
            <a:endParaRPr lang="es-AR"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30</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AR" b="1" dirty="0" smtClean="0"/>
              <a:t>ENGEE</a:t>
            </a:r>
            <a:r>
              <a:rPr lang="es-AR" b="1" baseline="0" dirty="0" smtClean="0"/>
              <a:t> busca ser una empresa con toda el </a:t>
            </a:r>
            <a:r>
              <a:rPr lang="es-AR" b="1" baseline="0" dirty="0" err="1" smtClean="0"/>
              <a:t>area</a:t>
            </a:r>
            <a:r>
              <a:rPr lang="es-AR" b="1" baseline="0" dirty="0" smtClean="0"/>
              <a:t> de QA certificado.</a:t>
            </a: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International recognition of acquired competencies and skills</a:t>
            </a:r>
          </a:p>
          <a:p>
            <a:pPr marL="0" marR="0" lvl="1" indent="0" algn="l" defTabSz="914400" rtl="0" eaLnBrk="1" fontAlgn="auto" latinLnBrk="0" hangingPunct="1">
              <a:lnSpc>
                <a:spcPct val="100000"/>
              </a:lnSpc>
              <a:spcBef>
                <a:spcPts val="0"/>
              </a:spcBef>
              <a:spcAft>
                <a:spcPts val="0"/>
              </a:spcAft>
              <a:buClrTx/>
              <a:buSzTx/>
              <a:buFontTx/>
              <a:buNone/>
              <a:tabLst/>
              <a:defRPr/>
            </a:pPr>
            <a:r>
              <a:rPr lang="es-ES" b="1" dirty="0" smtClean="0"/>
              <a:t>Mayor atractivo en el mercado laboral</a:t>
            </a:r>
            <a:endParaRPr lang="en-US" b="1" dirty="0" smtClean="0"/>
          </a:p>
          <a:p>
            <a:endParaRPr lang="es-AR"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Consulting companies with certified staff can offer higher-level services to customers.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ISTQB® certification can provide a competitive advantage for companies, promising a higher level of reliability of the applications being developed due to efficient and cost effective testing practices derived from the ISTQB® competencies</a:t>
            </a:r>
          </a:p>
          <a:p>
            <a:endParaRPr lang="es-AR" dirty="0"/>
          </a:p>
        </p:txBody>
      </p:sp>
      <p:sp>
        <p:nvSpPr>
          <p:cNvPr id="4" name="3 Marcador de número de diapositiva"/>
          <p:cNvSpPr>
            <a:spLocks noGrp="1"/>
          </p:cNvSpPr>
          <p:nvPr>
            <p:ph type="sldNum" sz="quarter" idx="10"/>
          </p:nvPr>
        </p:nvSpPr>
        <p:spPr/>
        <p:txBody>
          <a:bodyPr/>
          <a:lstStyle/>
          <a:p>
            <a:fld id="{2A9AE9F8-81AE-41BF-9273-E98D18329956}" type="slidenum">
              <a:rPr lang="es-AR" smtClean="0"/>
              <a:t>3</a:t>
            </a:fld>
            <a:endParaRPr lang="es-AR" dirty="0"/>
          </a:p>
        </p:txBody>
      </p:sp>
    </p:spTree>
    <p:extLst>
      <p:ext uri="{BB962C8B-B14F-4D97-AF65-F5344CB8AC3E}">
        <p14:creationId xmlns:p14="http://schemas.microsoft.com/office/powerpoint/2010/main" val="1716588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Decision coverage (or Branch Coverage or All-edges): </a:t>
            </a:r>
            <a:r>
              <a:rPr lang="en-US" sz="1200" u="sng" kern="1200" dirty="0" smtClean="0">
                <a:solidFill>
                  <a:schemeClr val="tx1"/>
                </a:solidFill>
                <a:effectLst/>
                <a:latin typeface="+mn-lt"/>
                <a:ea typeface="+mn-ea"/>
                <a:cs typeface="+mn-cs"/>
                <a:hlinkClick r:id="rId3"/>
              </a:rPr>
              <a:t>https://www.youtube.com/watch?v=ZnPmJd5aqyw</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a:t>
            </a:r>
            <a:r>
              <a:rPr lang="en-US" sz="1200" b="1" kern="1200" dirty="0" smtClean="0">
                <a:solidFill>
                  <a:schemeClr val="tx1"/>
                </a:solidFill>
                <a:effectLst/>
                <a:latin typeface="+mn-lt"/>
                <a:ea typeface="+mn-ea"/>
                <a:cs typeface="+mn-cs"/>
              </a:rPr>
              <a:t>covers both the true and false conditions</a:t>
            </a:r>
            <a:r>
              <a:rPr lang="en-US" sz="1200" kern="1200" dirty="0" smtClean="0">
                <a:solidFill>
                  <a:schemeClr val="tx1"/>
                </a:solidFill>
                <a:effectLst/>
                <a:latin typeface="+mn-lt"/>
                <a:ea typeface="+mn-ea"/>
                <a:cs typeface="+mn-cs"/>
              </a:rPr>
              <a:t> unlikely the statement coverage.</a:t>
            </a:r>
            <a:endParaRPr lang="es-AR"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31</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Condition coverage: Condition coverage reports the true or false outcome of each condition. Measures the conditions independently of each other.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Condition Coverage: </a:t>
            </a:r>
            <a:r>
              <a:rPr lang="en-US" sz="1200" u="sng" kern="1200" dirty="0" smtClean="0">
                <a:solidFill>
                  <a:schemeClr val="tx1"/>
                </a:solidFill>
                <a:effectLst/>
                <a:latin typeface="+mn-lt"/>
                <a:ea typeface="+mn-ea"/>
                <a:cs typeface="+mn-cs"/>
                <a:hlinkClick r:id="rId3"/>
              </a:rPr>
              <a:t>https://www.youtube.com/watch?v=ZnPmJd5aqyw</a:t>
            </a:r>
            <a:endParaRPr lang="es-AR" sz="1200" kern="1200" dirty="0" smtClean="0">
              <a:solidFill>
                <a:schemeClr val="tx1"/>
              </a:solidFill>
              <a:effectLst/>
              <a:latin typeface="+mn-lt"/>
              <a:ea typeface="+mn-ea"/>
              <a:cs typeface="+mn-cs"/>
            </a:endParaRPr>
          </a:p>
          <a:p>
            <a:pPr lvl="1"/>
            <a:endParaRPr lang="es-AR"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32</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1"/>
            <a:r>
              <a:rPr lang="en-US" sz="1200" b="1" kern="1200" dirty="0" smtClean="0">
                <a:solidFill>
                  <a:schemeClr val="tx1"/>
                </a:solidFill>
                <a:effectLst/>
                <a:latin typeface="+mn-lt"/>
                <a:ea typeface="+mn-ea"/>
                <a:cs typeface="+mn-cs"/>
              </a:rPr>
              <a:t>Test Leader:</a:t>
            </a:r>
            <a:r>
              <a:rPr lang="en-US" sz="1200" kern="1200" dirty="0" smtClean="0">
                <a:solidFill>
                  <a:schemeClr val="tx1"/>
                </a:solidFill>
                <a:effectLst/>
                <a:latin typeface="+mn-lt"/>
                <a:ea typeface="+mn-ea"/>
                <a:cs typeface="+mn-cs"/>
              </a:rPr>
              <a:t> tend to be involved in the planning, monitoring, and control of the testing activities and tasks.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Test monitoring: Gi</a:t>
            </a:r>
            <a:r>
              <a:rPr lang="en-US" sz="1200" kern="1200" dirty="0" smtClean="0">
                <a:solidFill>
                  <a:schemeClr val="tx1"/>
                </a:solidFill>
                <a:effectLst/>
                <a:latin typeface="+mn-lt"/>
                <a:ea typeface="+mn-ea"/>
                <a:cs typeface="+mn-cs"/>
              </a:rPr>
              <a:t>ve the test team and the test manager feedback on how the testing work is going, allowing opportunities to guide and improve the testing and the project. Measure the status of the testing, test coverage and test items against the exit criteria to determine whether the test work is done.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Test Control: </a:t>
            </a:r>
            <a:r>
              <a:rPr lang="en-US" sz="1200" kern="1200" dirty="0" smtClean="0">
                <a:solidFill>
                  <a:schemeClr val="tx1"/>
                </a:solidFill>
                <a:effectLst/>
                <a:latin typeface="+mn-lt"/>
                <a:ea typeface="+mn-ea"/>
                <a:cs typeface="+mn-cs"/>
              </a:rPr>
              <a:t>is about guiding and corrective actions to try to achieve the best possible outcome for the project. </a:t>
            </a:r>
            <a:endParaRPr lang="es-AR"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s-AR" sz="1200" kern="1200" dirty="0" smtClean="0">
              <a:solidFill>
                <a:schemeClr val="tx1"/>
              </a:solidFill>
              <a:effectLst/>
              <a:latin typeface="+mn-lt"/>
              <a:ea typeface="+mn-ea"/>
              <a:cs typeface="+mn-cs"/>
            </a:endParaRPr>
          </a:p>
          <a:p>
            <a:pPr lvl="1"/>
            <a:endParaRPr lang="es-A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Tester: </a:t>
            </a:r>
            <a:r>
              <a:rPr lang="en-US" sz="1200" kern="1200" dirty="0" smtClean="0">
                <a:solidFill>
                  <a:schemeClr val="tx1"/>
                </a:solidFill>
                <a:effectLst/>
                <a:latin typeface="+mn-lt"/>
                <a:ea typeface="+mn-ea"/>
                <a:cs typeface="+mn-cs"/>
              </a:rPr>
              <a:t>Primary people identifying test conditions and creating test designs, test cases, test procedure specifications and test data, and may automate or help to automate the tests. Execute and log the tests, evaluate the results and document problems found.</a:t>
            </a:r>
            <a:endParaRPr lang="es-AR" sz="1200" kern="1200" dirty="0" smtClean="0">
              <a:solidFill>
                <a:schemeClr val="tx1"/>
              </a:solidFill>
              <a:effectLst/>
              <a:latin typeface="+mn-lt"/>
              <a:ea typeface="+mn-ea"/>
              <a:cs typeface="+mn-cs"/>
            </a:endParaRPr>
          </a:p>
          <a:p>
            <a:pPr lvl="1"/>
            <a:endParaRPr lang="es-AR"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33</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Product risk (or quality risk): </a:t>
            </a:r>
            <a:r>
              <a:rPr lang="en-US" sz="1200" b="1" kern="1200" dirty="0" smtClean="0">
                <a:solidFill>
                  <a:schemeClr val="tx1"/>
                </a:solidFill>
                <a:effectLst/>
                <a:latin typeface="+mn-lt"/>
                <a:ea typeface="+mn-ea"/>
                <a:cs typeface="+mn-cs"/>
              </a:rPr>
              <a:t>(factors relating </a:t>
            </a:r>
            <a:r>
              <a:rPr lang="en-US" sz="1200" kern="1200" dirty="0" smtClean="0">
                <a:solidFill>
                  <a:schemeClr val="tx1"/>
                </a:solidFill>
                <a:effectLst/>
                <a:latin typeface="+mn-lt"/>
                <a:ea typeface="+mn-ea"/>
                <a:cs typeface="+mn-cs"/>
              </a:rPr>
              <a:t>to what is produced by the work, i.e. </a:t>
            </a:r>
            <a:r>
              <a:rPr lang="en-US" sz="1200" b="1" kern="1200" dirty="0" smtClean="0">
                <a:solidFill>
                  <a:schemeClr val="tx1"/>
                </a:solidFill>
                <a:effectLst/>
                <a:latin typeface="+mn-lt"/>
                <a:ea typeface="+mn-ea"/>
                <a:cs typeface="+mn-cs"/>
              </a:rPr>
              <a:t>the thing we are testing</a:t>
            </a:r>
            <a:r>
              <a:rPr lang="en-US" sz="1200" kern="1200" dirty="0" smtClean="0">
                <a:solidFill>
                  <a:schemeClr val="tx1"/>
                </a:solidFill>
                <a:effectLst/>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Project risk (</a:t>
            </a:r>
            <a:r>
              <a:rPr lang="en-US" sz="1200" b="1" kern="1200" dirty="0" smtClean="0">
                <a:solidFill>
                  <a:schemeClr val="tx1"/>
                </a:solidFill>
                <a:effectLst/>
                <a:latin typeface="+mn-lt"/>
                <a:ea typeface="+mn-ea"/>
                <a:cs typeface="+mn-cs"/>
              </a:rPr>
              <a:t>factors relating </a:t>
            </a:r>
            <a:r>
              <a:rPr lang="en-US" sz="1200" kern="1200" dirty="0" smtClean="0">
                <a:solidFill>
                  <a:schemeClr val="tx1"/>
                </a:solidFill>
                <a:effectLst/>
                <a:latin typeface="+mn-lt"/>
                <a:ea typeface="+mn-ea"/>
                <a:cs typeface="+mn-cs"/>
              </a:rPr>
              <a:t>to the way the work is carried out, i.e. the </a:t>
            </a:r>
            <a:r>
              <a:rPr lang="en-US" sz="1200" b="1" kern="1200" dirty="0" smtClean="0">
                <a:solidFill>
                  <a:schemeClr val="tx1"/>
                </a:solidFill>
                <a:effectLst/>
                <a:latin typeface="+mn-lt"/>
                <a:ea typeface="+mn-ea"/>
                <a:cs typeface="+mn-cs"/>
              </a:rPr>
              <a:t>test project</a:t>
            </a:r>
            <a:r>
              <a:rPr lang="en-US" sz="1200" kern="1200" dirty="0" smtClean="0">
                <a:solidFill>
                  <a:schemeClr val="tx1"/>
                </a:solidFill>
                <a:effectLst/>
                <a:latin typeface="+mn-lt"/>
                <a:ea typeface="+mn-ea"/>
                <a:cs typeface="+mn-cs"/>
              </a:rPr>
              <a:t>). Risk such as the late delivery of the test items to the test team or availability issues with the test environment.</a:t>
            </a:r>
            <a:endParaRPr lang="es-AR"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s-AR"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34</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Tener en cuenta que los modelos</a:t>
            </a:r>
            <a:r>
              <a:rPr lang="es-AR" sz="1200" kern="1200" baseline="0" dirty="0" smtClean="0">
                <a:solidFill>
                  <a:schemeClr val="tx1"/>
                </a:solidFill>
                <a:effectLst/>
                <a:latin typeface="+mn-lt"/>
                <a:ea typeface="+mn-ea"/>
                <a:cs typeface="+mn-cs"/>
              </a:rPr>
              <a:t> de exámenes no son 100% similares a los reales, la aprobación de los modelos no asegura la obtención de l certificación</a:t>
            </a:r>
            <a:endParaRPr lang="es-AR"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35</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Cantidad</a:t>
            </a:r>
            <a:r>
              <a:rPr lang="es-AR" sz="1200" kern="1200" baseline="0" dirty="0" smtClean="0">
                <a:solidFill>
                  <a:schemeClr val="tx1"/>
                </a:solidFill>
                <a:effectLst/>
                <a:latin typeface="+mn-lt"/>
                <a:ea typeface="+mn-ea"/>
                <a:cs typeface="+mn-cs"/>
              </a:rPr>
              <a:t> de preguntas por capitulo.</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s-AR" sz="1200" kern="1200" baseline="0" dirty="0" smtClean="0">
                <a:solidFill>
                  <a:schemeClr val="tx1"/>
                </a:solidFill>
                <a:effectLst/>
                <a:latin typeface="+mn-lt"/>
                <a:ea typeface="+mn-ea"/>
                <a:cs typeface="+mn-cs"/>
              </a:rPr>
              <a:t>Cantidad de preguntas por </a:t>
            </a:r>
            <a:r>
              <a:rPr lang="es-AR" sz="1200" kern="1200" baseline="0" dirty="0" err="1" smtClean="0">
                <a:solidFill>
                  <a:schemeClr val="tx1"/>
                </a:solidFill>
                <a:effectLst/>
                <a:latin typeface="+mn-lt"/>
                <a:ea typeface="+mn-ea"/>
                <a:cs typeface="+mn-cs"/>
              </a:rPr>
              <a:t>codigo</a:t>
            </a:r>
            <a:r>
              <a:rPr lang="es-AR" sz="1200" kern="1200" baseline="0" dirty="0" smtClean="0">
                <a:solidFill>
                  <a:schemeClr val="tx1"/>
                </a:solidFill>
                <a:effectLst/>
                <a:latin typeface="+mn-lt"/>
                <a:ea typeface="+mn-ea"/>
                <a:cs typeface="+mn-cs"/>
              </a:rPr>
              <a:t> de estudio.</a:t>
            </a:r>
            <a:endParaRPr lang="es-AR"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36</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s-AR"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37</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B</a:t>
            </a: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38</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A</a:t>
            </a: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39</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A</a:t>
            </a: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40</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Agile</a:t>
            </a:r>
            <a:r>
              <a:rPr lang="es-AR" baseline="0" dirty="0" smtClean="0"/>
              <a:t> </a:t>
            </a:r>
            <a:r>
              <a:rPr lang="es-AR" baseline="0" dirty="0" err="1" smtClean="0"/>
              <a:t>tester</a:t>
            </a:r>
            <a:r>
              <a:rPr lang="es-AR" baseline="0" dirty="0" smtClean="0"/>
              <a:t> </a:t>
            </a:r>
            <a:r>
              <a:rPr lang="es-AR" baseline="0" dirty="0" err="1" smtClean="0"/>
              <a:t>extension</a:t>
            </a:r>
            <a:endParaRPr lang="es-AR" baseline="0" dirty="0" smtClean="0"/>
          </a:p>
          <a:p>
            <a:r>
              <a:rPr lang="es-AR" baseline="0" dirty="0" err="1" smtClean="0"/>
              <a:t>Model-Based</a:t>
            </a:r>
            <a:r>
              <a:rPr lang="es-AR" baseline="0" dirty="0" smtClean="0"/>
              <a:t> </a:t>
            </a:r>
            <a:r>
              <a:rPr lang="es-AR" baseline="0" dirty="0" err="1" smtClean="0"/>
              <a:t>Tester</a:t>
            </a:r>
            <a:r>
              <a:rPr lang="es-AR" baseline="0" dirty="0" smtClean="0"/>
              <a:t> </a:t>
            </a:r>
            <a:r>
              <a:rPr lang="es-AR" baseline="0" dirty="0" err="1" smtClean="0"/>
              <a:t>extension</a:t>
            </a:r>
            <a:endParaRPr lang="es-AR" baseline="0" dirty="0" smtClean="0"/>
          </a:p>
          <a:p>
            <a:endParaRPr lang="es-AR" baseline="0" dirty="0" smtClean="0"/>
          </a:p>
          <a:p>
            <a:r>
              <a:rPr lang="es-AR" baseline="0" dirty="0" err="1" smtClean="0"/>
              <a:t>Advanced</a:t>
            </a:r>
            <a:r>
              <a:rPr lang="es-AR" baseline="0" dirty="0" smtClean="0"/>
              <a:t> </a:t>
            </a:r>
            <a:r>
              <a:rPr lang="es-AR" baseline="0" dirty="0" err="1" smtClean="0"/>
              <a:t>Level</a:t>
            </a:r>
            <a:endParaRPr lang="es-AR" baseline="0" dirty="0" smtClean="0"/>
          </a:p>
          <a:p>
            <a:r>
              <a:rPr lang="es-AR" baseline="0" dirty="0" err="1" smtClean="0"/>
              <a:t>Expert</a:t>
            </a:r>
            <a:r>
              <a:rPr lang="es-AR" baseline="0" dirty="0" smtClean="0"/>
              <a:t> </a:t>
            </a:r>
            <a:r>
              <a:rPr lang="es-AR" baseline="0" dirty="0" err="1" smtClean="0"/>
              <a:t>Level</a:t>
            </a:r>
            <a:endParaRPr lang="es-AR" dirty="0"/>
          </a:p>
        </p:txBody>
      </p:sp>
      <p:sp>
        <p:nvSpPr>
          <p:cNvPr id="4" name="3 Marcador de número de diapositiva"/>
          <p:cNvSpPr>
            <a:spLocks noGrp="1"/>
          </p:cNvSpPr>
          <p:nvPr>
            <p:ph type="sldNum" sz="quarter" idx="10"/>
          </p:nvPr>
        </p:nvSpPr>
        <p:spPr/>
        <p:txBody>
          <a:bodyPr/>
          <a:lstStyle/>
          <a:p>
            <a:fld id="{2A9AE9F8-81AE-41BF-9273-E98D18329956}" type="slidenum">
              <a:rPr lang="es-AR" smtClean="0"/>
              <a:t>4</a:t>
            </a:fld>
            <a:endParaRPr lang="es-AR" dirty="0"/>
          </a:p>
        </p:txBody>
      </p:sp>
    </p:spTree>
    <p:extLst>
      <p:ext uri="{BB962C8B-B14F-4D97-AF65-F5344CB8AC3E}">
        <p14:creationId xmlns:p14="http://schemas.microsoft.com/office/powerpoint/2010/main" val="1716588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C</a:t>
            </a: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41</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1 TC 2 BC</a:t>
            </a: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42</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s-AR"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43</a:t>
            </a:fld>
            <a:endParaRPr lang="es-AR"/>
          </a:p>
        </p:txBody>
      </p:sp>
    </p:spTree>
    <p:extLst>
      <p:ext uri="{BB962C8B-B14F-4D97-AF65-F5344CB8AC3E}">
        <p14:creationId xmlns:p14="http://schemas.microsoft.com/office/powerpoint/2010/main" val="4178718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1.Testing shows presence of defects: Testing can show the </a:t>
            </a:r>
            <a:r>
              <a:rPr lang="en-US" sz="1200" u="none" strike="noStrike" kern="1200" dirty="0" smtClean="0">
                <a:solidFill>
                  <a:schemeClr val="tx1"/>
                </a:solidFill>
                <a:effectLst/>
                <a:latin typeface="+mn-lt"/>
                <a:ea typeface="+mn-ea"/>
                <a:cs typeface="+mn-cs"/>
                <a:hlinkClick r:id="rId3" tooltip="what is a defect?"/>
              </a:rPr>
              <a:t>defects</a:t>
            </a:r>
            <a:r>
              <a:rPr lang="en-US" sz="1200" kern="1200" dirty="0" smtClean="0">
                <a:solidFill>
                  <a:schemeClr val="tx1"/>
                </a:solidFill>
                <a:effectLst/>
                <a:latin typeface="+mn-lt"/>
                <a:ea typeface="+mn-ea"/>
                <a:cs typeface="+mn-cs"/>
              </a:rPr>
              <a:t> are present, but cannot prove that there are no defects.</a:t>
            </a:r>
            <a:endParaRPr lang="es-AR"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2.Exhaystive  testing is impossible: Testing everything including all combinations of inputs and preconditions is not possible.</a:t>
            </a:r>
            <a:endParaRPr lang="es-AR"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3. Early testing: In the </a:t>
            </a:r>
            <a:r>
              <a:rPr lang="en-US" sz="1200" u="none" strike="noStrike" kern="1200" dirty="0" smtClean="0">
                <a:solidFill>
                  <a:schemeClr val="tx1"/>
                </a:solidFill>
                <a:effectLst/>
                <a:latin typeface="+mn-lt"/>
                <a:ea typeface="+mn-ea"/>
                <a:cs typeface="+mn-cs"/>
                <a:hlinkClick r:id="rId4" tooltip="software development life cycle phases"/>
              </a:rPr>
              <a:t>software development life cycle</a:t>
            </a:r>
            <a:r>
              <a:rPr lang="en-US" sz="1200" kern="1200" dirty="0" smtClean="0">
                <a:solidFill>
                  <a:schemeClr val="tx1"/>
                </a:solidFill>
                <a:effectLst/>
                <a:latin typeface="+mn-lt"/>
                <a:ea typeface="+mn-ea"/>
                <a:cs typeface="+mn-cs"/>
              </a:rPr>
              <a:t> testing activities should start as early as possible and should be focused on defined objectives.</a:t>
            </a:r>
            <a:endParaRPr lang="es-AR"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4. Defet clustering: A small number of modules contains most of the defects discovered during pre-release testing or shows the most operational failures.</a:t>
            </a:r>
            <a:endParaRPr lang="es-AR"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5. Pesticide paradox:  If the same kinds of tests are repeated again and again, eventually the same set of test cases will no longer be able to find any new bugs. </a:t>
            </a:r>
            <a:endParaRPr lang="es-AR"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6. Testing is context dependent : Different kinds of sites are tested differently.</a:t>
            </a:r>
            <a:endParaRPr lang="es-AR"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7. Absense of errors fallancy: If the system built is unusable and does not fulfil the user’s needs and expectations then finding and fixing defects does not help.</a:t>
            </a:r>
            <a:endParaRPr lang="es-AR" sz="1200" kern="1200" dirty="0" smtClean="0">
              <a:solidFill>
                <a:schemeClr val="tx1"/>
              </a:solidFill>
              <a:effectLst/>
              <a:latin typeface="+mn-lt"/>
              <a:ea typeface="+mn-ea"/>
              <a:cs typeface="+mn-cs"/>
            </a:endParaRPr>
          </a:p>
          <a:p>
            <a:endParaRPr lang="es-AR" dirty="0"/>
          </a:p>
        </p:txBody>
      </p:sp>
      <p:sp>
        <p:nvSpPr>
          <p:cNvPr id="4" name="3 Marcador de número de diapositiva"/>
          <p:cNvSpPr>
            <a:spLocks noGrp="1"/>
          </p:cNvSpPr>
          <p:nvPr>
            <p:ph type="sldNum" sz="quarter" idx="10"/>
          </p:nvPr>
        </p:nvSpPr>
        <p:spPr/>
        <p:txBody>
          <a:bodyPr/>
          <a:lstStyle/>
          <a:p>
            <a:fld id="{2A9AE9F8-81AE-41BF-9273-E98D18329956}" type="slidenum">
              <a:rPr lang="es-AR" smtClean="0"/>
              <a:t>6</a:t>
            </a:fld>
            <a:endParaRPr lang="es-AR" dirty="0"/>
          </a:p>
        </p:txBody>
      </p:sp>
    </p:spTree>
    <p:extLst>
      <p:ext uri="{BB962C8B-B14F-4D97-AF65-F5344CB8AC3E}">
        <p14:creationId xmlns:p14="http://schemas.microsoft.com/office/powerpoint/2010/main" val="227864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Test planning and control : is the activity of defining the objetives of testing and the specification of test activities in order to meet the objetives and mission.</a:t>
            </a:r>
            <a:endParaRPr lang="es-AR"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Test analysis and design : Is the activity during wich general testing objetives are transformed into tangible test conditions and test cases.</a:t>
            </a:r>
            <a:endParaRPr lang="es-AR"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Test implementation and execution </a:t>
            </a:r>
            <a:endParaRPr lang="es-AR"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evaluating exit criteria and reporting </a:t>
            </a:r>
            <a:endParaRPr lang="es-AR"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Test closure activities</a:t>
            </a:r>
            <a:endParaRPr lang="es-AR" sz="1200" kern="1200" dirty="0" smtClean="0">
              <a:solidFill>
                <a:schemeClr val="tx1"/>
              </a:solidFill>
              <a:effectLst/>
              <a:latin typeface="+mn-lt"/>
              <a:ea typeface="+mn-ea"/>
              <a:cs typeface="+mn-cs"/>
            </a:endParaRPr>
          </a:p>
          <a:p>
            <a:endParaRPr lang="es-AR" dirty="0"/>
          </a:p>
        </p:txBody>
      </p:sp>
      <p:sp>
        <p:nvSpPr>
          <p:cNvPr id="4" name="3 Marcador de número de diapositiva"/>
          <p:cNvSpPr>
            <a:spLocks noGrp="1"/>
          </p:cNvSpPr>
          <p:nvPr>
            <p:ph type="sldNum" sz="quarter" idx="10"/>
          </p:nvPr>
        </p:nvSpPr>
        <p:spPr/>
        <p:txBody>
          <a:bodyPr/>
          <a:lstStyle/>
          <a:p>
            <a:fld id="{2A9AE9F8-81AE-41BF-9273-E98D18329956}" type="slidenum">
              <a:rPr lang="es-AR" smtClean="0"/>
              <a:t>7</a:t>
            </a:fld>
            <a:endParaRPr lang="es-AR" dirty="0"/>
          </a:p>
        </p:txBody>
      </p:sp>
    </p:spTree>
    <p:extLst>
      <p:ext uri="{BB962C8B-B14F-4D97-AF65-F5344CB8AC3E}">
        <p14:creationId xmlns:p14="http://schemas.microsoft.com/office/powerpoint/2010/main" val="3606791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several level of independence in software testing which is listed here from the lowest level of independence to the highest: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  Tests by the person who wrote the item.</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ii.  Tests by another person within the same team, like another programmer.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iii.  Tests by the person from some different group such as an independent test team.</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iv.  Tests by a person from a different organization or company, such as outsourced testing or certification by an external body.</a:t>
            </a:r>
            <a:endParaRPr lang="es-AR" sz="1400" kern="1200" dirty="0" smtClean="0">
              <a:solidFill>
                <a:schemeClr val="tx1"/>
              </a:solidFill>
              <a:effectLst/>
              <a:latin typeface="+mn-lt"/>
              <a:ea typeface="+mn-ea"/>
              <a:cs typeface="+mn-cs"/>
            </a:endParaRPr>
          </a:p>
          <a:p>
            <a:endParaRPr lang="es-A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This degree of independence avoids author bias and is often more effective at finding </a:t>
            </a:r>
            <a:r>
              <a:rPr lang="en-US" sz="1200" b="1" u="sng" kern="1200" dirty="0" smtClean="0">
                <a:solidFill>
                  <a:schemeClr val="tx1"/>
                </a:solidFill>
                <a:effectLst/>
                <a:latin typeface="+mn-lt"/>
                <a:ea typeface="+mn-ea"/>
                <a:cs typeface="+mn-cs"/>
                <a:hlinkClick r:id="rId3" tooltip="what is a defect or failure?"/>
              </a:rPr>
              <a:t>defects and failures</a:t>
            </a:r>
            <a:r>
              <a:rPr lang="en-US" sz="1200" b="1" kern="1200" dirty="0" smtClean="0">
                <a:solidFill>
                  <a:schemeClr val="tx1"/>
                </a:solidFill>
                <a:effectLst/>
                <a:latin typeface="+mn-lt"/>
                <a:ea typeface="+mn-ea"/>
                <a:cs typeface="+mn-cs"/>
              </a:rPr>
              <a:t>.</a:t>
            </a:r>
            <a:endParaRPr lang="es-AR" sz="1200" kern="1200" dirty="0" smtClean="0">
              <a:solidFill>
                <a:schemeClr val="tx1"/>
              </a:solidFill>
              <a:effectLst/>
              <a:latin typeface="+mn-lt"/>
              <a:ea typeface="+mn-ea"/>
              <a:cs typeface="+mn-cs"/>
            </a:endParaRPr>
          </a:p>
          <a:p>
            <a:endParaRPr lang="es-AR" dirty="0"/>
          </a:p>
        </p:txBody>
      </p:sp>
      <p:sp>
        <p:nvSpPr>
          <p:cNvPr id="4" name="3 Marcador de número de diapositiva"/>
          <p:cNvSpPr>
            <a:spLocks noGrp="1"/>
          </p:cNvSpPr>
          <p:nvPr>
            <p:ph type="sldNum" sz="quarter" idx="10"/>
          </p:nvPr>
        </p:nvSpPr>
        <p:spPr/>
        <p:txBody>
          <a:bodyPr/>
          <a:lstStyle/>
          <a:p>
            <a:fld id="{2A9AE9F8-81AE-41BF-9273-E98D18329956}" type="slidenum">
              <a:rPr lang="es-AR" smtClean="0"/>
              <a:t>8</a:t>
            </a:fld>
            <a:endParaRPr lang="es-AR" dirty="0"/>
          </a:p>
        </p:txBody>
      </p:sp>
    </p:spTree>
    <p:extLst>
      <p:ext uri="{BB962C8B-B14F-4D97-AF65-F5344CB8AC3E}">
        <p14:creationId xmlns:p14="http://schemas.microsoft.com/office/powerpoint/2010/main" val="521973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smtClean="0">
              <a:effectLst/>
            </a:endParaRPr>
          </a:p>
        </p:txBody>
      </p:sp>
      <p:sp>
        <p:nvSpPr>
          <p:cNvPr id="4" name="3 Marcador de número de diapositiva"/>
          <p:cNvSpPr>
            <a:spLocks noGrp="1"/>
          </p:cNvSpPr>
          <p:nvPr>
            <p:ph type="sldNum" sz="quarter" idx="10"/>
          </p:nvPr>
        </p:nvSpPr>
        <p:spPr/>
        <p:txBody>
          <a:bodyPr/>
          <a:lstStyle/>
          <a:p>
            <a:fld id="{2A9AE9F8-81AE-41BF-9273-E98D18329956}" type="slidenum">
              <a:rPr lang="es-AR" smtClean="0"/>
              <a:t>9</a:t>
            </a:fld>
            <a:endParaRPr lang="es-AR" dirty="0"/>
          </a:p>
        </p:txBody>
      </p:sp>
    </p:spTree>
    <p:extLst>
      <p:ext uri="{BB962C8B-B14F-4D97-AF65-F5344CB8AC3E}">
        <p14:creationId xmlns:p14="http://schemas.microsoft.com/office/powerpoint/2010/main" val="4178718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Static testing</a:t>
            </a:r>
            <a:r>
              <a:rPr lang="en-US" sz="1200" kern="1200" dirty="0" smtClean="0">
                <a:solidFill>
                  <a:schemeClr val="tx1"/>
                </a:solidFill>
                <a:effectLst/>
                <a:latin typeface="+mn-lt"/>
                <a:ea typeface="+mn-ea"/>
                <a:cs typeface="+mn-cs"/>
              </a:rPr>
              <a:t>: It can test and find defects without executing code. Static Testing is done during verification process. For example: reviewing, walkthrough, inspection, etc.</a:t>
            </a:r>
            <a:endParaRPr lang="es-AR" sz="1200" kern="1200" dirty="0" smtClean="0">
              <a:solidFill>
                <a:schemeClr val="tx1"/>
              </a:solidFill>
              <a:effectLst/>
              <a:latin typeface="+mn-lt"/>
              <a:ea typeface="+mn-ea"/>
              <a:cs typeface="+mn-cs"/>
            </a:endParaRPr>
          </a:p>
          <a:p>
            <a:endParaRPr lang="es-A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Dynamic Testing</a:t>
            </a:r>
            <a:r>
              <a:rPr lang="en-US" sz="1200" kern="1200" dirty="0" smtClean="0">
                <a:solidFill>
                  <a:schemeClr val="tx1"/>
                </a:solidFill>
                <a:effectLst/>
                <a:latin typeface="+mn-lt"/>
                <a:ea typeface="+mn-ea"/>
                <a:cs typeface="+mn-cs"/>
              </a:rPr>
              <a:t>: In dynamic testing the software code is executed to demonstrate the result of running tests</a:t>
            </a:r>
            <a:endParaRPr lang="es-AR" sz="1200" kern="1200" dirty="0" smtClean="0">
              <a:solidFill>
                <a:schemeClr val="tx1"/>
              </a:solidFill>
              <a:effectLst/>
              <a:latin typeface="+mn-lt"/>
              <a:ea typeface="+mn-ea"/>
              <a:cs typeface="+mn-cs"/>
            </a:endParaRPr>
          </a:p>
          <a:p>
            <a:endParaRPr lang="es-AR" dirty="0"/>
          </a:p>
        </p:txBody>
      </p:sp>
      <p:sp>
        <p:nvSpPr>
          <p:cNvPr id="4" name="3 Marcador de número de diapositiva"/>
          <p:cNvSpPr>
            <a:spLocks noGrp="1"/>
          </p:cNvSpPr>
          <p:nvPr>
            <p:ph type="sldNum" sz="quarter" idx="10"/>
          </p:nvPr>
        </p:nvSpPr>
        <p:spPr/>
        <p:txBody>
          <a:bodyPr/>
          <a:lstStyle/>
          <a:p>
            <a:fld id="{2A9AE9F8-81AE-41BF-9273-E98D18329956}" type="slidenum">
              <a:rPr lang="es-AR" smtClean="0"/>
              <a:t>10</a:t>
            </a:fld>
            <a:endParaRPr lang="es-AR" dirty="0"/>
          </a:p>
        </p:txBody>
      </p:sp>
    </p:spTree>
    <p:extLst>
      <p:ext uri="{BB962C8B-B14F-4D97-AF65-F5344CB8AC3E}">
        <p14:creationId xmlns:p14="http://schemas.microsoft.com/office/powerpoint/2010/main" val="4178718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026" name="Picture 2" descr="D:\Mis Documentos en E\varios\engee\PPT\1.jpg"/>
          <p:cNvPicPr>
            <a:picLocks noChangeAspect="1" noChangeArrowheads="1"/>
          </p:cNvPicPr>
          <p:nvPr userDrawn="1"/>
        </p:nvPicPr>
        <p:blipFill>
          <a:blip r:embed="rId2" cstate="print"/>
          <a:srcRect t="1060"/>
          <a:stretch>
            <a:fillRect/>
          </a:stretch>
        </p:blipFill>
        <p:spPr bwMode="auto">
          <a:xfrm>
            <a:off x="1" y="0"/>
            <a:ext cx="9143999" cy="6858024"/>
          </a:xfrm>
          <a:prstGeom prst="rect">
            <a:avLst/>
          </a:prstGeom>
          <a:noFill/>
        </p:spPr>
      </p:pic>
      <p:sp>
        <p:nvSpPr>
          <p:cNvPr id="2" name="1 Título"/>
          <p:cNvSpPr>
            <a:spLocks noGrp="1"/>
          </p:cNvSpPr>
          <p:nvPr>
            <p:ph type="ctrTitle"/>
          </p:nvPr>
        </p:nvSpPr>
        <p:spPr>
          <a:xfrm>
            <a:off x="3929058" y="3429000"/>
            <a:ext cx="4529142" cy="1470025"/>
          </a:xfrm>
        </p:spPr>
        <p:txBody>
          <a:bodyPr>
            <a:noAutofit/>
          </a:bodyPr>
          <a:lstStyle>
            <a:lvl1pPr algn="r">
              <a:defRPr sz="3200">
                <a:solidFill>
                  <a:srgbClr val="FF9900"/>
                </a:solidFill>
                <a:latin typeface="Trebuchet MS" pitchFamily="34" charset="0"/>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3929058" y="5143512"/>
            <a:ext cx="4543412" cy="1428760"/>
          </a:xfrm>
        </p:spPr>
        <p:txBody>
          <a:bodyPr>
            <a:normAutofit/>
          </a:bodyPr>
          <a:lstStyle>
            <a:lvl1pPr marL="0" indent="0" algn="r">
              <a:lnSpc>
                <a:spcPct val="100000"/>
              </a:lnSpc>
              <a:buNone/>
              <a:defRPr sz="2400">
                <a:solidFill>
                  <a:schemeClr val="tx1">
                    <a:tint val="75000"/>
                  </a:schemeClr>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sp>
        <p:nvSpPr>
          <p:cNvPr id="4" name="3 Marcador de fecha"/>
          <p:cNvSpPr>
            <a:spLocks noGrp="1"/>
          </p:cNvSpPr>
          <p:nvPr>
            <p:ph type="dt" sz="half" idx="10"/>
          </p:nvPr>
        </p:nvSpPr>
        <p:spPr/>
        <p:txBody>
          <a:bodyPr/>
          <a:lstStyle/>
          <a:p>
            <a:fld id="{509F8A38-D7BF-4891-8F9E-895B9C1DA592}" type="datetimeFigureOut">
              <a:rPr lang="es-ES" smtClean="0"/>
              <a:pPr/>
              <a:t>28/01/2016</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928926" y="274638"/>
            <a:ext cx="5757874" cy="1143000"/>
          </a:xfrm>
        </p:spPr>
        <p:txBody>
          <a:bodyPr>
            <a:normAutofit/>
          </a:bodyPr>
          <a:lstStyle>
            <a:lvl1pPr algn="r">
              <a:defRPr sz="2800">
                <a:solidFill>
                  <a:schemeClr val="tx1">
                    <a:lumMod val="95000"/>
                    <a:lumOff val="5000"/>
                  </a:schemeClr>
                </a:solidFill>
                <a:latin typeface="Trebuchet MS" pitchFamily="34" charset="0"/>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p:txBody>
          <a:bodyPr/>
          <a:lstStyle>
            <a:lvl1pPr>
              <a:buClr>
                <a:srgbClr val="FF9900"/>
              </a:buClr>
              <a:defRPr sz="2400">
                <a:latin typeface="Trebuchet MS" pitchFamily="34" charset="0"/>
              </a:defRPr>
            </a:lvl1pPr>
            <a:lvl2pPr>
              <a:buClr>
                <a:schemeClr val="tx1">
                  <a:lumMod val="65000"/>
                  <a:lumOff val="35000"/>
                </a:schemeClr>
              </a:buClr>
              <a:buFont typeface="Arial" pitchFamily="34" charset="0"/>
              <a:buChar char="•"/>
              <a:defRPr sz="2000">
                <a:latin typeface="Trebuchet MS" pitchFamily="34" charset="0"/>
              </a:defRPr>
            </a:lvl2pPr>
            <a:lvl3pPr>
              <a:defRPr sz="18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p:txBody>
          <a:bodyPr/>
          <a:lstStyle>
            <a:lvl1pPr>
              <a:defRPr>
                <a:latin typeface="Trebuchet MS" pitchFamily="34" charset="0"/>
              </a:defRPr>
            </a:lvl1pPr>
          </a:lstStyle>
          <a:p>
            <a:fld id="{509F8A38-D7BF-4891-8F9E-895B9C1DA592}" type="datetimeFigureOut">
              <a:rPr lang="es-ES" smtClean="0"/>
              <a:pPr/>
              <a:t>28/01/2016</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atin typeface="Trebuchet MS" pitchFamily="34" charset="0"/>
              </a:defRPr>
            </a:lvl1pPr>
          </a:lstStyle>
          <a:p>
            <a:endParaRPr lang="es-ES"/>
          </a:p>
        </p:txBody>
      </p:sp>
      <p:sp>
        <p:nvSpPr>
          <p:cNvPr id="6" name="5 Marcador de número de diapositiva"/>
          <p:cNvSpPr>
            <a:spLocks noGrp="1"/>
          </p:cNvSpPr>
          <p:nvPr>
            <p:ph type="sldNum" sz="quarter" idx="12"/>
          </p:nvPr>
        </p:nvSpPr>
        <p:spPr/>
        <p:txBody>
          <a:bodyPr/>
          <a:lstStyle>
            <a:lvl1pPr>
              <a:defRPr>
                <a:latin typeface="Trebuchet MS" pitchFamily="34" charset="0"/>
              </a:defRPr>
            </a:lvl1pPr>
          </a:lstStyle>
          <a:p>
            <a:fld id="{53956394-5704-477B-BC70-B3D57CA8FD09}" type="slidenum">
              <a:rPr lang="es-ES" smtClean="0"/>
              <a:pPr/>
              <a:t>‹Nº›</a:t>
            </a:fld>
            <a:endParaRPr lang="es-ES"/>
          </a:p>
        </p:txBody>
      </p:sp>
      <p:cxnSp>
        <p:nvCxnSpPr>
          <p:cNvPr id="9" name="8 Conector recto"/>
          <p:cNvCxnSpPr/>
          <p:nvPr userDrawn="1"/>
        </p:nvCxnSpPr>
        <p:spPr>
          <a:xfrm rot="10800000">
            <a:off x="2857488" y="1500174"/>
            <a:ext cx="5857916" cy="1588"/>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dirty="0"/>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4 Marcador de fecha"/>
          <p:cNvSpPr>
            <a:spLocks noGrp="1"/>
          </p:cNvSpPr>
          <p:nvPr>
            <p:ph type="dt" sz="half" idx="10"/>
          </p:nvPr>
        </p:nvSpPr>
        <p:spPr/>
        <p:txBody>
          <a:bodyPr/>
          <a:lstStyle/>
          <a:p>
            <a:fld id="{509F8A38-D7BF-4891-8F9E-895B9C1DA592}" type="datetimeFigureOut">
              <a:rPr lang="es-ES" smtClean="0"/>
              <a:pPr/>
              <a:t>28/01/2016</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p:txBody>
          <a:bodyPr/>
          <a:lstStyle/>
          <a:p>
            <a:fld id="{53956394-5704-477B-BC70-B3D57CA8FD0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09F8A38-D7BF-4891-8F9E-895B9C1DA592}" type="datetimeFigureOut">
              <a:rPr lang="es-ES" smtClean="0"/>
              <a:pPr/>
              <a:t>28/01/2016</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p:txBody>
          <a:bodyPr/>
          <a:lstStyle/>
          <a:p>
            <a:fld id="{53956394-5704-477B-BC70-B3D57CA8FD0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09F8A38-D7BF-4891-8F9E-895B9C1DA592}" type="datetimeFigureOut">
              <a:rPr lang="es-ES" smtClean="0"/>
              <a:pPr/>
              <a:t>28/01/2016</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p:txBody>
          <a:bodyPr/>
          <a:lstStyle/>
          <a:p>
            <a:fld id="{53956394-5704-477B-BC70-B3D57CA8FD0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3" descr="D:\Mis Documentos en E\varios\engee\PPT\1 copy .jpg"/>
          <p:cNvPicPr>
            <a:picLocks noChangeAspect="1" noChangeArrowheads="1"/>
          </p:cNvPicPr>
          <p:nvPr/>
        </p:nvPicPr>
        <p:blipFill>
          <a:blip r:embed="rId7" cstate="print">
            <a:lum bright="-10000"/>
          </a:blip>
          <a:srcRect t="1060"/>
          <a:stretch>
            <a:fillRect/>
          </a:stretch>
        </p:blipFill>
        <p:spPr bwMode="auto">
          <a:xfrm>
            <a:off x="0" y="0"/>
            <a:ext cx="9143999" cy="6858024"/>
          </a:xfrm>
          <a:prstGeom prst="rect">
            <a:avLst/>
          </a:prstGeom>
          <a:noFill/>
        </p:spPr>
      </p:pic>
      <p:sp>
        <p:nvSpPr>
          <p:cNvPr id="2" name="1 Marcador de título"/>
          <p:cNvSpPr>
            <a:spLocks noGrp="1"/>
          </p:cNvSpPr>
          <p:nvPr>
            <p:ph type="title"/>
          </p:nvPr>
        </p:nvSpPr>
        <p:spPr>
          <a:xfrm>
            <a:off x="2714612" y="274638"/>
            <a:ext cx="5972188"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F8A38-D7BF-4891-8F9E-895B9C1DA592}" type="datetimeFigureOut">
              <a:rPr lang="es-ES" smtClean="0"/>
              <a:pPr/>
              <a:t>28/01/2016</a:t>
            </a:fld>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56394-5704-477B-BC70-B3D57CA8FD0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r" defTabSz="914400" rtl="0" eaLnBrk="1" latinLnBrk="0" hangingPunct="1">
        <a:spcBef>
          <a:spcPct val="0"/>
        </a:spcBef>
        <a:buNone/>
        <a:defRPr sz="2800" kern="1200">
          <a:solidFill>
            <a:schemeClr val="tx1">
              <a:lumMod val="75000"/>
              <a:lumOff val="25000"/>
            </a:schemeClr>
          </a:solidFill>
          <a:latin typeface="Trebuchet MS" pitchFamily="34" charset="0"/>
          <a:ea typeface="+mj-ea"/>
          <a:cs typeface="+mj-cs"/>
        </a:defRPr>
      </a:lvl1pPr>
    </p:titleStyle>
    <p:bodyStyle>
      <a:lvl1pPr marL="342900" indent="-342900" algn="l" defTabSz="914400" rtl="0" eaLnBrk="1" latinLnBrk="0" hangingPunct="1">
        <a:lnSpc>
          <a:spcPct val="150000"/>
        </a:lnSpc>
        <a:spcBef>
          <a:spcPct val="20000"/>
        </a:spcBef>
        <a:buClr>
          <a:srgbClr val="FF9900"/>
        </a:buClr>
        <a:buFont typeface="Arial" pitchFamily="34" charset="0"/>
        <a:buChar char="•"/>
        <a:defRPr sz="2400" kern="1200">
          <a:solidFill>
            <a:schemeClr val="tx1"/>
          </a:solidFill>
          <a:latin typeface="Trebuchet MS" pitchFamily="34" charset="0"/>
          <a:ea typeface="+mn-ea"/>
          <a:cs typeface="+mn-cs"/>
        </a:defRPr>
      </a:lvl1pPr>
      <a:lvl2pPr marL="742950" indent="-285750" algn="l" defTabSz="914400" rtl="0" eaLnBrk="1" latinLnBrk="0" hangingPunct="1">
        <a:lnSpc>
          <a:spcPct val="150000"/>
        </a:lnSpc>
        <a:spcBef>
          <a:spcPct val="20000"/>
        </a:spcBef>
        <a:buClr>
          <a:schemeClr val="tx1">
            <a:lumMod val="65000"/>
            <a:lumOff val="35000"/>
          </a:schemeClr>
        </a:buClr>
        <a:buFont typeface="Arial" pitchFamily="34" charset="0"/>
        <a:buChar char="•"/>
        <a:defRPr sz="2000" kern="1200">
          <a:solidFill>
            <a:schemeClr val="tx1"/>
          </a:solidFill>
          <a:latin typeface="Trebuchet MS" pitchFamily="34" charset="0"/>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1800" kern="1200">
          <a:solidFill>
            <a:schemeClr val="tx1"/>
          </a:solidFill>
          <a:latin typeface="Trebuchet MS" pitchFamily="34" charset="0"/>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1800" kern="1200">
          <a:solidFill>
            <a:schemeClr val="tx1"/>
          </a:solidFill>
          <a:latin typeface="Trebuchet MS" pitchFamily="34" charset="0"/>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18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ISTQB</a:t>
            </a:r>
            <a:endParaRPr lang="es-ES" dirty="0"/>
          </a:p>
        </p:txBody>
      </p:sp>
      <p:sp>
        <p:nvSpPr>
          <p:cNvPr id="3" name="2 Subtítulo"/>
          <p:cNvSpPr>
            <a:spLocks noGrp="1"/>
          </p:cNvSpPr>
          <p:nvPr>
            <p:ph type="subTitle" idx="1"/>
          </p:nvPr>
        </p:nvSpPr>
        <p:spPr/>
        <p:txBody>
          <a:bodyPr/>
          <a:lstStyle/>
          <a:p>
            <a:r>
              <a:rPr lang="es-ES" dirty="0" err="1" smtClean="0"/>
              <a:t>Introduction</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Static Techniques</a:t>
            </a:r>
            <a:endParaRPr lang="es-ES" dirty="0"/>
          </a:p>
        </p:txBody>
      </p:sp>
      <p:sp>
        <p:nvSpPr>
          <p:cNvPr id="3" name="2 Marcador de contenido"/>
          <p:cNvSpPr>
            <a:spLocks noGrp="1"/>
          </p:cNvSpPr>
          <p:nvPr>
            <p:ph idx="1"/>
          </p:nvPr>
        </p:nvSpPr>
        <p:spPr/>
        <p:txBody>
          <a:bodyPr/>
          <a:lstStyle/>
          <a:p>
            <a:r>
              <a:rPr lang="en-US" b="1" dirty="0"/>
              <a:t>Static testing</a:t>
            </a:r>
            <a:r>
              <a:rPr lang="en-US" dirty="0"/>
              <a:t>: It can test and find defects without executing code</a:t>
            </a:r>
            <a:r>
              <a:rPr lang="en-US" dirty="0" smtClean="0"/>
              <a:t>.</a:t>
            </a:r>
            <a:endParaRPr lang="en-US" dirty="0"/>
          </a:p>
          <a:p>
            <a:r>
              <a:rPr lang="en-US" dirty="0" smtClean="0"/>
              <a:t>Advantages:</a:t>
            </a:r>
          </a:p>
          <a:p>
            <a:pPr lvl="1"/>
            <a:r>
              <a:rPr lang="en-US" dirty="0"/>
              <a:t>Early detection of </a:t>
            </a:r>
            <a:r>
              <a:rPr lang="en-US" dirty="0" smtClean="0"/>
              <a:t>defects </a:t>
            </a:r>
            <a:r>
              <a:rPr lang="en-US" dirty="0"/>
              <a:t>prior to test </a:t>
            </a:r>
            <a:r>
              <a:rPr lang="en-US" dirty="0" smtClean="0"/>
              <a:t>execution</a:t>
            </a:r>
          </a:p>
          <a:p>
            <a:pPr lvl="1"/>
            <a:r>
              <a:rPr lang="en-US" dirty="0" smtClean="0"/>
              <a:t>Identification </a:t>
            </a:r>
            <a:r>
              <a:rPr lang="en-US" dirty="0"/>
              <a:t>of defects not easily </a:t>
            </a:r>
            <a:r>
              <a:rPr lang="en-US" dirty="0" smtClean="0"/>
              <a:t>found </a:t>
            </a:r>
            <a:r>
              <a:rPr lang="en-US" dirty="0"/>
              <a:t>by dynamic </a:t>
            </a:r>
            <a:r>
              <a:rPr lang="en-US" dirty="0" smtClean="0"/>
              <a:t>testing</a:t>
            </a:r>
          </a:p>
          <a:p>
            <a:pPr lvl="1"/>
            <a:r>
              <a:rPr lang="en-US" dirty="0" smtClean="0"/>
              <a:t>Prevention </a:t>
            </a:r>
            <a:r>
              <a:rPr lang="en-US" dirty="0"/>
              <a:t>of defects</a:t>
            </a:r>
            <a:endParaRPr lang="en-US" dirty="0" smtClean="0"/>
          </a:p>
        </p:txBody>
      </p:sp>
      <p:pic>
        <p:nvPicPr>
          <p:cNvPr id="9218" name="Picture 2" descr="http://www.zymodevelopmentblog.com/wp-content/uploads/2015/01/html-co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596" y="4496858"/>
            <a:ext cx="2420913" cy="2218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146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Static Techniques</a:t>
            </a:r>
            <a:endParaRPr lang="es-ES" dirty="0"/>
          </a:p>
        </p:txBody>
      </p:sp>
      <p:sp>
        <p:nvSpPr>
          <p:cNvPr id="3" name="2 Marcador de contenido"/>
          <p:cNvSpPr>
            <a:spLocks noGrp="1"/>
          </p:cNvSpPr>
          <p:nvPr>
            <p:ph idx="1"/>
          </p:nvPr>
        </p:nvSpPr>
        <p:spPr/>
        <p:txBody>
          <a:bodyPr>
            <a:normAutofit fontScale="92500"/>
          </a:bodyPr>
          <a:lstStyle/>
          <a:p>
            <a:r>
              <a:rPr lang="en-US" b="1" dirty="0" smtClean="0"/>
              <a:t>Informal review: </a:t>
            </a:r>
            <a:r>
              <a:rPr lang="en-US" dirty="0"/>
              <a:t>A</a:t>
            </a:r>
            <a:r>
              <a:rPr lang="en-US" dirty="0" smtClean="0"/>
              <a:t>re</a:t>
            </a:r>
            <a:r>
              <a:rPr lang="en-US" dirty="0"/>
              <a:t> </a:t>
            </a:r>
            <a:r>
              <a:rPr lang="en-US" b="1" dirty="0"/>
              <a:t>not documented</a:t>
            </a:r>
            <a:endParaRPr lang="en-US" b="1" dirty="0" smtClean="0"/>
          </a:p>
          <a:p>
            <a:r>
              <a:rPr lang="en-US" b="1" dirty="0" smtClean="0"/>
              <a:t>Formal review: </a:t>
            </a:r>
          </a:p>
          <a:p>
            <a:pPr marL="914400" lvl="1" indent="-457200">
              <a:buFont typeface="+mj-lt"/>
              <a:buAutoNum type="arabicPeriod"/>
            </a:pPr>
            <a:r>
              <a:rPr lang="en-US" dirty="0" smtClean="0"/>
              <a:t>Planning</a:t>
            </a:r>
          </a:p>
          <a:p>
            <a:pPr marL="914400" lvl="1" indent="-457200">
              <a:buFont typeface="+mj-lt"/>
              <a:buAutoNum type="arabicPeriod"/>
            </a:pPr>
            <a:r>
              <a:rPr lang="en-US" dirty="0" smtClean="0"/>
              <a:t>Kick-off </a:t>
            </a:r>
            <a:r>
              <a:rPr lang="en-US" dirty="0"/>
              <a:t>(</a:t>
            </a:r>
            <a:r>
              <a:rPr lang="en-US" dirty="0" smtClean="0"/>
              <a:t>optional)</a:t>
            </a:r>
          </a:p>
          <a:p>
            <a:pPr marL="914400" lvl="1" indent="-457200">
              <a:buFont typeface="+mj-lt"/>
              <a:buAutoNum type="arabicPeriod"/>
            </a:pPr>
            <a:r>
              <a:rPr lang="en-US" dirty="0" smtClean="0"/>
              <a:t>Preparation</a:t>
            </a:r>
          </a:p>
          <a:p>
            <a:pPr marL="914400" lvl="1" indent="-457200">
              <a:buFont typeface="+mj-lt"/>
              <a:buAutoNum type="arabicPeriod"/>
            </a:pPr>
            <a:r>
              <a:rPr lang="en-US" dirty="0" smtClean="0"/>
              <a:t>Review meeting (</a:t>
            </a:r>
            <a:r>
              <a:rPr lang="es-AR" dirty="0"/>
              <a:t>Examination/evaluation/recording of </a:t>
            </a:r>
            <a:r>
              <a:rPr lang="es-AR" dirty="0" smtClean="0"/>
              <a:t>results)</a:t>
            </a:r>
            <a:endParaRPr lang="en-US" dirty="0" smtClean="0"/>
          </a:p>
          <a:p>
            <a:pPr marL="914400" lvl="1" indent="-457200">
              <a:buFont typeface="+mj-lt"/>
              <a:buAutoNum type="arabicPeriod"/>
            </a:pPr>
            <a:r>
              <a:rPr lang="en-US" dirty="0" smtClean="0"/>
              <a:t>Rework</a:t>
            </a:r>
          </a:p>
          <a:p>
            <a:pPr marL="914400" lvl="1" indent="-457200">
              <a:buFont typeface="+mj-lt"/>
              <a:buAutoNum type="arabicPeriod"/>
            </a:pPr>
            <a:r>
              <a:rPr lang="en-US" dirty="0" smtClean="0"/>
              <a:t>Follow </a:t>
            </a:r>
            <a:r>
              <a:rPr lang="en-US" dirty="0"/>
              <a:t>Up</a:t>
            </a:r>
            <a:endParaRPr lang="en-US" b="1" dirty="0" smtClean="0"/>
          </a:p>
        </p:txBody>
      </p:sp>
      <p:pic>
        <p:nvPicPr>
          <p:cNvPr id="10244" name="Picture 4" descr="http://www.muli.biz/sites/default/files/image/solution/investig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628800"/>
            <a:ext cx="2366366" cy="235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96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Formal review - Types</a:t>
            </a:r>
            <a:endParaRPr lang="es-ES" dirty="0"/>
          </a:p>
        </p:txBody>
      </p:sp>
      <p:sp>
        <p:nvSpPr>
          <p:cNvPr id="3" name="2 Marcador de contenido"/>
          <p:cNvSpPr>
            <a:spLocks noGrp="1"/>
          </p:cNvSpPr>
          <p:nvPr>
            <p:ph idx="1"/>
          </p:nvPr>
        </p:nvSpPr>
        <p:spPr>
          <a:xfrm>
            <a:off x="467544" y="1700808"/>
            <a:ext cx="8229600" cy="4525963"/>
          </a:xfrm>
        </p:spPr>
        <p:txBody>
          <a:bodyPr/>
          <a:lstStyle/>
          <a:p>
            <a:r>
              <a:rPr lang="en-US" b="1" dirty="0" smtClean="0"/>
              <a:t>Walkthrough</a:t>
            </a:r>
          </a:p>
          <a:p>
            <a:r>
              <a:rPr lang="en-US" b="1" dirty="0"/>
              <a:t>Technical </a:t>
            </a:r>
            <a:r>
              <a:rPr lang="en-US" b="1" dirty="0" smtClean="0"/>
              <a:t>Review (peer review)</a:t>
            </a:r>
          </a:p>
          <a:p>
            <a:r>
              <a:rPr lang="en-US" b="1" dirty="0" smtClean="0"/>
              <a:t>Inspection</a:t>
            </a:r>
          </a:p>
          <a:p>
            <a:r>
              <a:rPr lang="en-US" dirty="0"/>
              <a:t>Static analysis</a:t>
            </a:r>
            <a:endParaRPr lang="en-US" b="1" dirty="0" smtClean="0"/>
          </a:p>
        </p:txBody>
      </p:sp>
      <p:pic>
        <p:nvPicPr>
          <p:cNvPr id="11266" name="Picture 2" descr="http://www.digitalcombatsimulator.com/upload/iblock/670/CheckLi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030" y="4149080"/>
            <a:ext cx="2132855"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225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Dynamic Testing</a:t>
            </a:r>
            <a:endParaRPr lang="es-ES" dirty="0"/>
          </a:p>
        </p:txBody>
      </p:sp>
      <p:sp>
        <p:nvSpPr>
          <p:cNvPr id="3" name="2 Marcador de contenido"/>
          <p:cNvSpPr>
            <a:spLocks noGrp="1"/>
          </p:cNvSpPr>
          <p:nvPr>
            <p:ph idx="1"/>
          </p:nvPr>
        </p:nvSpPr>
        <p:spPr/>
        <p:txBody>
          <a:bodyPr/>
          <a:lstStyle/>
          <a:p>
            <a:r>
              <a:rPr lang="en-US" b="1" dirty="0" smtClean="0"/>
              <a:t>Dynamic </a:t>
            </a:r>
            <a:r>
              <a:rPr lang="en-US" b="1" dirty="0"/>
              <a:t>Testing</a:t>
            </a:r>
            <a:r>
              <a:rPr lang="en-US" dirty="0"/>
              <a:t>: </a:t>
            </a:r>
            <a:r>
              <a:rPr lang="en-US" dirty="0" smtClean="0"/>
              <a:t>the </a:t>
            </a:r>
            <a:r>
              <a:rPr lang="en-US" dirty="0"/>
              <a:t>software code is </a:t>
            </a:r>
            <a:r>
              <a:rPr lang="en-US" dirty="0" smtClean="0"/>
              <a:t>executed</a:t>
            </a:r>
          </a:p>
          <a:p>
            <a:pPr lvl="1"/>
            <a:r>
              <a:rPr lang="en-US" sz="2400" dirty="0"/>
              <a:t>Specification-based</a:t>
            </a:r>
          </a:p>
          <a:p>
            <a:pPr lvl="1"/>
            <a:r>
              <a:rPr lang="en-US" sz="2400" dirty="0"/>
              <a:t>Structure-based </a:t>
            </a:r>
          </a:p>
          <a:p>
            <a:pPr lvl="1"/>
            <a:r>
              <a:rPr lang="en-US" sz="2400" dirty="0"/>
              <a:t>Experience- based</a:t>
            </a:r>
            <a:endParaRPr lang="es-ES" sz="2400" dirty="0"/>
          </a:p>
        </p:txBody>
      </p:sp>
      <p:pic>
        <p:nvPicPr>
          <p:cNvPr id="12290" name="Picture 2" descr="https://cdn4.iconfinder.com/data/icons/general-5/200/Play_simpleplay_music_media_multimedia_execute_ru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2456" y="4437112"/>
            <a:ext cx="1852464" cy="185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399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Specification-based or Black Box</a:t>
            </a:r>
            <a:endParaRPr lang="es-ES" dirty="0"/>
          </a:p>
        </p:txBody>
      </p:sp>
      <p:sp>
        <p:nvSpPr>
          <p:cNvPr id="3" name="2 Marcador de contenido"/>
          <p:cNvSpPr>
            <a:spLocks noGrp="1"/>
          </p:cNvSpPr>
          <p:nvPr>
            <p:ph idx="1"/>
          </p:nvPr>
        </p:nvSpPr>
        <p:spPr>
          <a:ln>
            <a:solidFill>
              <a:schemeClr val="accent1"/>
            </a:solidFill>
          </a:ln>
        </p:spPr>
        <p:txBody>
          <a:bodyPr/>
          <a:lstStyle/>
          <a:p>
            <a:r>
              <a:rPr lang="en-US" dirty="0" smtClean="0"/>
              <a:t>Specification-based</a:t>
            </a:r>
          </a:p>
          <a:p>
            <a:pPr lvl="1"/>
            <a:r>
              <a:rPr lang="en-US" sz="2400" dirty="0"/>
              <a:t>Equivalence partitioning</a:t>
            </a:r>
          </a:p>
          <a:p>
            <a:pPr lvl="1"/>
            <a:r>
              <a:rPr lang="en-US" sz="2400" dirty="0"/>
              <a:t>Boundary value analysis</a:t>
            </a:r>
          </a:p>
          <a:p>
            <a:pPr lvl="1"/>
            <a:r>
              <a:rPr lang="en-US" sz="2400" dirty="0"/>
              <a:t>Decision tables</a:t>
            </a:r>
          </a:p>
          <a:p>
            <a:pPr lvl="1"/>
            <a:r>
              <a:rPr lang="en-US" sz="2400" dirty="0"/>
              <a:t>State transition testing</a:t>
            </a:r>
          </a:p>
          <a:p>
            <a:pPr marL="0" indent="0">
              <a:buNone/>
            </a:pPr>
            <a:r>
              <a:rPr lang="en-US" dirty="0" smtClean="0"/>
              <a:t>	</a:t>
            </a:r>
          </a:p>
        </p:txBody>
      </p:sp>
      <p:pic>
        <p:nvPicPr>
          <p:cNvPr id="13314" name="Picture 2" descr="http://www.aimvalley.com/work/wp-content/uploads/Icon_SV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3893" y="3956494"/>
            <a:ext cx="2702496" cy="200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601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Dynamic Testing – Experience based</a:t>
            </a:r>
            <a:endParaRPr lang="es-ES" dirty="0"/>
          </a:p>
        </p:txBody>
      </p:sp>
      <p:pic>
        <p:nvPicPr>
          <p:cNvPr id="14338" name="Picture 2" descr="http://testmatick.com/wp-content/uploads/In-Course-of-Exploratory-Testing-One-May-Concentrate-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386" y="1916832"/>
            <a:ext cx="3699519" cy="4008934"/>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contenido"/>
          <p:cNvSpPr>
            <a:spLocks noGrp="1"/>
          </p:cNvSpPr>
          <p:nvPr>
            <p:ph idx="1"/>
          </p:nvPr>
        </p:nvSpPr>
        <p:spPr/>
        <p:txBody>
          <a:bodyPr/>
          <a:lstStyle/>
          <a:p>
            <a:r>
              <a:rPr lang="en-US" dirty="0"/>
              <a:t>Experience-based</a:t>
            </a:r>
          </a:p>
          <a:p>
            <a:pPr lvl="1"/>
            <a:r>
              <a:rPr lang="en-US" sz="2400" dirty="0"/>
              <a:t>Error Guessing</a:t>
            </a:r>
          </a:p>
          <a:p>
            <a:pPr lvl="1"/>
            <a:r>
              <a:rPr lang="en-US" sz="2400" dirty="0"/>
              <a:t>Exploratory Testing</a:t>
            </a:r>
          </a:p>
          <a:p>
            <a:endParaRPr lang="es-AR" dirty="0"/>
          </a:p>
        </p:txBody>
      </p:sp>
    </p:spTree>
    <p:extLst>
      <p:ext uri="{BB962C8B-B14F-4D97-AF65-F5344CB8AC3E}">
        <p14:creationId xmlns:p14="http://schemas.microsoft.com/office/powerpoint/2010/main" val="3504105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Causes of Software Defects</a:t>
            </a:r>
            <a:endParaRPr lang="es-ES" dirty="0"/>
          </a:p>
        </p:txBody>
      </p:sp>
      <p:sp>
        <p:nvSpPr>
          <p:cNvPr id="3" name="2 Marcador de contenido"/>
          <p:cNvSpPr>
            <a:spLocks noGrp="1"/>
          </p:cNvSpPr>
          <p:nvPr>
            <p:ph idx="1"/>
          </p:nvPr>
        </p:nvSpPr>
        <p:spPr>
          <a:ln>
            <a:solidFill>
              <a:schemeClr val="accent1"/>
            </a:solidFill>
          </a:ln>
        </p:spPr>
        <p:txBody>
          <a:bodyPr/>
          <a:lstStyle/>
          <a:p>
            <a:r>
              <a:rPr lang="en-US" dirty="0"/>
              <a:t>A human being can make an error </a:t>
            </a:r>
            <a:r>
              <a:rPr lang="en-US" b="1" dirty="0"/>
              <a:t>MISTAKE</a:t>
            </a:r>
            <a:r>
              <a:rPr lang="en-US" dirty="0"/>
              <a:t>, wich produces a defect </a:t>
            </a:r>
            <a:r>
              <a:rPr lang="en-US" b="1" dirty="0"/>
              <a:t>FAULT/BUG</a:t>
            </a:r>
            <a:r>
              <a:rPr lang="en-US" dirty="0"/>
              <a:t>, in the program code, o in a document. If a defect in code is executed, the system may fail to do what it should do, causing a </a:t>
            </a:r>
            <a:r>
              <a:rPr lang="en-US" b="1" dirty="0"/>
              <a:t>FAILURE</a:t>
            </a:r>
            <a:r>
              <a:rPr lang="en-US" dirty="0" smtClean="0"/>
              <a:t>	</a:t>
            </a:r>
          </a:p>
          <a:p>
            <a:r>
              <a:rPr lang="en-US" dirty="0" smtClean="0"/>
              <a:t>Failure: </a:t>
            </a:r>
            <a:r>
              <a:rPr lang="en-US" dirty="0"/>
              <a:t>visible to end-users </a:t>
            </a:r>
            <a:endParaRPr lang="en-US" dirty="0" smtClean="0"/>
          </a:p>
          <a:p>
            <a:r>
              <a:rPr lang="en-US" dirty="0" smtClean="0"/>
              <a:t>Bug Cycle: Open, Assigned, Fixed, Closed.</a:t>
            </a:r>
          </a:p>
        </p:txBody>
      </p:sp>
      <p:pic>
        <p:nvPicPr>
          <p:cNvPr id="15362" name="Picture 2" descr="https://media.licdn.com/mpr/mpr/shrinknp_800_800/AAEAAQAAAAAAAAX0AAAAJDliZDdhZGVkLTJmZTgtNDUyNC1iZDA4LTE1YjM2OWJkNmJhM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935106"/>
            <a:ext cx="2762532" cy="208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76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Cost of defects</a:t>
            </a:r>
            <a:endParaRPr lang="es-ES" dirty="0"/>
          </a:p>
        </p:txBody>
      </p:sp>
      <p:pic>
        <p:nvPicPr>
          <p:cNvPr id="4" name="3 Marcador de contenido" descr="http://istqbexamcertification.com/wp-content/uploads/2011/12/cost-of-defects.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1640" y="1988840"/>
            <a:ext cx="6984776" cy="3816424"/>
          </a:xfrm>
          <a:prstGeom prst="rect">
            <a:avLst/>
          </a:prstGeom>
          <a:noFill/>
          <a:ln>
            <a:noFill/>
          </a:ln>
        </p:spPr>
      </p:pic>
    </p:spTree>
    <p:extLst>
      <p:ext uri="{BB962C8B-B14F-4D97-AF65-F5344CB8AC3E}">
        <p14:creationId xmlns:p14="http://schemas.microsoft.com/office/powerpoint/2010/main" val="2398065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s-AR" dirty="0"/>
              <a:t>Software Testing Levels</a:t>
            </a:r>
          </a:p>
        </p:txBody>
      </p:sp>
      <p:sp>
        <p:nvSpPr>
          <p:cNvPr id="3" name="2 Marcador de contenido"/>
          <p:cNvSpPr>
            <a:spLocks noGrp="1"/>
          </p:cNvSpPr>
          <p:nvPr>
            <p:ph idx="1"/>
          </p:nvPr>
        </p:nvSpPr>
        <p:spPr/>
        <p:txBody>
          <a:bodyPr>
            <a:normAutofit fontScale="85000" lnSpcReduction="10000"/>
          </a:bodyPr>
          <a:lstStyle/>
          <a:p>
            <a:r>
              <a:rPr lang="es-AR" dirty="0" smtClean="0"/>
              <a:t>Unit </a:t>
            </a:r>
            <a:r>
              <a:rPr lang="es-AR" dirty="0" err="1" smtClean="0"/>
              <a:t>testing</a:t>
            </a:r>
            <a:endParaRPr lang="es-AR" dirty="0" smtClean="0"/>
          </a:p>
          <a:p>
            <a:r>
              <a:rPr lang="es-AR" b="1" dirty="0" err="1" smtClean="0"/>
              <a:t>Component</a:t>
            </a:r>
            <a:r>
              <a:rPr lang="es-AR" b="1" dirty="0" smtClean="0"/>
              <a:t> </a:t>
            </a:r>
            <a:r>
              <a:rPr lang="es-AR" b="1" dirty="0" err="1" smtClean="0"/>
              <a:t>testing</a:t>
            </a:r>
            <a:r>
              <a:rPr lang="es-AR" b="1" dirty="0" smtClean="0"/>
              <a:t> (</a:t>
            </a:r>
            <a:r>
              <a:rPr lang="es-AR" b="1" dirty="0" err="1" smtClean="0"/>
              <a:t>or</a:t>
            </a:r>
            <a:r>
              <a:rPr lang="es-AR" b="1" dirty="0" smtClean="0"/>
              <a:t> Module </a:t>
            </a:r>
            <a:r>
              <a:rPr lang="es-AR" b="1" dirty="0" err="1" smtClean="0"/>
              <a:t>testing</a:t>
            </a:r>
            <a:r>
              <a:rPr lang="es-AR" b="1" dirty="0" smtClean="0"/>
              <a:t>)</a:t>
            </a:r>
          </a:p>
          <a:p>
            <a:r>
              <a:rPr lang="es-AR" b="1" dirty="0" err="1" smtClean="0"/>
              <a:t>Integration</a:t>
            </a:r>
            <a:r>
              <a:rPr lang="es-AR" b="1" dirty="0" smtClean="0"/>
              <a:t> </a:t>
            </a:r>
            <a:r>
              <a:rPr lang="es-AR" b="1" dirty="0" err="1" smtClean="0"/>
              <a:t>testing</a:t>
            </a:r>
            <a:endParaRPr lang="es-AR" b="1" dirty="0" smtClean="0"/>
          </a:p>
          <a:p>
            <a:r>
              <a:rPr lang="es-AR" dirty="0" err="1" smtClean="0"/>
              <a:t>Component</a:t>
            </a:r>
            <a:r>
              <a:rPr lang="es-AR" dirty="0" smtClean="0"/>
              <a:t> </a:t>
            </a:r>
            <a:r>
              <a:rPr lang="es-AR" dirty="0" err="1" smtClean="0"/>
              <a:t>integration</a:t>
            </a:r>
            <a:r>
              <a:rPr lang="es-AR" dirty="0" smtClean="0"/>
              <a:t> </a:t>
            </a:r>
            <a:r>
              <a:rPr lang="es-AR" dirty="0" err="1" smtClean="0"/>
              <a:t>testing</a:t>
            </a:r>
            <a:endParaRPr lang="es-AR" dirty="0" smtClean="0"/>
          </a:p>
          <a:p>
            <a:r>
              <a:rPr lang="es-AR" dirty="0" err="1" smtClean="0"/>
              <a:t>System</a:t>
            </a:r>
            <a:r>
              <a:rPr lang="es-AR" dirty="0" smtClean="0"/>
              <a:t> </a:t>
            </a:r>
            <a:r>
              <a:rPr lang="es-AR" dirty="0" err="1" smtClean="0"/>
              <a:t>integration</a:t>
            </a:r>
            <a:r>
              <a:rPr lang="es-AR" dirty="0" smtClean="0"/>
              <a:t> </a:t>
            </a:r>
            <a:r>
              <a:rPr lang="es-AR" dirty="0" err="1" smtClean="0"/>
              <a:t>testing</a:t>
            </a:r>
            <a:endParaRPr lang="es-AR" dirty="0" smtClean="0"/>
          </a:p>
          <a:p>
            <a:r>
              <a:rPr lang="es-AR" b="1" dirty="0" err="1" smtClean="0"/>
              <a:t>System</a:t>
            </a:r>
            <a:r>
              <a:rPr lang="es-AR" b="1" dirty="0" smtClean="0"/>
              <a:t> </a:t>
            </a:r>
            <a:r>
              <a:rPr lang="es-AR" b="1" dirty="0" err="1" smtClean="0"/>
              <a:t>testing</a:t>
            </a:r>
            <a:endParaRPr lang="es-AR" b="1" dirty="0" smtClean="0"/>
          </a:p>
          <a:p>
            <a:r>
              <a:rPr lang="es-AR" b="1" dirty="0" err="1" smtClean="0"/>
              <a:t>Acceptance</a:t>
            </a:r>
            <a:r>
              <a:rPr lang="es-AR" b="1" dirty="0" smtClean="0"/>
              <a:t> </a:t>
            </a:r>
            <a:r>
              <a:rPr lang="es-AR" b="1" dirty="0" err="1" smtClean="0"/>
              <a:t>testing</a:t>
            </a:r>
            <a:endParaRPr lang="es-AR" b="1" dirty="0" smtClean="0"/>
          </a:p>
          <a:p>
            <a:r>
              <a:rPr lang="es-AR" dirty="0" err="1" smtClean="0"/>
              <a:t>Alpha</a:t>
            </a:r>
            <a:r>
              <a:rPr lang="es-AR" dirty="0" smtClean="0"/>
              <a:t> </a:t>
            </a:r>
            <a:r>
              <a:rPr lang="es-AR" dirty="0" err="1" smtClean="0"/>
              <a:t>testing</a:t>
            </a:r>
            <a:endParaRPr lang="es-AR" dirty="0" smtClean="0"/>
          </a:p>
          <a:p>
            <a:r>
              <a:rPr lang="es-AR" dirty="0" smtClean="0"/>
              <a:t>Beta </a:t>
            </a:r>
            <a:r>
              <a:rPr lang="es-AR" dirty="0" err="1" smtClean="0"/>
              <a:t>Testing</a:t>
            </a:r>
            <a:endParaRPr lang="es-AR" dirty="0"/>
          </a:p>
        </p:txBody>
      </p:sp>
      <p:pic>
        <p:nvPicPr>
          <p:cNvPr id="16386" name="Picture 2" descr="http://www.okmaplace.com/img/products-gtm-integration-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2797" y="3736792"/>
            <a:ext cx="288032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967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a:t>Unit</a:t>
            </a:r>
            <a:r>
              <a:rPr lang="es-AR" dirty="0"/>
              <a:t> </a:t>
            </a:r>
            <a:r>
              <a:rPr lang="es-AR" dirty="0" err="1"/>
              <a:t>testing</a:t>
            </a:r>
            <a:endParaRPr lang="es-AR" dirty="0"/>
          </a:p>
        </p:txBody>
      </p:sp>
      <p:sp>
        <p:nvSpPr>
          <p:cNvPr id="3" name="2 Marcador de contenido"/>
          <p:cNvSpPr>
            <a:spLocks noGrp="1"/>
          </p:cNvSpPr>
          <p:nvPr>
            <p:ph idx="1"/>
          </p:nvPr>
        </p:nvSpPr>
        <p:spPr/>
        <p:txBody>
          <a:bodyPr/>
          <a:lstStyle/>
          <a:p>
            <a:r>
              <a:rPr lang="es-AR" dirty="0" err="1" smtClean="0"/>
              <a:t>Method</a:t>
            </a:r>
            <a:r>
              <a:rPr lang="es-AR" dirty="0" smtClean="0"/>
              <a:t>: White box</a:t>
            </a:r>
          </a:p>
          <a:p>
            <a:r>
              <a:rPr lang="es-AR" dirty="0" err="1" smtClean="0"/>
              <a:t>When</a:t>
            </a:r>
            <a:r>
              <a:rPr lang="es-AR" dirty="0" smtClean="0"/>
              <a:t>?: </a:t>
            </a:r>
            <a:r>
              <a:rPr lang="es-AR" dirty="0" err="1" smtClean="0"/>
              <a:t>Before</a:t>
            </a:r>
            <a:r>
              <a:rPr lang="es-AR" dirty="0" smtClean="0"/>
              <a:t> </a:t>
            </a:r>
            <a:r>
              <a:rPr lang="es-AR" dirty="0" err="1" smtClean="0"/>
              <a:t>integration</a:t>
            </a:r>
            <a:r>
              <a:rPr lang="es-AR" dirty="0" smtClean="0"/>
              <a:t> </a:t>
            </a:r>
            <a:r>
              <a:rPr lang="es-AR" dirty="0" err="1" smtClean="0"/>
              <a:t>testing</a:t>
            </a:r>
            <a:endParaRPr lang="es-AR" dirty="0" smtClean="0"/>
          </a:p>
          <a:p>
            <a:r>
              <a:rPr lang="es-AR" dirty="0" err="1" smtClean="0"/>
              <a:t>By</a:t>
            </a:r>
            <a:r>
              <a:rPr lang="es-AR" dirty="0" smtClean="0"/>
              <a:t> </a:t>
            </a:r>
            <a:r>
              <a:rPr lang="es-AR" dirty="0" err="1" smtClean="0"/>
              <a:t>whom</a:t>
            </a:r>
            <a:r>
              <a:rPr lang="es-AR" dirty="0" smtClean="0"/>
              <a:t>?: </a:t>
            </a:r>
            <a:r>
              <a:rPr lang="es-AR" dirty="0" err="1" smtClean="0"/>
              <a:t>By</a:t>
            </a:r>
            <a:r>
              <a:rPr lang="es-AR" dirty="0" smtClean="0"/>
              <a:t> </a:t>
            </a:r>
            <a:r>
              <a:rPr lang="es-AR" dirty="0" err="1" smtClean="0"/>
              <a:t>developers</a:t>
            </a:r>
            <a:endParaRPr lang="es-AR" dirty="0" smtClean="0"/>
          </a:p>
          <a:p>
            <a:r>
              <a:rPr lang="es-AR" dirty="0" err="1" smtClean="0"/>
              <a:t>Advantages</a:t>
            </a:r>
            <a:r>
              <a:rPr lang="es-AR" dirty="0" smtClean="0"/>
              <a:t>:</a:t>
            </a:r>
          </a:p>
          <a:p>
            <a:pPr lvl="1"/>
            <a:r>
              <a:rPr lang="en-US" dirty="0"/>
              <a:t>Issues are found at early </a:t>
            </a:r>
            <a:r>
              <a:rPr lang="en-US" dirty="0" smtClean="0"/>
              <a:t>stage</a:t>
            </a:r>
          </a:p>
          <a:p>
            <a:pPr lvl="1"/>
            <a:r>
              <a:rPr lang="en-US" dirty="0"/>
              <a:t>Unit testing helps in maintaining and changing the </a:t>
            </a:r>
            <a:r>
              <a:rPr lang="en-US" dirty="0" smtClean="0"/>
              <a:t>code</a:t>
            </a:r>
          </a:p>
          <a:p>
            <a:pPr lvl="1"/>
            <a:r>
              <a:rPr lang="en-US" dirty="0"/>
              <a:t>Unit testing helps in simplifying the debugging </a:t>
            </a:r>
            <a:r>
              <a:rPr lang="en-US" dirty="0" smtClean="0"/>
              <a:t>process</a:t>
            </a:r>
            <a:endParaRPr lang="es-AR" dirty="0"/>
          </a:p>
        </p:txBody>
      </p:sp>
      <p:pic>
        <p:nvPicPr>
          <p:cNvPr id="17410" name="Picture 2" descr="http://4.bp.blogspot.com/-4cY6sHzaTUs/VMTnqzzhHMI/AAAAAAAADPE/ozWDjIcFuzE/s1600/code-optimization-xx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988840"/>
            <a:ext cx="194421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150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ISTQB</a:t>
            </a:r>
            <a:endParaRPr lang="es-ES" dirty="0"/>
          </a:p>
        </p:txBody>
      </p:sp>
      <p:sp>
        <p:nvSpPr>
          <p:cNvPr id="3" name="2 Marcador de contenido"/>
          <p:cNvSpPr>
            <a:spLocks noGrp="1"/>
          </p:cNvSpPr>
          <p:nvPr>
            <p:ph idx="1"/>
          </p:nvPr>
        </p:nvSpPr>
        <p:spPr/>
        <p:txBody>
          <a:bodyPr/>
          <a:lstStyle/>
          <a:p>
            <a:r>
              <a:rPr lang="en-US" dirty="0"/>
              <a:t>International Software Testing Qualifications Board </a:t>
            </a:r>
            <a:endParaRPr lang="en-US" dirty="0" smtClean="0"/>
          </a:p>
          <a:p>
            <a:pPr lvl="0"/>
            <a:r>
              <a:rPr lang="es-AR" dirty="0"/>
              <a:t>La </a:t>
            </a:r>
            <a:r>
              <a:rPr lang="es-AR" dirty="0" smtClean="0"/>
              <a:t>certificación mas </a:t>
            </a:r>
            <a:r>
              <a:rPr lang="es-AR" dirty="0"/>
              <a:t>reconocida a nivel mundial, relacionada directamente con software </a:t>
            </a:r>
            <a:r>
              <a:rPr lang="es-AR" dirty="0" smtClean="0"/>
              <a:t>testing</a:t>
            </a:r>
          </a:p>
          <a:p>
            <a:pPr lvl="0"/>
            <a:r>
              <a:rPr lang="es-AR" dirty="0"/>
              <a:t>Material Oficial: </a:t>
            </a:r>
            <a:r>
              <a:rPr lang="es-AR" dirty="0" smtClean="0"/>
              <a:t>istqb_foundation_level_syllabus_2011.pdf</a:t>
            </a:r>
            <a:endParaRPr lang="es-AR" dirty="0"/>
          </a:p>
          <a:p>
            <a:endParaRPr lang="es-ES" dirty="0"/>
          </a:p>
        </p:txBody>
      </p:sp>
      <p:pic>
        <p:nvPicPr>
          <p:cNvPr id="2050" name="Picture 2" descr="https://www.certible.com/s/img/ISTQB-International-Software-Testing-Qualifications-Board-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1584" y="4797152"/>
            <a:ext cx="2647626" cy="15126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Integration</a:t>
            </a:r>
            <a:r>
              <a:rPr lang="es-AR" dirty="0" smtClean="0"/>
              <a:t> </a:t>
            </a:r>
            <a:r>
              <a:rPr lang="es-AR" dirty="0" err="1" smtClean="0"/>
              <a:t>Testing</a:t>
            </a:r>
            <a:r>
              <a:rPr lang="es-AR" dirty="0" smtClean="0"/>
              <a:t> - </a:t>
            </a:r>
            <a:r>
              <a:rPr lang="es-AR" dirty="0" err="1" smtClean="0"/>
              <a:t>Types</a:t>
            </a:r>
            <a:endParaRPr lang="es-AR" dirty="0"/>
          </a:p>
        </p:txBody>
      </p:sp>
      <p:sp>
        <p:nvSpPr>
          <p:cNvPr id="3" name="2 Marcador de contenido"/>
          <p:cNvSpPr>
            <a:spLocks noGrp="1"/>
          </p:cNvSpPr>
          <p:nvPr>
            <p:ph idx="1"/>
          </p:nvPr>
        </p:nvSpPr>
        <p:spPr/>
        <p:txBody>
          <a:bodyPr/>
          <a:lstStyle/>
          <a:p>
            <a:r>
              <a:rPr lang="es-AR" dirty="0" smtClean="0"/>
              <a:t>Big </a:t>
            </a:r>
            <a:r>
              <a:rPr lang="es-AR" dirty="0" err="1"/>
              <a:t>B</a:t>
            </a:r>
            <a:r>
              <a:rPr lang="es-AR" dirty="0" err="1" smtClean="0"/>
              <a:t>ang</a:t>
            </a:r>
            <a:endParaRPr lang="es-AR" dirty="0" smtClean="0"/>
          </a:p>
          <a:p>
            <a:r>
              <a:rPr lang="es-AR" dirty="0" smtClean="0"/>
              <a:t>Top Down</a:t>
            </a:r>
          </a:p>
          <a:p>
            <a:r>
              <a:rPr lang="es-AR" dirty="0" err="1" smtClean="0"/>
              <a:t>Botton</a:t>
            </a:r>
            <a:r>
              <a:rPr lang="es-AR" dirty="0" smtClean="0"/>
              <a:t> Up</a:t>
            </a:r>
          </a:p>
          <a:p>
            <a:r>
              <a:rPr lang="es-AR" dirty="0" smtClean="0"/>
              <a:t>Incremental </a:t>
            </a:r>
            <a:r>
              <a:rPr lang="es-AR" dirty="0" err="1" smtClean="0"/>
              <a:t>Testing</a:t>
            </a:r>
            <a:endParaRPr lang="es-AR" dirty="0"/>
          </a:p>
        </p:txBody>
      </p:sp>
      <p:pic>
        <p:nvPicPr>
          <p:cNvPr id="4" name="3 Imagen" descr="http://istqbexamcertification.com/wp-content/uploads/2012/01/What-is-big-bang-integration-testing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416" y="1988840"/>
            <a:ext cx="3528392" cy="1944215"/>
          </a:xfrm>
          <a:prstGeom prst="rect">
            <a:avLst/>
          </a:prstGeom>
          <a:noFill/>
          <a:ln>
            <a:noFill/>
          </a:ln>
        </p:spPr>
      </p:pic>
      <p:pic>
        <p:nvPicPr>
          <p:cNvPr id="5" name="4 Imagen" descr="What is top down integration testi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0416" y="4333314"/>
            <a:ext cx="3528392" cy="2088232"/>
          </a:xfrm>
          <a:prstGeom prst="rect">
            <a:avLst/>
          </a:prstGeom>
          <a:noFill/>
          <a:ln>
            <a:noFill/>
          </a:ln>
        </p:spPr>
      </p:pic>
      <p:pic>
        <p:nvPicPr>
          <p:cNvPr id="6" name="5 Imagen" descr="what is bottom up integrati"/>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365104"/>
            <a:ext cx="3816424" cy="2088232"/>
          </a:xfrm>
          <a:prstGeom prst="rect">
            <a:avLst/>
          </a:prstGeom>
          <a:noFill/>
          <a:ln>
            <a:noFill/>
          </a:ln>
        </p:spPr>
      </p:pic>
    </p:spTree>
    <p:extLst>
      <p:ext uri="{BB962C8B-B14F-4D97-AF65-F5344CB8AC3E}">
        <p14:creationId xmlns:p14="http://schemas.microsoft.com/office/powerpoint/2010/main" val="2819601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System</a:t>
            </a:r>
            <a:r>
              <a:rPr lang="es-AR" dirty="0" smtClean="0"/>
              <a:t> </a:t>
            </a:r>
            <a:r>
              <a:rPr lang="es-AR" dirty="0" err="1" smtClean="0"/>
              <a:t>testing</a:t>
            </a:r>
            <a:endParaRPr lang="es-AR" dirty="0"/>
          </a:p>
        </p:txBody>
      </p:sp>
      <p:sp>
        <p:nvSpPr>
          <p:cNvPr id="3" name="2 Marcador de contenido"/>
          <p:cNvSpPr>
            <a:spLocks noGrp="1"/>
          </p:cNvSpPr>
          <p:nvPr>
            <p:ph idx="1"/>
          </p:nvPr>
        </p:nvSpPr>
        <p:spPr/>
        <p:txBody>
          <a:bodyPr/>
          <a:lstStyle/>
          <a:p>
            <a:r>
              <a:rPr lang="en-US" dirty="0"/>
              <a:t>Is concerned with the behavior of a whole </a:t>
            </a:r>
            <a:r>
              <a:rPr lang="en-US" dirty="0" smtClean="0"/>
              <a:t>system/product</a:t>
            </a:r>
          </a:p>
          <a:p>
            <a:r>
              <a:rPr lang="en-US" dirty="0"/>
              <a:t>S</a:t>
            </a:r>
            <a:r>
              <a:rPr lang="en-US" dirty="0" smtClean="0"/>
              <a:t>hould </a:t>
            </a:r>
            <a:r>
              <a:rPr lang="en-US" dirty="0"/>
              <a:t>investigate </a:t>
            </a:r>
            <a:r>
              <a:rPr lang="en-US" b="1" dirty="0"/>
              <a:t>functional</a:t>
            </a:r>
            <a:r>
              <a:rPr lang="en-US" dirty="0"/>
              <a:t> and </a:t>
            </a:r>
            <a:r>
              <a:rPr lang="en-US" b="1" dirty="0"/>
              <a:t>non-functional </a:t>
            </a:r>
            <a:r>
              <a:rPr lang="en-US" dirty="0"/>
              <a:t>requirements of the system, and data quality characteristics</a:t>
            </a:r>
            <a:r>
              <a:rPr lang="en-US" dirty="0" smtClean="0"/>
              <a:t>.</a:t>
            </a:r>
          </a:p>
          <a:p>
            <a:pPr marL="342900" lvl="2" indent="-342900">
              <a:buClr>
                <a:srgbClr val="FF9900"/>
              </a:buClr>
            </a:pPr>
            <a:r>
              <a:rPr lang="en-US" sz="2400" dirty="0"/>
              <a:t>An </a:t>
            </a:r>
            <a:r>
              <a:rPr lang="en-US" sz="2400" b="1" dirty="0"/>
              <a:t>independent test team </a:t>
            </a:r>
            <a:r>
              <a:rPr lang="en-US" sz="2400" dirty="0"/>
              <a:t>often carries out system testing</a:t>
            </a:r>
            <a:endParaRPr lang="es-AR" sz="2400" dirty="0"/>
          </a:p>
          <a:p>
            <a:endParaRPr lang="en-US" dirty="0" smtClean="0"/>
          </a:p>
          <a:p>
            <a:endParaRPr lang="es-AR" dirty="0"/>
          </a:p>
        </p:txBody>
      </p:sp>
      <p:pic>
        <p:nvPicPr>
          <p:cNvPr id="18434" name="Picture 2" descr="http://cnet4.cbsistatic.com/hub/i/r/2012/01/04/b53b67e7-fdb7-11e2-8c7c-d4ae52e62bcc/resize/270xauto/93ee0ad42917b399d209e226c4e78e77/CrashReporterPrefsIco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5013176"/>
            <a:ext cx="1707654" cy="170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054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Acceptance</a:t>
            </a:r>
            <a:r>
              <a:rPr lang="es-AR" dirty="0" smtClean="0"/>
              <a:t> </a:t>
            </a:r>
            <a:r>
              <a:rPr lang="es-AR" dirty="0" err="1" smtClean="0"/>
              <a:t>Testing</a:t>
            </a:r>
            <a:endParaRPr lang="es-AR" dirty="0"/>
          </a:p>
        </p:txBody>
      </p:sp>
      <p:sp>
        <p:nvSpPr>
          <p:cNvPr id="3" name="2 Marcador de contenido"/>
          <p:cNvSpPr>
            <a:spLocks noGrp="1"/>
          </p:cNvSpPr>
          <p:nvPr>
            <p:ph idx="1"/>
          </p:nvPr>
        </p:nvSpPr>
        <p:spPr/>
        <p:txBody>
          <a:bodyPr/>
          <a:lstStyle/>
          <a:p>
            <a:endParaRPr lang="es-AR" dirty="0"/>
          </a:p>
          <a:p>
            <a:pPr lvl="1"/>
            <a:r>
              <a:rPr lang="en-US" sz="2400" dirty="0"/>
              <a:t>Done to ensure that the requirements of the specification are met.</a:t>
            </a:r>
          </a:p>
          <a:p>
            <a:pPr lvl="1"/>
            <a:r>
              <a:rPr lang="en-US" sz="2400" dirty="0"/>
              <a:t>Done by the user or customer</a:t>
            </a:r>
            <a:endParaRPr lang="es-AR" sz="2400" dirty="0"/>
          </a:p>
          <a:p>
            <a:endParaRPr lang="es-AR" dirty="0"/>
          </a:p>
        </p:txBody>
      </p:sp>
      <p:pic>
        <p:nvPicPr>
          <p:cNvPr id="19458" name="Picture 2" descr="http://epicentre.co.uk/central/wp-content/uploads/2012/11/Onsite-test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861048"/>
            <a:ext cx="3803915"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884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Alpha</a:t>
            </a:r>
            <a:r>
              <a:rPr lang="es-AR" dirty="0" smtClean="0"/>
              <a:t> </a:t>
            </a:r>
            <a:r>
              <a:rPr lang="es-AR" dirty="0" err="1" smtClean="0"/>
              <a:t>Testing</a:t>
            </a:r>
            <a:r>
              <a:rPr lang="es-AR" dirty="0" smtClean="0"/>
              <a:t> Vs. Beta </a:t>
            </a:r>
            <a:r>
              <a:rPr lang="es-AR" dirty="0" err="1" smtClean="0"/>
              <a:t>Testing</a:t>
            </a:r>
            <a:r>
              <a:rPr lang="es-AR" dirty="0" smtClean="0"/>
              <a:t> </a:t>
            </a:r>
            <a:endParaRPr lang="es-AR" dirty="0"/>
          </a:p>
        </p:txBody>
      </p:sp>
      <p:sp>
        <p:nvSpPr>
          <p:cNvPr id="3" name="2 Marcador de contenido"/>
          <p:cNvSpPr>
            <a:spLocks noGrp="1"/>
          </p:cNvSpPr>
          <p:nvPr>
            <p:ph idx="1"/>
          </p:nvPr>
        </p:nvSpPr>
        <p:spPr/>
        <p:txBody>
          <a:bodyPr/>
          <a:lstStyle/>
          <a:p>
            <a:r>
              <a:rPr lang="es-AR" dirty="0" err="1" smtClean="0"/>
              <a:t>Alpha</a:t>
            </a:r>
            <a:r>
              <a:rPr lang="es-AR" dirty="0" smtClean="0"/>
              <a:t> </a:t>
            </a:r>
            <a:r>
              <a:rPr lang="es-AR" dirty="0" err="1" smtClean="0"/>
              <a:t>Testing</a:t>
            </a:r>
            <a:endParaRPr lang="es-AR" dirty="0" smtClean="0"/>
          </a:p>
          <a:p>
            <a:pPr lvl="1"/>
            <a:r>
              <a:rPr lang="es-AR" b="1" dirty="0" err="1"/>
              <a:t>Who</a:t>
            </a:r>
            <a:r>
              <a:rPr lang="es-AR" b="1" dirty="0"/>
              <a:t>?: </a:t>
            </a:r>
            <a:r>
              <a:rPr lang="es-AR" dirty="0" err="1"/>
              <a:t>User</a:t>
            </a:r>
            <a:r>
              <a:rPr lang="es-AR" dirty="0"/>
              <a:t>/</a:t>
            </a:r>
            <a:r>
              <a:rPr lang="es-AR" dirty="0" err="1"/>
              <a:t>Customers</a:t>
            </a:r>
            <a:r>
              <a:rPr lang="es-AR" dirty="0"/>
              <a:t> </a:t>
            </a:r>
            <a:r>
              <a:rPr lang="es-AR" dirty="0" err="1"/>
              <a:t>or</a:t>
            </a:r>
            <a:r>
              <a:rPr lang="es-AR" dirty="0"/>
              <a:t> </a:t>
            </a:r>
            <a:r>
              <a:rPr lang="es-AR" dirty="0" err="1"/>
              <a:t>an</a:t>
            </a:r>
            <a:r>
              <a:rPr lang="es-AR" dirty="0"/>
              <a:t> </a:t>
            </a:r>
            <a:r>
              <a:rPr lang="es-AR" dirty="0" err="1"/>
              <a:t>independent</a:t>
            </a:r>
            <a:r>
              <a:rPr lang="es-AR" dirty="0"/>
              <a:t> </a:t>
            </a:r>
            <a:r>
              <a:rPr lang="es-AR" dirty="0" err="1"/>
              <a:t>tet</a:t>
            </a:r>
            <a:r>
              <a:rPr lang="es-AR" dirty="0"/>
              <a:t> </a:t>
            </a:r>
            <a:r>
              <a:rPr lang="es-AR" dirty="0" err="1"/>
              <a:t>team</a:t>
            </a:r>
            <a:endParaRPr lang="es-AR" dirty="0"/>
          </a:p>
          <a:p>
            <a:pPr lvl="1"/>
            <a:r>
              <a:rPr lang="es-AR" b="1" dirty="0" err="1"/>
              <a:t>Where</a:t>
            </a:r>
            <a:r>
              <a:rPr lang="es-AR" b="1" dirty="0"/>
              <a:t>?: </a:t>
            </a:r>
            <a:r>
              <a:rPr lang="es-AR" dirty="0" err="1"/>
              <a:t>Developoer´s</a:t>
            </a:r>
            <a:r>
              <a:rPr lang="es-AR" dirty="0"/>
              <a:t> </a:t>
            </a:r>
            <a:r>
              <a:rPr lang="es-AR" dirty="0" err="1" smtClean="0"/>
              <a:t>site</a:t>
            </a:r>
            <a:endParaRPr lang="es-AR" dirty="0" smtClean="0"/>
          </a:p>
          <a:p>
            <a:pPr lvl="1"/>
            <a:r>
              <a:rPr lang="es-AR" b="1" dirty="0" err="1" smtClean="0"/>
              <a:t>When</a:t>
            </a:r>
            <a:r>
              <a:rPr lang="es-AR" b="1" dirty="0" smtClean="0"/>
              <a:t>?: </a:t>
            </a:r>
            <a:r>
              <a:rPr lang="es-AR" dirty="0" smtClean="0"/>
              <a:t>At </a:t>
            </a:r>
            <a:r>
              <a:rPr lang="es-AR" dirty="0" err="1" smtClean="0"/>
              <a:t>the</a:t>
            </a:r>
            <a:r>
              <a:rPr lang="es-AR" dirty="0" smtClean="0"/>
              <a:t> </a:t>
            </a:r>
            <a:r>
              <a:rPr lang="es-AR" dirty="0" err="1" smtClean="0"/>
              <a:t>end</a:t>
            </a:r>
            <a:r>
              <a:rPr lang="es-AR" dirty="0" smtClean="0"/>
              <a:t> of </a:t>
            </a:r>
            <a:r>
              <a:rPr lang="es-AR" dirty="0" err="1" smtClean="0"/>
              <a:t>the</a:t>
            </a:r>
            <a:r>
              <a:rPr lang="es-AR" dirty="0" smtClean="0"/>
              <a:t> </a:t>
            </a:r>
            <a:r>
              <a:rPr lang="es-AR" dirty="0" err="1" smtClean="0"/>
              <a:t>development</a:t>
            </a:r>
            <a:r>
              <a:rPr lang="es-AR" dirty="0" smtClean="0"/>
              <a:t> </a:t>
            </a:r>
            <a:r>
              <a:rPr lang="es-AR" dirty="0" err="1" smtClean="0"/>
              <a:t>process</a:t>
            </a:r>
            <a:endParaRPr lang="es-AR" dirty="0" smtClean="0"/>
          </a:p>
          <a:p>
            <a:r>
              <a:rPr lang="es-AR" dirty="0" smtClean="0"/>
              <a:t>Beta </a:t>
            </a:r>
            <a:r>
              <a:rPr lang="es-AR" dirty="0" err="1" smtClean="0"/>
              <a:t>Testing</a:t>
            </a:r>
            <a:r>
              <a:rPr lang="es-AR" dirty="0" smtClean="0"/>
              <a:t>:</a:t>
            </a:r>
          </a:p>
          <a:p>
            <a:pPr lvl="1"/>
            <a:r>
              <a:rPr lang="es-AR" b="1" dirty="0" err="1" smtClean="0"/>
              <a:t>Who</a:t>
            </a:r>
            <a:r>
              <a:rPr lang="es-AR" b="1" dirty="0" smtClean="0"/>
              <a:t>?: </a:t>
            </a:r>
            <a:r>
              <a:rPr lang="es-AR" dirty="0" smtClean="0"/>
              <a:t>Real </a:t>
            </a:r>
            <a:r>
              <a:rPr lang="es-AR" dirty="0" err="1" smtClean="0"/>
              <a:t>Users</a:t>
            </a:r>
            <a:endParaRPr lang="es-AR" dirty="0" smtClean="0"/>
          </a:p>
          <a:p>
            <a:pPr lvl="1"/>
            <a:r>
              <a:rPr lang="es-AR" b="1" dirty="0" err="1" smtClean="0"/>
              <a:t>Where</a:t>
            </a:r>
            <a:r>
              <a:rPr lang="es-AR" b="1" dirty="0" smtClean="0"/>
              <a:t>?: </a:t>
            </a:r>
            <a:r>
              <a:rPr lang="es-AR" dirty="0" err="1" smtClean="0"/>
              <a:t>Customer</a:t>
            </a:r>
            <a:r>
              <a:rPr lang="es-AR" dirty="0" smtClean="0"/>
              <a:t> </a:t>
            </a:r>
            <a:r>
              <a:rPr lang="es-AR" dirty="0" err="1" smtClean="0"/>
              <a:t>site</a:t>
            </a:r>
            <a:endParaRPr lang="es-AR" dirty="0" smtClean="0"/>
          </a:p>
          <a:p>
            <a:pPr lvl="1"/>
            <a:r>
              <a:rPr lang="es-AR" b="1" dirty="0" err="1" smtClean="0"/>
              <a:t>When</a:t>
            </a:r>
            <a:r>
              <a:rPr lang="es-AR" b="1" dirty="0" smtClean="0"/>
              <a:t>?: </a:t>
            </a:r>
            <a:r>
              <a:rPr lang="es-AR" dirty="0" err="1" smtClean="0"/>
              <a:t>Just</a:t>
            </a:r>
            <a:r>
              <a:rPr lang="es-AR" dirty="0" smtClean="0"/>
              <a:t> </a:t>
            </a:r>
            <a:r>
              <a:rPr lang="es-AR" dirty="0" err="1" smtClean="0"/>
              <a:t>before</a:t>
            </a:r>
            <a:r>
              <a:rPr lang="es-AR" dirty="0" smtClean="0"/>
              <a:t> </a:t>
            </a:r>
            <a:r>
              <a:rPr lang="es-AR" dirty="0" err="1" smtClean="0"/>
              <a:t>the</a:t>
            </a:r>
            <a:r>
              <a:rPr lang="es-AR" dirty="0" smtClean="0"/>
              <a:t> </a:t>
            </a:r>
            <a:r>
              <a:rPr lang="es-AR" dirty="0" err="1" smtClean="0"/>
              <a:t>launch</a:t>
            </a:r>
            <a:r>
              <a:rPr lang="es-AR" dirty="0" smtClean="0"/>
              <a:t> of </a:t>
            </a:r>
            <a:r>
              <a:rPr lang="es-AR" dirty="0" err="1" smtClean="0"/>
              <a:t>the</a:t>
            </a:r>
            <a:r>
              <a:rPr lang="es-AR" dirty="0" smtClean="0"/>
              <a:t> </a:t>
            </a:r>
            <a:r>
              <a:rPr lang="es-AR" dirty="0" err="1" smtClean="0"/>
              <a:t>product</a:t>
            </a:r>
            <a:endParaRPr lang="es-AR" dirty="0" smtClean="0"/>
          </a:p>
          <a:p>
            <a:pPr lvl="1"/>
            <a:endParaRPr lang="es-AR" dirty="0" smtClean="0"/>
          </a:p>
        </p:txBody>
      </p:sp>
      <p:pic>
        <p:nvPicPr>
          <p:cNvPr id="20482" name="Picture 2" descr="http://www.behindtherabbit.com/site/wp-content/uploads/be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933056"/>
            <a:ext cx="2209428" cy="220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455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Regression</a:t>
            </a:r>
            <a:r>
              <a:rPr lang="es-AR" dirty="0" smtClean="0"/>
              <a:t> </a:t>
            </a:r>
            <a:r>
              <a:rPr lang="es-AR" dirty="0" err="1" smtClean="0"/>
              <a:t>testing</a:t>
            </a:r>
            <a:endParaRPr lang="es-AR" dirty="0"/>
          </a:p>
        </p:txBody>
      </p:sp>
      <p:sp>
        <p:nvSpPr>
          <p:cNvPr id="3" name="2 Marcador de contenido"/>
          <p:cNvSpPr>
            <a:spLocks noGrp="1"/>
          </p:cNvSpPr>
          <p:nvPr>
            <p:ph idx="1"/>
          </p:nvPr>
        </p:nvSpPr>
        <p:spPr/>
        <p:txBody>
          <a:bodyPr/>
          <a:lstStyle/>
          <a:p>
            <a:r>
              <a:rPr lang="en-US" dirty="0"/>
              <a:t>D</a:t>
            </a:r>
            <a:r>
              <a:rPr lang="en-US" dirty="0" smtClean="0"/>
              <a:t>etect </a:t>
            </a:r>
            <a:r>
              <a:rPr lang="en-US" dirty="0"/>
              <a:t>these ‘</a:t>
            </a:r>
            <a:r>
              <a:rPr lang="en-US" b="1" dirty="0"/>
              <a:t>unexpected side-effects</a:t>
            </a:r>
            <a:r>
              <a:rPr lang="en-US" dirty="0" smtClean="0"/>
              <a:t>’</a:t>
            </a:r>
          </a:p>
          <a:p>
            <a:r>
              <a:rPr lang="en-US" dirty="0"/>
              <a:t>V</a:t>
            </a:r>
            <a:r>
              <a:rPr lang="en-US" dirty="0" smtClean="0"/>
              <a:t>erify </a:t>
            </a:r>
            <a:r>
              <a:rPr lang="en-US" dirty="0"/>
              <a:t>that modifications in the software or the environment have not caused any unintended adverse side </a:t>
            </a:r>
            <a:r>
              <a:rPr lang="en-US" dirty="0" smtClean="0"/>
              <a:t>effects</a:t>
            </a:r>
          </a:p>
          <a:p>
            <a:pPr lvl="0"/>
            <a:r>
              <a:rPr lang="en-US" b="1" dirty="0"/>
              <a:t>T</a:t>
            </a:r>
            <a:r>
              <a:rPr lang="en-US" b="1" dirty="0" smtClean="0"/>
              <a:t>he </a:t>
            </a:r>
            <a:r>
              <a:rPr lang="en-US" b="1" dirty="0"/>
              <a:t>system still meets its requirements.</a:t>
            </a:r>
            <a:endParaRPr lang="es-AR" b="1" dirty="0"/>
          </a:p>
          <a:p>
            <a:endParaRPr lang="es-AR" dirty="0" smtClean="0"/>
          </a:p>
        </p:txBody>
      </p:sp>
      <p:pic>
        <p:nvPicPr>
          <p:cNvPr id="21506" name="Picture 2" descr="http://www.xoomworks.com/technology-outsourcing/wp-content/themes/xoomworks-to/images/quality-assurance/regress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514800"/>
            <a:ext cx="2784309"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09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Maintenance</a:t>
            </a:r>
            <a:r>
              <a:rPr lang="es-AR" dirty="0" smtClean="0"/>
              <a:t> </a:t>
            </a:r>
            <a:r>
              <a:rPr lang="es-AR" dirty="0" err="1" smtClean="0"/>
              <a:t>testing</a:t>
            </a:r>
            <a:endParaRPr lang="es-AR" dirty="0"/>
          </a:p>
        </p:txBody>
      </p:sp>
      <p:sp>
        <p:nvSpPr>
          <p:cNvPr id="3" name="2 Marcador de contenido"/>
          <p:cNvSpPr>
            <a:spLocks noGrp="1"/>
          </p:cNvSpPr>
          <p:nvPr>
            <p:ph idx="1"/>
          </p:nvPr>
        </p:nvSpPr>
        <p:spPr/>
        <p:txBody>
          <a:bodyPr/>
          <a:lstStyle/>
          <a:p>
            <a:r>
              <a:rPr lang="en-US" dirty="0"/>
              <a:t>Once a system is deployed it is in </a:t>
            </a:r>
            <a:r>
              <a:rPr lang="en-US" dirty="0" smtClean="0"/>
              <a:t>service</a:t>
            </a:r>
          </a:p>
          <a:p>
            <a:pPr lvl="1"/>
            <a:r>
              <a:rPr lang="en-US" sz="2400" dirty="0"/>
              <a:t>testing the changes </a:t>
            </a:r>
          </a:p>
          <a:p>
            <a:pPr lvl="1"/>
            <a:r>
              <a:rPr lang="en-US" sz="2400" dirty="0"/>
              <a:t>regression tests to prove that the rest of the system has not been affected by the maintenance work.</a:t>
            </a:r>
            <a:endParaRPr lang="es-AR" sz="2400" dirty="0"/>
          </a:p>
          <a:p>
            <a:pPr lvl="1"/>
            <a:endParaRPr lang="es-AR" dirty="0" smtClean="0"/>
          </a:p>
        </p:txBody>
      </p:sp>
      <p:pic>
        <p:nvPicPr>
          <p:cNvPr id="22530" name="Picture 2" descr="http://kingsassemblysokoto.org/wp-content/uploads/2015/11/group_construction_workers_1600_clr_859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1390" y="4221088"/>
            <a:ext cx="2688299"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272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Test </a:t>
            </a:r>
            <a:r>
              <a:rPr lang="es-AR" dirty="0" err="1" smtClean="0"/>
              <a:t>Types</a:t>
            </a:r>
            <a:endParaRPr lang="es-AR" dirty="0"/>
          </a:p>
        </p:txBody>
      </p:sp>
      <p:sp>
        <p:nvSpPr>
          <p:cNvPr id="3" name="2 Marcador de contenido"/>
          <p:cNvSpPr>
            <a:spLocks noGrp="1"/>
          </p:cNvSpPr>
          <p:nvPr>
            <p:ph idx="1"/>
          </p:nvPr>
        </p:nvSpPr>
        <p:spPr/>
        <p:txBody>
          <a:bodyPr/>
          <a:lstStyle/>
          <a:p>
            <a:r>
              <a:rPr lang="es-AR" dirty="0" err="1" smtClean="0"/>
              <a:t>Functional</a:t>
            </a:r>
            <a:r>
              <a:rPr lang="es-AR" dirty="0" smtClean="0"/>
              <a:t> </a:t>
            </a:r>
            <a:r>
              <a:rPr lang="es-AR" dirty="0" err="1" smtClean="0"/>
              <a:t>Testing</a:t>
            </a:r>
            <a:endParaRPr lang="es-AR" dirty="0" smtClean="0"/>
          </a:p>
          <a:p>
            <a:r>
              <a:rPr lang="es-AR" dirty="0" smtClean="0"/>
              <a:t>Non-</a:t>
            </a:r>
            <a:r>
              <a:rPr lang="es-AR" dirty="0" err="1" smtClean="0"/>
              <a:t>functional</a:t>
            </a:r>
            <a:r>
              <a:rPr lang="es-AR" dirty="0" smtClean="0"/>
              <a:t> </a:t>
            </a:r>
            <a:r>
              <a:rPr lang="es-AR" dirty="0" err="1" smtClean="0"/>
              <a:t>testing</a:t>
            </a:r>
            <a:endParaRPr lang="es-AR" dirty="0" smtClean="0"/>
          </a:p>
          <a:p>
            <a:r>
              <a:rPr lang="es-AR" dirty="0" err="1" smtClean="0"/>
              <a:t>Structural</a:t>
            </a:r>
            <a:r>
              <a:rPr lang="es-AR" dirty="0" smtClean="0"/>
              <a:t> </a:t>
            </a:r>
            <a:r>
              <a:rPr lang="es-AR" dirty="0" err="1" smtClean="0"/>
              <a:t>testing</a:t>
            </a:r>
            <a:endParaRPr lang="es-AR" dirty="0" smtClean="0"/>
          </a:p>
          <a:p>
            <a:pPr lvl="1"/>
            <a:endParaRPr lang="es-AR" dirty="0" smtClean="0"/>
          </a:p>
        </p:txBody>
      </p:sp>
      <p:pic>
        <p:nvPicPr>
          <p:cNvPr id="23554" name="Picture 2" descr="http://www.sp-assurance.com/images/banner2-im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924944"/>
            <a:ext cx="360045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968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Functional</a:t>
            </a:r>
            <a:r>
              <a:rPr lang="es-AR" dirty="0" smtClean="0"/>
              <a:t> </a:t>
            </a:r>
            <a:r>
              <a:rPr lang="es-AR" dirty="0" err="1" smtClean="0"/>
              <a:t>Testing</a:t>
            </a:r>
            <a:endParaRPr lang="es-AR" dirty="0"/>
          </a:p>
        </p:txBody>
      </p:sp>
      <p:sp>
        <p:nvSpPr>
          <p:cNvPr id="3" name="2 Marcador de contenido"/>
          <p:cNvSpPr>
            <a:spLocks noGrp="1"/>
          </p:cNvSpPr>
          <p:nvPr>
            <p:ph idx="1"/>
          </p:nvPr>
        </p:nvSpPr>
        <p:spPr/>
        <p:txBody>
          <a:bodyPr>
            <a:normAutofit/>
          </a:bodyPr>
          <a:lstStyle/>
          <a:p>
            <a:r>
              <a:rPr lang="en-US" b="1" dirty="0" smtClean="0"/>
              <a:t>Requirement-based testing:</a:t>
            </a:r>
          </a:p>
          <a:p>
            <a:pPr lvl="1"/>
            <a:r>
              <a:rPr lang="en-US" dirty="0"/>
              <a:t>the requirements are prioritized depending on the risk criteria</a:t>
            </a:r>
            <a:endParaRPr lang="en-US" b="1" dirty="0" smtClean="0"/>
          </a:p>
          <a:p>
            <a:r>
              <a:rPr lang="en-US" b="1" dirty="0" smtClean="0"/>
              <a:t>Business-process-based testing: </a:t>
            </a:r>
            <a:endParaRPr lang="es-AR" dirty="0"/>
          </a:p>
          <a:p>
            <a:pPr lvl="1"/>
            <a:r>
              <a:rPr lang="en-US" dirty="0" smtClean="0"/>
              <a:t>the scenarios involved in the day-to-day business use of the system are described.</a:t>
            </a:r>
            <a:endParaRPr lang="es-AR" sz="1200" dirty="0" smtClean="0"/>
          </a:p>
        </p:txBody>
      </p:sp>
      <p:pic>
        <p:nvPicPr>
          <p:cNvPr id="24578" name="Picture 2" descr="http://www.zensoftservices.com/wp-content/uploads/2015/01/Agile-Functional-Team-300x204.png?546d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221088"/>
            <a:ext cx="3312368" cy="225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543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Non-</a:t>
            </a:r>
            <a:r>
              <a:rPr lang="es-AR" dirty="0" err="1" smtClean="0"/>
              <a:t>Functional</a:t>
            </a:r>
            <a:r>
              <a:rPr lang="es-AR" dirty="0" smtClean="0"/>
              <a:t> </a:t>
            </a:r>
            <a:r>
              <a:rPr lang="es-AR" dirty="0" err="1" smtClean="0"/>
              <a:t>Testing</a:t>
            </a:r>
            <a:r>
              <a:rPr lang="es-AR" dirty="0" smtClean="0"/>
              <a:t> - </a:t>
            </a:r>
            <a:r>
              <a:rPr lang="es-AR" dirty="0" err="1" smtClean="0"/>
              <a:t>Types</a:t>
            </a:r>
            <a:endParaRPr lang="es-AR" dirty="0"/>
          </a:p>
        </p:txBody>
      </p:sp>
      <p:sp>
        <p:nvSpPr>
          <p:cNvPr id="3" name="2 Marcador de contenido"/>
          <p:cNvSpPr>
            <a:spLocks noGrp="1"/>
          </p:cNvSpPr>
          <p:nvPr>
            <p:ph idx="1"/>
          </p:nvPr>
        </p:nvSpPr>
        <p:spPr>
          <a:xfrm>
            <a:off x="457200" y="1600200"/>
            <a:ext cx="8229600" cy="5069160"/>
          </a:xfrm>
        </p:spPr>
        <p:txBody>
          <a:bodyPr>
            <a:normAutofit lnSpcReduction="10000"/>
          </a:bodyPr>
          <a:lstStyle/>
          <a:p>
            <a:r>
              <a:rPr lang="en-US" dirty="0" smtClean="0"/>
              <a:t>Testing </a:t>
            </a:r>
            <a:r>
              <a:rPr lang="en-US" dirty="0"/>
              <a:t>quality attributes of the </a:t>
            </a:r>
            <a:r>
              <a:rPr lang="en-US" dirty="0" smtClean="0"/>
              <a:t>system:</a:t>
            </a:r>
          </a:p>
          <a:p>
            <a:pPr lvl="1"/>
            <a:r>
              <a:rPr lang="en-US" dirty="0" smtClean="0"/>
              <a:t>Usability testing</a:t>
            </a:r>
          </a:p>
          <a:p>
            <a:pPr lvl="1"/>
            <a:r>
              <a:rPr lang="en-US" dirty="0" smtClean="0"/>
              <a:t>Efficiency testing</a:t>
            </a:r>
          </a:p>
          <a:p>
            <a:pPr lvl="1"/>
            <a:r>
              <a:rPr lang="en-US" dirty="0" smtClean="0"/>
              <a:t>Maintainability testing</a:t>
            </a:r>
          </a:p>
          <a:p>
            <a:pPr lvl="1"/>
            <a:r>
              <a:rPr lang="en-US" dirty="0" smtClean="0"/>
              <a:t>Portability testing</a:t>
            </a:r>
          </a:p>
          <a:p>
            <a:pPr lvl="1"/>
            <a:r>
              <a:rPr lang="en-US" dirty="0" smtClean="0"/>
              <a:t>Load testing</a:t>
            </a:r>
          </a:p>
          <a:p>
            <a:pPr lvl="1"/>
            <a:r>
              <a:rPr lang="en-US" dirty="0" smtClean="0"/>
              <a:t>Performance testing</a:t>
            </a:r>
          </a:p>
          <a:p>
            <a:pPr lvl="1"/>
            <a:r>
              <a:rPr lang="en-US" dirty="0" smtClean="0"/>
              <a:t>Scalability Testing</a:t>
            </a:r>
          </a:p>
          <a:p>
            <a:pPr lvl="1"/>
            <a:r>
              <a:rPr lang="en-US" dirty="0" smtClean="0"/>
              <a:t>Stress testing</a:t>
            </a:r>
          </a:p>
          <a:p>
            <a:pPr lvl="1"/>
            <a:r>
              <a:rPr lang="en-US" dirty="0" smtClean="0"/>
              <a:t>Volume testing</a:t>
            </a:r>
          </a:p>
          <a:p>
            <a:pPr lvl="1"/>
            <a:endParaRPr lang="es-AR" sz="800" dirty="0" smtClean="0"/>
          </a:p>
        </p:txBody>
      </p:sp>
      <p:pic>
        <p:nvPicPr>
          <p:cNvPr id="25602" name="Picture 2" descr="https://www.greenewealthmgmt.com/wp-content/uploads/2015/07/3a-icon-te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86104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969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a:t>Structural</a:t>
            </a:r>
            <a:r>
              <a:rPr lang="es-AR" dirty="0"/>
              <a:t> </a:t>
            </a:r>
            <a:r>
              <a:rPr lang="es-AR" dirty="0" err="1" smtClean="0"/>
              <a:t>testing</a:t>
            </a:r>
            <a:r>
              <a:rPr lang="es-AR" dirty="0" smtClean="0"/>
              <a:t> </a:t>
            </a:r>
            <a:r>
              <a:rPr lang="es-AR" dirty="0" err="1" smtClean="0"/>
              <a:t>or</a:t>
            </a:r>
            <a:r>
              <a:rPr lang="es-AR" dirty="0" smtClean="0"/>
              <a:t> White Box -</a:t>
            </a:r>
            <a:r>
              <a:rPr lang="es-AR" dirty="0" err="1" smtClean="0"/>
              <a:t>Types</a:t>
            </a:r>
            <a:endParaRPr lang="es-AR" dirty="0"/>
          </a:p>
        </p:txBody>
      </p:sp>
      <p:sp>
        <p:nvSpPr>
          <p:cNvPr id="3" name="2 Marcador de contenido"/>
          <p:cNvSpPr>
            <a:spLocks noGrp="1"/>
          </p:cNvSpPr>
          <p:nvPr>
            <p:ph idx="1"/>
          </p:nvPr>
        </p:nvSpPr>
        <p:spPr>
          <a:xfrm>
            <a:off x="457200" y="1600200"/>
            <a:ext cx="8229600" cy="5069160"/>
          </a:xfrm>
        </p:spPr>
        <p:txBody>
          <a:bodyPr>
            <a:normAutofit/>
          </a:bodyPr>
          <a:lstStyle/>
          <a:p>
            <a:r>
              <a:rPr lang="en-US" dirty="0" smtClean="0"/>
              <a:t>Statement coverage</a:t>
            </a:r>
          </a:p>
          <a:p>
            <a:r>
              <a:rPr lang="en-US" dirty="0" smtClean="0"/>
              <a:t>Decision coverage (or Branch or All-edges Coverage)</a:t>
            </a:r>
          </a:p>
          <a:p>
            <a:r>
              <a:rPr lang="en-US" dirty="0" smtClean="0"/>
              <a:t>Condition coverage</a:t>
            </a:r>
          </a:p>
          <a:p>
            <a:pPr lvl="1"/>
            <a:endParaRPr lang="es-AR" sz="800" dirty="0" smtClean="0"/>
          </a:p>
        </p:txBody>
      </p:sp>
      <p:pic>
        <p:nvPicPr>
          <p:cNvPr id="26626" name="Picture 2" descr="http://www.boxesandmore.com.au/media/catalog/product/cache/1/image/9df78eab33525d08d6e5fb8d27136e95/c/r/crystalprecious_item_box_-_white_no_print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789040"/>
            <a:ext cx="2852936"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238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Benefits</a:t>
            </a:r>
            <a:endParaRPr lang="es-ES" dirty="0"/>
          </a:p>
        </p:txBody>
      </p:sp>
      <p:sp>
        <p:nvSpPr>
          <p:cNvPr id="3" name="2 Marcador de contenido"/>
          <p:cNvSpPr>
            <a:spLocks noGrp="1"/>
          </p:cNvSpPr>
          <p:nvPr>
            <p:ph idx="1"/>
          </p:nvPr>
        </p:nvSpPr>
        <p:spPr/>
        <p:txBody>
          <a:bodyPr>
            <a:normAutofit/>
          </a:bodyPr>
          <a:lstStyle/>
          <a:p>
            <a:r>
              <a:rPr lang="es-AR" dirty="0" err="1" smtClean="0"/>
              <a:t>For</a:t>
            </a:r>
            <a:r>
              <a:rPr lang="es-AR" dirty="0"/>
              <a:t> </a:t>
            </a:r>
            <a:r>
              <a:rPr lang="es-AR" dirty="0" err="1"/>
              <a:t>p</a:t>
            </a:r>
            <a:r>
              <a:rPr lang="es-AR" dirty="0" err="1" smtClean="0"/>
              <a:t>rofessionals</a:t>
            </a:r>
            <a:r>
              <a:rPr lang="es-AR" dirty="0" smtClean="0"/>
              <a:t>:</a:t>
            </a:r>
          </a:p>
          <a:p>
            <a:pPr lvl="1"/>
            <a:r>
              <a:rPr lang="en-US" dirty="0"/>
              <a:t>International recognition </a:t>
            </a:r>
            <a:endParaRPr lang="en-US" dirty="0" smtClean="0"/>
          </a:p>
          <a:p>
            <a:pPr lvl="1"/>
            <a:r>
              <a:rPr lang="en-US" dirty="0" smtClean="0"/>
              <a:t>Higher </a:t>
            </a:r>
            <a:r>
              <a:rPr lang="en-US" dirty="0"/>
              <a:t>appeal in the labor </a:t>
            </a:r>
            <a:r>
              <a:rPr lang="en-US" dirty="0" smtClean="0"/>
              <a:t>market</a:t>
            </a:r>
          </a:p>
          <a:p>
            <a:r>
              <a:rPr lang="es-AR" dirty="0" err="1" smtClean="0"/>
              <a:t>For</a:t>
            </a:r>
            <a:r>
              <a:rPr lang="es-AR" dirty="0" smtClean="0"/>
              <a:t> </a:t>
            </a:r>
            <a:r>
              <a:rPr lang="es-AR" dirty="0" err="1" smtClean="0"/>
              <a:t>companies</a:t>
            </a:r>
            <a:r>
              <a:rPr lang="es-AR" dirty="0" smtClean="0"/>
              <a:t>:</a:t>
            </a:r>
          </a:p>
          <a:p>
            <a:pPr lvl="1"/>
            <a:r>
              <a:rPr lang="en-US" dirty="0"/>
              <a:t>C</a:t>
            </a:r>
            <a:r>
              <a:rPr lang="en-US" dirty="0" smtClean="0"/>
              <a:t>ompanies with certified staff can offer </a:t>
            </a:r>
            <a:r>
              <a:rPr lang="en-US" dirty="0"/>
              <a:t>higher-level services to </a:t>
            </a:r>
            <a:r>
              <a:rPr lang="en-US" dirty="0" smtClean="0"/>
              <a:t>customers.</a:t>
            </a:r>
          </a:p>
          <a:p>
            <a:pPr lvl="1"/>
            <a:r>
              <a:rPr lang="en-US" dirty="0"/>
              <a:t>C</a:t>
            </a:r>
            <a:r>
              <a:rPr lang="en-US" dirty="0" smtClean="0"/>
              <a:t>ompetitive </a:t>
            </a:r>
            <a:r>
              <a:rPr lang="en-US" dirty="0"/>
              <a:t>advantage for </a:t>
            </a:r>
            <a:r>
              <a:rPr lang="en-US" dirty="0" smtClean="0"/>
              <a:t>companies</a:t>
            </a:r>
            <a:endParaRPr lang="en-US" dirty="0"/>
          </a:p>
          <a:p>
            <a:pPr lvl="1"/>
            <a:endParaRPr lang="es-AR" dirty="0" smtClean="0"/>
          </a:p>
          <a:p>
            <a:endParaRPr lang="es-AR" dirty="0"/>
          </a:p>
          <a:p>
            <a:endParaRPr lang="es-AR" dirty="0"/>
          </a:p>
          <a:p>
            <a:endParaRPr lang="es-ES" dirty="0"/>
          </a:p>
        </p:txBody>
      </p:sp>
      <p:pic>
        <p:nvPicPr>
          <p:cNvPr id="1026" name="Picture 2" descr="http://funnela.com/images/introduction/benefits.png?ver=13522898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013176"/>
            <a:ext cx="2415526" cy="158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261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Statement coverage</a:t>
            </a:r>
          </a:p>
        </p:txBody>
      </p:sp>
      <p:sp>
        <p:nvSpPr>
          <p:cNvPr id="3" name="2 Marcador de contenido"/>
          <p:cNvSpPr>
            <a:spLocks noGrp="1"/>
          </p:cNvSpPr>
          <p:nvPr>
            <p:ph idx="1"/>
          </p:nvPr>
        </p:nvSpPr>
        <p:spPr>
          <a:xfrm>
            <a:off x="457200" y="1600200"/>
            <a:ext cx="8229600" cy="5069160"/>
          </a:xfrm>
        </p:spPr>
        <p:txBody>
          <a:bodyPr>
            <a:normAutofit/>
          </a:bodyPr>
          <a:lstStyle/>
          <a:p>
            <a:r>
              <a:rPr lang="en-US" dirty="0" smtClean="0"/>
              <a:t>Statement coverage</a:t>
            </a:r>
          </a:p>
          <a:p>
            <a:pPr marL="342900" lvl="2" indent="-342900">
              <a:buClr>
                <a:srgbClr val="FF9900"/>
              </a:buClr>
            </a:pPr>
            <a:r>
              <a:rPr lang="en-US" dirty="0"/>
              <a:t>1 READ X</a:t>
            </a:r>
            <a:br>
              <a:rPr lang="en-US" dirty="0"/>
            </a:br>
            <a:r>
              <a:rPr lang="en-US" dirty="0"/>
              <a:t>2 READ Y</a:t>
            </a:r>
            <a:br>
              <a:rPr lang="en-US" dirty="0"/>
            </a:br>
            <a:r>
              <a:rPr lang="en-US" dirty="0"/>
              <a:t>3 Z =X + 2*Y</a:t>
            </a:r>
            <a:br>
              <a:rPr lang="en-US" dirty="0"/>
            </a:br>
            <a:r>
              <a:rPr lang="en-US" dirty="0"/>
              <a:t>4 IF Z&gt; 50 THEN</a:t>
            </a:r>
            <a:br>
              <a:rPr lang="en-US" dirty="0"/>
            </a:br>
            <a:r>
              <a:rPr lang="en-US" dirty="0"/>
              <a:t>5 PRINT large Z</a:t>
            </a:r>
            <a:br>
              <a:rPr lang="en-US" dirty="0"/>
            </a:br>
            <a:r>
              <a:rPr lang="en-US" dirty="0"/>
              <a:t>6 ENDIF</a:t>
            </a:r>
            <a:endParaRPr lang="es-AR" sz="1600" dirty="0"/>
          </a:p>
          <a:p>
            <a:pPr lvl="2"/>
            <a:r>
              <a:rPr lang="en-US" dirty="0"/>
              <a:t>Test 1_1: X= 2, Y = 3 (lines 1 to 4 and   line 6.)</a:t>
            </a:r>
            <a:br>
              <a:rPr lang="en-US" dirty="0"/>
            </a:br>
            <a:r>
              <a:rPr lang="en-US" dirty="0"/>
              <a:t>Test 1_2: X =0, Y = 25 (lines 1 to 4 and   line 6.)</a:t>
            </a:r>
            <a:br>
              <a:rPr lang="en-US" dirty="0"/>
            </a:br>
            <a:r>
              <a:rPr lang="en-US" dirty="0"/>
              <a:t>Test 1_3: X =47, Y = 1(lines 1 to 4 and   line 6.)</a:t>
            </a:r>
            <a:endParaRPr lang="es-AR" sz="1600" dirty="0"/>
          </a:p>
          <a:p>
            <a:pPr lvl="2"/>
            <a:r>
              <a:rPr lang="es-AR" dirty="0"/>
              <a:t>Test 1_4: X = 20, Y = 25 (100%)</a:t>
            </a:r>
            <a:endParaRPr lang="es-AR" sz="1600" dirty="0"/>
          </a:p>
          <a:p>
            <a:endParaRPr lang="en-US" dirty="0" smtClean="0"/>
          </a:p>
        </p:txBody>
      </p:sp>
      <p:pic>
        <p:nvPicPr>
          <p:cNvPr id="27650" name="Picture 2" descr="https://upload.wikimedia.org/wikipedia/commons/thumb/7/7f/Control_flow_graph_of_function_with_two_if_else_statements.svg/2000px-Control_flow_graph_of_function_with_two_if_else_statement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4413362"/>
            <a:ext cx="1940899" cy="24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766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Decision/Branch Coverage</a:t>
            </a:r>
            <a:endParaRPr lang="en-US" dirty="0"/>
          </a:p>
        </p:txBody>
      </p:sp>
      <p:sp>
        <p:nvSpPr>
          <p:cNvPr id="3" name="2 Marcador de contenido"/>
          <p:cNvSpPr>
            <a:spLocks noGrp="1"/>
          </p:cNvSpPr>
          <p:nvPr>
            <p:ph idx="1"/>
          </p:nvPr>
        </p:nvSpPr>
        <p:spPr>
          <a:xfrm>
            <a:off x="457200" y="1600200"/>
            <a:ext cx="8229600" cy="5069160"/>
          </a:xfrm>
        </p:spPr>
        <p:txBody>
          <a:bodyPr>
            <a:normAutofit fontScale="92500" lnSpcReduction="10000"/>
          </a:bodyPr>
          <a:lstStyle/>
          <a:p>
            <a:r>
              <a:rPr lang="en-US" dirty="0" smtClean="0"/>
              <a:t>Decision/Branch Coverage</a:t>
            </a:r>
          </a:p>
          <a:p>
            <a:pPr marL="342900" lvl="2" indent="-342900">
              <a:buClr>
                <a:srgbClr val="FF9900"/>
              </a:buClr>
            </a:pPr>
            <a:r>
              <a:rPr lang="en-US" dirty="0"/>
              <a:t>1 READ A</a:t>
            </a:r>
            <a:br>
              <a:rPr lang="en-US" dirty="0"/>
            </a:br>
            <a:r>
              <a:rPr lang="en-US" dirty="0"/>
              <a:t>2 READ B</a:t>
            </a:r>
            <a:br>
              <a:rPr lang="en-US" dirty="0"/>
            </a:br>
            <a:r>
              <a:rPr lang="en-US" dirty="0"/>
              <a:t>3 C = A – 2 *B</a:t>
            </a:r>
            <a:br>
              <a:rPr lang="en-US" dirty="0"/>
            </a:br>
            <a:r>
              <a:rPr lang="en-US" dirty="0"/>
              <a:t>4 IFC &lt;0THEN</a:t>
            </a:r>
            <a:br>
              <a:rPr lang="en-US" dirty="0"/>
            </a:br>
            <a:r>
              <a:rPr lang="en-US" dirty="0"/>
              <a:t>5 PRINT “C negative”</a:t>
            </a:r>
            <a:br>
              <a:rPr lang="en-US" dirty="0"/>
            </a:br>
            <a:r>
              <a:rPr lang="en-US" dirty="0"/>
              <a:t>6 ENDIF</a:t>
            </a:r>
            <a:endParaRPr lang="es-AR" sz="1600" dirty="0"/>
          </a:p>
          <a:p>
            <a:pPr marL="342900" lvl="2" indent="-342900">
              <a:buClr>
                <a:srgbClr val="FF9900"/>
              </a:buClr>
            </a:pPr>
            <a:r>
              <a:rPr lang="en-US" dirty="0"/>
              <a:t>Test 2_1: A = 20, B = 15. (Only true)</a:t>
            </a:r>
            <a:br>
              <a:rPr lang="en-US" dirty="0"/>
            </a:br>
            <a:r>
              <a:rPr lang="en-US" dirty="0"/>
              <a:t>Test 2_2: A = 10, B = 2 (Only False)</a:t>
            </a:r>
            <a:endParaRPr lang="es-AR" sz="1600" dirty="0"/>
          </a:p>
          <a:p>
            <a:r>
              <a:rPr lang="en-US" dirty="0" smtClean="0"/>
              <a:t>Decision coverage is stronger than statement coverage. 100% decision </a:t>
            </a:r>
            <a:r>
              <a:rPr lang="en-US" dirty="0" err="1" smtClean="0"/>
              <a:t>coverge</a:t>
            </a:r>
            <a:r>
              <a:rPr lang="en-US" dirty="0" smtClean="0"/>
              <a:t> guarantees 100% statement coverage, but not vice versa.</a:t>
            </a:r>
          </a:p>
        </p:txBody>
      </p:sp>
      <p:pic>
        <p:nvPicPr>
          <p:cNvPr id="4" name="3 Imagen" descr="http://istqbexamcertification.com/wp-content/uploads/2012/01/decision-coverage-example.jpg"/>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844824"/>
            <a:ext cx="3600400" cy="3240360"/>
          </a:xfrm>
          <a:prstGeom prst="rect">
            <a:avLst/>
          </a:prstGeom>
          <a:noFill/>
          <a:ln>
            <a:noFill/>
          </a:ln>
        </p:spPr>
      </p:pic>
    </p:spTree>
    <p:extLst>
      <p:ext uri="{BB962C8B-B14F-4D97-AF65-F5344CB8AC3E}">
        <p14:creationId xmlns:p14="http://schemas.microsoft.com/office/powerpoint/2010/main" val="4238910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Condition coverage</a:t>
            </a:r>
            <a:endParaRPr lang="en-US" dirty="0"/>
          </a:p>
        </p:txBody>
      </p:sp>
      <p:sp>
        <p:nvSpPr>
          <p:cNvPr id="3" name="2 Marcador de contenido"/>
          <p:cNvSpPr>
            <a:spLocks noGrp="1"/>
          </p:cNvSpPr>
          <p:nvPr>
            <p:ph idx="1"/>
          </p:nvPr>
        </p:nvSpPr>
        <p:spPr>
          <a:xfrm>
            <a:off x="457200" y="1600200"/>
            <a:ext cx="8229600" cy="5069160"/>
          </a:xfrm>
        </p:spPr>
        <p:txBody>
          <a:bodyPr>
            <a:normAutofit/>
          </a:bodyPr>
          <a:lstStyle/>
          <a:p>
            <a:pPr marL="342900" lvl="1" indent="-342900">
              <a:buClr>
                <a:srgbClr val="FF9900"/>
              </a:buClr>
            </a:pPr>
            <a:r>
              <a:rPr lang="en-US" sz="1800" dirty="0"/>
              <a:t>C</a:t>
            </a:r>
            <a:r>
              <a:rPr lang="en-US" dirty="0"/>
              <a:t>ondition coverage reports the true or false outcome of each condition. Measures the conditions independently of each other.</a:t>
            </a:r>
            <a:endParaRPr lang="es-AR" sz="1800" dirty="0"/>
          </a:p>
          <a:p>
            <a:pPr marL="0" indent="0">
              <a:buNone/>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94" y="2708920"/>
            <a:ext cx="798195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1095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Roles and </a:t>
            </a:r>
            <a:r>
              <a:rPr lang="en-US" dirty="0" err="1" smtClean="0"/>
              <a:t>responsabilities</a:t>
            </a:r>
            <a:endParaRPr lang="en-US" dirty="0"/>
          </a:p>
        </p:txBody>
      </p:sp>
      <p:sp>
        <p:nvSpPr>
          <p:cNvPr id="3" name="2 Marcador de contenido"/>
          <p:cNvSpPr>
            <a:spLocks noGrp="1"/>
          </p:cNvSpPr>
          <p:nvPr>
            <p:ph idx="1"/>
          </p:nvPr>
        </p:nvSpPr>
        <p:spPr>
          <a:xfrm>
            <a:off x="457200" y="1600200"/>
            <a:ext cx="8229600" cy="5069160"/>
          </a:xfrm>
        </p:spPr>
        <p:txBody>
          <a:bodyPr>
            <a:normAutofit/>
          </a:bodyPr>
          <a:lstStyle/>
          <a:p>
            <a:r>
              <a:rPr lang="en-US" b="1" dirty="0" smtClean="0"/>
              <a:t>Test Leader:</a:t>
            </a:r>
          </a:p>
          <a:p>
            <a:pPr lvl="1"/>
            <a:r>
              <a:rPr lang="en-US" dirty="0" smtClean="0"/>
              <a:t>Planning</a:t>
            </a:r>
          </a:p>
          <a:p>
            <a:pPr lvl="1"/>
            <a:r>
              <a:rPr lang="en-US" dirty="0" smtClean="0"/>
              <a:t>Monitoring</a:t>
            </a:r>
          </a:p>
          <a:p>
            <a:pPr lvl="1"/>
            <a:r>
              <a:rPr lang="en-US" dirty="0"/>
              <a:t>C</a:t>
            </a:r>
            <a:r>
              <a:rPr lang="en-US" dirty="0" smtClean="0"/>
              <a:t>ontrol </a:t>
            </a:r>
            <a:endParaRPr lang="en-US" b="1" dirty="0"/>
          </a:p>
          <a:p>
            <a:r>
              <a:rPr lang="en-US" b="1" dirty="0" smtClean="0"/>
              <a:t>Tester</a:t>
            </a:r>
          </a:p>
          <a:p>
            <a:pPr lvl="1"/>
            <a:r>
              <a:rPr lang="en-US" dirty="0"/>
              <a:t>I</a:t>
            </a:r>
            <a:r>
              <a:rPr lang="en-US" dirty="0" smtClean="0"/>
              <a:t>dentifying </a:t>
            </a:r>
            <a:r>
              <a:rPr lang="en-US" dirty="0"/>
              <a:t>test conditions </a:t>
            </a:r>
            <a:endParaRPr lang="en-US" dirty="0" smtClean="0"/>
          </a:p>
          <a:p>
            <a:pPr lvl="1"/>
            <a:r>
              <a:rPr lang="en-US" dirty="0" smtClean="0"/>
              <a:t>Design</a:t>
            </a:r>
          </a:p>
          <a:p>
            <a:pPr lvl="1"/>
            <a:r>
              <a:rPr lang="en-US" dirty="0" smtClean="0"/>
              <a:t>Execute</a:t>
            </a:r>
          </a:p>
          <a:p>
            <a:pPr lvl="1"/>
            <a:r>
              <a:rPr lang="en-US" dirty="0" smtClean="0"/>
              <a:t>Log </a:t>
            </a:r>
            <a:r>
              <a:rPr lang="en-US" dirty="0" smtClean="0"/>
              <a:t>the test</a:t>
            </a:r>
            <a:endParaRPr lang="en-US" dirty="0" smtClean="0"/>
          </a:p>
        </p:txBody>
      </p:sp>
      <p:pic>
        <p:nvPicPr>
          <p:cNvPr id="4098" name="Picture 2" descr="http://www.coraops.com/images/stories/fotoarticulos/ico_funcionL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3" y="1844824"/>
            <a:ext cx="2763943"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062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Software testing RISK</a:t>
            </a:r>
            <a:endParaRPr lang="en-US" dirty="0"/>
          </a:p>
        </p:txBody>
      </p:sp>
      <p:sp>
        <p:nvSpPr>
          <p:cNvPr id="3" name="2 Marcador de contenido"/>
          <p:cNvSpPr>
            <a:spLocks noGrp="1"/>
          </p:cNvSpPr>
          <p:nvPr>
            <p:ph idx="1"/>
          </p:nvPr>
        </p:nvSpPr>
        <p:spPr>
          <a:xfrm>
            <a:off x="457200" y="1600200"/>
            <a:ext cx="8229600" cy="5069160"/>
          </a:xfrm>
        </p:spPr>
        <p:txBody>
          <a:bodyPr>
            <a:normAutofit/>
          </a:bodyPr>
          <a:lstStyle/>
          <a:p>
            <a:r>
              <a:rPr lang="en-US" dirty="0"/>
              <a:t>It is a potential </a:t>
            </a:r>
            <a:r>
              <a:rPr lang="en-US" dirty="0" smtClean="0"/>
              <a:t>problem</a:t>
            </a:r>
          </a:p>
          <a:p>
            <a:r>
              <a:rPr lang="en-US" dirty="0" smtClean="0"/>
              <a:t>Types:</a:t>
            </a:r>
            <a:endParaRPr lang="en-US" dirty="0"/>
          </a:p>
          <a:p>
            <a:pPr lvl="1"/>
            <a:r>
              <a:rPr lang="en-US" dirty="0"/>
              <a:t>Product risk (or Quality risk)</a:t>
            </a:r>
          </a:p>
          <a:p>
            <a:pPr lvl="1"/>
            <a:r>
              <a:rPr lang="en-US" dirty="0"/>
              <a:t>Project </a:t>
            </a:r>
            <a:r>
              <a:rPr lang="en-US" dirty="0" smtClean="0"/>
              <a:t>risk</a:t>
            </a:r>
          </a:p>
          <a:p>
            <a:r>
              <a:rPr lang="en-US" dirty="0" smtClean="0"/>
              <a:t>Actions to take:</a:t>
            </a:r>
          </a:p>
          <a:p>
            <a:pPr lvl="1"/>
            <a:r>
              <a:rPr lang="en-US" dirty="0" smtClean="0"/>
              <a:t>Mitigate</a:t>
            </a:r>
          </a:p>
          <a:p>
            <a:pPr lvl="1"/>
            <a:r>
              <a:rPr lang="en-US" dirty="0" smtClean="0"/>
              <a:t>Contingency</a:t>
            </a:r>
          </a:p>
          <a:p>
            <a:pPr lvl="1"/>
            <a:r>
              <a:rPr lang="en-US" dirty="0" smtClean="0"/>
              <a:t>Transfer</a:t>
            </a:r>
          </a:p>
          <a:p>
            <a:pPr lvl="1"/>
            <a:r>
              <a:rPr lang="en-US" dirty="0" smtClean="0"/>
              <a:t>Ignore</a:t>
            </a:r>
          </a:p>
          <a:p>
            <a:pPr lvl="1"/>
            <a:endParaRPr lang="en-US" dirty="0" smtClean="0"/>
          </a:p>
        </p:txBody>
      </p:sp>
      <p:pic>
        <p:nvPicPr>
          <p:cNvPr id="3074" name="Picture 2" descr="http://www.usada.org/wp-content/uploads/high_risk_list_supplement411_exclamation_ma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765" y="2132856"/>
            <a:ext cx="19050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205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App to practice</a:t>
            </a:r>
            <a:endParaRPr lang="en-US" dirty="0"/>
          </a:p>
        </p:txBody>
      </p:sp>
      <p:sp>
        <p:nvSpPr>
          <p:cNvPr id="3" name="2 Marcador de contenido"/>
          <p:cNvSpPr>
            <a:spLocks noGrp="1"/>
          </p:cNvSpPr>
          <p:nvPr>
            <p:ph idx="1"/>
          </p:nvPr>
        </p:nvSpPr>
        <p:spPr>
          <a:xfrm>
            <a:off x="457200" y="1600200"/>
            <a:ext cx="8229600" cy="5069160"/>
          </a:xfrm>
        </p:spPr>
        <p:txBody>
          <a:bodyPr>
            <a:normAutofit/>
          </a:bodyPr>
          <a:lstStyle/>
          <a:p>
            <a:pPr lvl="1"/>
            <a:r>
              <a:rPr lang="en-US" dirty="0" smtClean="0"/>
              <a:t>Android Apps</a:t>
            </a:r>
          </a:p>
          <a:p>
            <a:pPr lvl="2"/>
            <a:r>
              <a:rPr lang="en-US" dirty="0" smtClean="0"/>
              <a:t>ISTQB Glossary</a:t>
            </a:r>
          </a:p>
          <a:p>
            <a:pPr lvl="2"/>
            <a:r>
              <a:rPr lang="en-US" dirty="0" smtClean="0"/>
              <a:t>ISTQB Sample Papers</a:t>
            </a:r>
          </a:p>
          <a:p>
            <a:pPr lvl="2"/>
            <a:r>
              <a:rPr lang="en-US" dirty="0" smtClean="0"/>
              <a:t>Test Competence</a:t>
            </a:r>
          </a:p>
        </p:txBody>
      </p:sp>
      <p:pic>
        <p:nvPicPr>
          <p:cNvPr id="28674" name="Picture 2" descr="C:\Users\npintos\Downloads\Screenshot_2016-01-14-12-07-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057" y="1700808"/>
            <a:ext cx="1863208" cy="3312368"/>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3" descr="C:\Users\npintos\Downloads\Screenshot_2016-01-14-12-07-2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39" y="1700808"/>
            <a:ext cx="1863207" cy="3312368"/>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C:\Users\npintos\Downloads\Screenshot_2016-01-14-12-07-3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6801" y="3686718"/>
            <a:ext cx="1596726" cy="2838625"/>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http://camranger.com/wp-content/uploads/2014/10/Android-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3842" y="5794693"/>
            <a:ext cx="882551" cy="88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416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a:t>Foundation</a:t>
            </a:r>
            <a:r>
              <a:rPr lang="es-AR" dirty="0"/>
              <a:t> </a:t>
            </a:r>
            <a:r>
              <a:rPr lang="es-AR" dirty="0" err="1"/>
              <a:t>Level</a:t>
            </a:r>
            <a:r>
              <a:rPr lang="es-AR" dirty="0"/>
              <a:t> </a:t>
            </a:r>
            <a:r>
              <a:rPr lang="es-AR" dirty="0" err="1"/>
              <a:t>exam</a:t>
            </a:r>
            <a:r>
              <a:rPr lang="es-AR" dirty="0"/>
              <a:t> </a:t>
            </a:r>
            <a:r>
              <a:rPr lang="es-AR" dirty="0" err="1"/>
              <a:t>structure</a:t>
            </a:r>
            <a:endParaRPr lang="es-AR"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833047428"/>
              </p:ext>
            </p:extLst>
          </p:nvPr>
        </p:nvGraphicFramePr>
        <p:xfrm>
          <a:off x="467543" y="2132856"/>
          <a:ext cx="8136904" cy="1107440"/>
        </p:xfrm>
        <a:graphic>
          <a:graphicData uri="http://schemas.openxmlformats.org/drawingml/2006/table">
            <a:tbl>
              <a:tblPr firstRow="1" bandRow="1">
                <a:tableStyleId>{5C22544A-7EE6-4342-B048-85BDC9FD1C3A}</a:tableStyleId>
              </a:tblPr>
              <a:tblGrid>
                <a:gridCol w="1794162"/>
                <a:gridCol w="1806239"/>
                <a:gridCol w="1281741"/>
                <a:gridCol w="1627381"/>
                <a:gridCol w="1627381"/>
              </a:tblGrid>
              <a:tr h="365760">
                <a:tc gridSpan="5">
                  <a:txBody>
                    <a:bodyPr/>
                    <a:lstStyle/>
                    <a:p>
                      <a:r>
                        <a:rPr lang="en-US" sz="1800" b="1" i="0" kern="1200" dirty="0" smtClean="0">
                          <a:solidFill>
                            <a:schemeClr val="lt1"/>
                          </a:solidFill>
                          <a:effectLst/>
                          <a:latin typeface="+mn-lt"/>
                          <a:ea typeface="+mn-ea"/>
                          <a:cs typeface="+mn-cs"/>
                        </a:rPr>
                        <a:t>Number of questions per K levels</a:t>
                      </a:r>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tr>
              <a:tr h="370840">
                <a:tc>
                  <a:txBody>
                    <a:bodyPr/>
                    <a:lstStyle/>
                    <a:p>
                      <a:pPr algn="ctr"/>
                      <a:r>
                        <a:rPr lang="es-AR" b="1" dirty="0" smtClean="0"/>
                        <a:t>K1 – </a:t>
                      </a:r>
                      <a:r>
                        <a:rPr lang="es-AR" b="1" dirty="0" err="1" smtClean="0"/>
                        <a:t>Remember</a:t>
                      </a:r>
                      <a:endParaRPr lang="es-AR" b="1" dirty="0"/>
                    </a:p>
                  </a:txBody>
                  <a:tcPr/>
                </a:tc>
                <a:tc>
                  <a:txBody>
                    <a:bodyPr/>
                    <a:lstStyle/>
                    <a:p>
                      <a:pPr algn="ctr"/>
                      <a:r>
                        <a:rPr lang="es-AR" b="1" dirty="0" smtClean="0"/>
                        <a:t>K2 –</a:t>
                      </a:r>
                      <a:r>
                        <a:rPr lang="es-AR" b="1" baseline="0" dirty="0" smtClean="0"/>
                        <a:t> </a:t>
                      </a:r>
                      <a:r>
                        <a:rPr lang="es-AR" b="1" baseline="0" dirty="0" err="1" smtClean="0"/>
                        <a:t>Understand</a:t>
                      </a:r>
                      <a:endParaRPr lang="es-AR" b="1" dirty="0"/>
                    </a:p>
                  </a:txBody>
                  <a:tcPr/>
                </a:tc>
                <a:tc>
                  <a:txBody>
                    <a:bodyPr/>
                    <a:lstStyle/>
                    <a:p>
                      <a:pPr algn="ctr"/>
                      <a:r>
                        <a:rPr lang="es-AR" b="1" dirty="0" smtClean="0"/>
                        <a:t>K3 - </a:t>
                      </a:r>
                      <a:r>
                        <a:rPr lang="es-AR" b="1" dirty="0" err="1" smtClean="0"/>
                        <a:t>Apply</a:t>
                      </a:r>
                      <a:endParaRPr lang="es-AR" b="1" dirty="0"/>
                    </a:p>
                  </a:txBody>
                  <a:tcPr/>
                </a:tc>
                <a:tc>
                  <a:txBody>
                    <a:bodyPr/>
                    <a:lstStyle/>
                    <a:p>
                      <a:pPr algn="ctr"/>
                      <a:r>
                        <a:rPr lang="es-AR" b="1" dirty="0" smtClean="0"/>
                        <a:t>K4 - </a:t>
                      </a:r>
                      <a:r>
                        <a:rPr lang="es-AR" b="1" dirty="0" err="1" smtClean="0"/>
                        <a:t>Analyze</a:t>
                      </a:r>
                      <a:endParaRPr lang="es-AR" b="1" dirty="0"/>
                    </a:p>
                  </a:txBody>
                  <a:tcPr/>
                </a:tc>
                <a:tc>
                  <a:txBody>
                    <a:bodyPr/>
                    <a:lstStyle/>
                    <a:p>
                      <a:pPr algn="ctr"/>
                      <a:r>
                        <a:rPr lang="es-AR" b="1" dirty="0" smtClean="0"/>
                        <a:t>Total</a:t>
                      </a:r>
                    </a:p>
                  </a:txBody>
                  <a:tcPr/>
                </a:tc>
              </a:tr>
              <a:tr h="370840">
                <a:tc>
                  <a:txBody>
                    <a:bodyPr/>
                    <a:lstStyle/>
                    <a:p>
                      <a:pPr algn="ctr"/>
                      <a:r>
                        <a:rPr lang="es-AR" dirty="0" smtClean="0"/>
                        <a:t> 20</a:t>
                      </a:r>
                      <a:endParaRPr lang="es-AR" dirty="0"/>
                    </a:p>
                  </a:txBody>
                  <a:tcPr/>
                </a:tc>
                <a:tc>
                  <a:txBody>
                    <a:bodyPr/>
                    <a:lstStyle/>
                    <a:p>
                      <a:pPr algn="ctr"/>
                      <a:r>
                        <a:rPr lang="es-AR" dirty="0" smtClean="0"/>
                        <a:t>12</a:t>
                      </a:r>
                      <a:endParaRPr lang="es-AR" dirty="0"/>
                    </a:p>
                  </a:txBody>
                  <a:tcPr/>
                </a:tc>
                <a:tc gridSpan="2">
                  <a:txBody>
                    <a:bodyPr/>
                    <a:lstStyle/>
                    <a:p>
                      <a:pPr algn="ctr"/>
                      <a:r>
                        <a:rPr lang="es-AR" dirty="0" smtClean="0"/>
                        <a:t>8</a:t>
                      </a:r>
                      <a:endParaRPr lang="es-AR" dirty="0"/>
                    </a:p>
                  </a:txBody>
                  <a:tcPr/>
                </a:tc>
                <a:tc hMerge="1">
                  <a:txBody>
                    <a:bodyPr/>
                    <a:lstStyle/>
                    <a:p>
                      <a:endParaRPr lang="es-AR" dirty="0"/>
                    </a:p>
                  </a:txBody>
                  <a:tcPr/>
                </a:tc>
                <a:tc>
                  <a:txBody>
                    <a:bodyPr/>
                    <a:lstStyle/>
                    <a:p>
                      <a:pPr algn="ctr"/>
                      <a:r>
                        <a:rPr lang="es-AR" b="1" dirty="0" smtClean="0"/>
                        <a:t>40</a:t>
                      </a:r>
                      <a:endParaRPr lang="es-AR" b="1" dirty="0"/>
                    </a:p>
                  </a:txBody>
                  <a:tcPr/>
                </a:tc>
              </a:tr>
            </a:tbl>
          </a:graphicData>
        </a:graphic>
      </p:graphicFrame>
      <p:graphicFrame>
        <p:nvGraphicFramePr>
          <p:cNvPr id="13" name="6 Marcador de contenido"/>
          <p:cNvGraphicFramePr>
            <a:graphicFrameLocks/>
          </p:cNvGraphicFramePr>
          <p:nvPr>
            <p:extLst>
              <p:ext uri="{D42A27DB-BD31-4B8C-83A1-F6EECF244321}">
                <p14:modId xmlns:p14="http://schemas.microsoft.com/office/powerpoint/2010/main" val="2149477700"/>
              </p:ext>
            </p:extLst>
          </p:nvPr>
        </p:nvGraphicFramePr>
        <p:xfrm>
          <a:off x="1115616" y="4077072"/>
          <a:ext cx="6840764" cy="1097280"/>
        </p:xfrm>
        <a:graphic>
          <a:graphicData uri="http://schemas.openxmlformats.org/drawingml/2006/table">
            <a:tbl>
              <a:tblPr firstRow="1" bandRow="1">
                <a:tableStyleId>{5C22544A-7EE6-4342-B048-85BDC9FD1C3A}</a:tableStyleId>
              </a:tblPr>
              <a:tblGrid>
                <a:gridCol w="977252"/>
                <a:gridCol w="977252"/>
                <a:gridCol w="977252"/>
                <a:gridCol w="977252"/>
                <a:gridCol w="977252"/>
                <a:gridCol w="977252"/>
                <a:gridCol w="977252"/>
              </a:tblGrid>
              <a:tr h="349999">
                <a:tc gridSpan="7">
                  <a:txBody>
                    <a:bodyPr/>
                    <a:lstStyle/>
                    <a:p>
                      <a:r>
                        <a:rPr lang="en-US" sz="1800" b="1" i="0" kern="1200" dirty="0" smtClean="0">
                          <a:solidFill>
                            <a:schemeClr val="lt1"/>
                          </a:solidFill>
                          <a:effectLst/>
                          <a:latin typeface="+mn-lt"/>
                          <a:ea typeface="+mn-ea"/>
                          <a:cs typeface="+mn-cs"/>
                        </a:rPr>
                        <a:t>Number of questions per Chapter</a:t>
                      </a:r>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tr>
              <a:tr h="346908">
                <a:tc>
                  <a:txBody>
                    <a:bodyPr/>
                    <a:lstStyle/>
                    <a:p>
                      <a:pPr algn="ctr"/>
                      <a:r>
                        <a:rPr lang="es-AR" b="1" dirty="0" smtClean="0"/>
                        <a:t>Ch. 1</a:t>
                      </a:r>
                      <a:endParaRPr lang="es-AR" b="1" dirty="0"/>
                    </a:p>
                  </a:txBody>
                  <a:tcPr/>
                </a:tc>
                <a:tc>
                  <a:txBody>
                    <a:bodyPr/>
                    <a:lstStyle/>
                    <a:p>
                      <a:pPr algn="ctr"/>
                      <a:r>
                        <a:rPr lang="es-AR" b="1" dirty="0" smtClean="0"/>
                        <a:t>Ch. 2</a:t>
                      </a:r>
                      <a:endParaRPr lang="es-AR" b="1" dirty="0"/>
                    </a:p>
                  </a:txBody>
                  <a:tcPr/>
                </a:tc>
                <a:tc>
                  <a:txBody>
                    <a:bodyPr/>
                    <a:lstStyle/>
                    <a:p>
                      <a:pPr algn="ctr"/>
                      <a:r>
                        <a:rPr lang="es-AR" b="1" dirty="0" smtClean="0"/>
                        <a:t>Ch. 3</a:t>
                      </a:r>
                      <a:endParaRPr lang="es-AR" b="1" dirty="0"/>
                    </a:p>
                  </a:txBody>
                  <a:tcPr/>
                </a:tc>
                <a:tc>
                  <a:txBody>
                    <a:bodyPr/>
                    <a:lstStyle/>
                    <a:p>
                      <a:pPr algn="ctr"/>
                      <a:r>
                        <a:rPr lang="es-AR" b="1" dirty="0" smtClean="0"/>
                        <a:t>Ch. 4</a:t>
                      </a:r>
                      <a:endParaRPr lang="es-AR" b="1" dirty="0"/>
                    </a:p>
                  </a:txBody>
                  <a:tcPr/>
                </a:tc>
                <a:tc>
                  <a:txBody>
                    <a:bodyPr/>
                    <a:lstStyle/>
                    <a:p>
                      <a:pPr algn="ctr"/>
                      <a:r>
                        <a:rPr lang="es-AR" b="1" dirty="0" smtClean="0"/>
                        <a:t>Ch. 5</a:t>
                      </a:r>
                    </a:p>
                  </a:txBody>
                  <a:tcPr/>
                </a:tc>
                <a:tc>
                  <a:txBody>
                    <a:bodyPr/>
                    <a:lstStyle/>
                    <a:p>
                      <a:pPr algn="ctr"/>
                      <a:r>
                        <a:rPr lang="es-AR" b="1" dirty="0" smtClean="0"/>
                        <a:t>Ch. 6</a:t>
                      </a:r>
                    </a:p>
                  </a:txBody>
                  <a:tcPr/>
                </a:tc>
                <a:tc>
                  <a:txBody>
                    <a:bodyPr/>
                    <a:lstStyle/>
                    <a:p>
                      <a:pPr algn="ctr"/>
                      <a:r>
                        <a:rPr lang="es-AR" b="1" dirty="0" smtClean="0"/>
                        <a:t>Total</a:t>
                      </a:r>
                    </a:p>
                  </a:txBody>
                  <a:tcPr/>
                </a:tc>
              </a:tr>
              <a:tr h="346908">
                <a:tc>
                  <a:txBody>
                    <a:bodyPr/>
                    <a:lstStyle/>
                    <a:p>
                      <a:pPr algn="ctr"/>
                      <a:r>
                        <a:rPr lang="es-AR" b="0" dirty="0" smtClean="0"/>
                        <a:t>7</a:t>
                      </a:r>
                      <a:endParaRPr lang="es-AR" b="0" dirty="0"/>
                    </a:p>
                  </a:txBody>
                  <a:tcPr/>
                </a:tc>
                <a:tc>
                  <a:txBody>
                    <a:bodyPr/>
                    <a:lstStyle/>
                    <a:p>
                      <a:pPr algn="ctr"/>
                      <a:r>
                        <a:rPr lang="es-AR" b="0" dirty="0" smtClean="0"/>
                        <a:t>6</a:t>
                      </a:r>
                      <a:endParaRPr lang="es-AR" b="0" dirty="0"/>
                    </a:p>
                  </a:txBody>
                  <a:tcPr/>
                </a:tc>
                <a:tc>
                  <a:txBody>
                    <a:bodyPr/>
                    <a:lstStyle/>
                    <a:p>
                      <a:pPr algn="ctr"/>
                      <a:r>
                        <a:rPr lang="es-AR" b="0" dirty="0" smtClean="0"/>
                        <a:t>3</a:t>
                      </a:r>
                      <a:endParaRPr lang="es-AR" b="0" dirty="0"/>
                    </a:p>
                  </a:txBody>
                  <a:tcPr/>
                </a:tc>
                <a:tc>
                  <a:txBody>
                    <a:bodyPr/>
                    <a:lstStyle/>
                    <a:p>
                      <a:pPr algn="ctr"/>
                      <a:r>
                        <a:rPr lang="es-AR" b="0" dirty="0" smtClean="0"/>
                        <a:t>12</a:t>
                      </a:r>
                      <a:endParaRPr lang="es-AR" b="0" dirty="0"/>
                    </a:p>
                  </a:txBody>
                  <a:tcPr/>
                </a:tc>
                <a:tc>
                  <a:txBody>
                    <a:bodyPr/>
                    <a:lstStyle/>
                    <a:p>
                      <a:pPr algn="ctr"/>
                      <a:r>
                        <a:rPr lang="es-AR" b="0" dirty="0" smtClean="0"/>
                        <a:t>8</a:t>
                      </a:r>
                      <a:endParaRPr lang="es-AR" b="0" dirty="0"/>
                    </a:p>
                  </a:txBody>
                  <a:tcPr/>
                </a:tc>
                <a:tc>
                  <a:txBody>
                    <a:bodyPr/>
                    <a:lstStyle/>
                    <a:p>
                      <a:pPr algn="ctr"/>
                      <a:r>
                        <a:rPr lang="es-AR" b="0" dirty="0" smtClean="0"/>
                        <a:t>4</a:t>
                      </a:r>
                      <a:endParaRPr lang="es-AR" b="0" dirty="0"/>
                    </a:p>
                  </a:txBody>
                  <a:tcPr/>
                </a:tc>
                <a:tc>
                  <a:txBody>
                    <a:bodyPr/>
                    <a:lstStyle/>
                    <a:p>
                      <a:pPr algn="ctr"/>
                      <a:r>
                        <a:rPr lang="es-AR" b="1" dirty="0" smtClean="0"/>
                        <a:t>40</a:t>
                      </a:r>
                      <a:endParaRPr lang="es-AR" b="1" dirty="0"/>
                    </a:p>
                  </a:txBody>
                  <a:tcPr/>
                </a:tc>
              </a:tr>
            </a:tbl>
          </a:graphicData>
        </a:graphic>
      </p:graphicFrame>
    </p:spTree>
    <p:extLst>
      <p:ext uri="{BB962C8B-B14F-4D97-AF65-F5344CB8AC3E}">
        <p14:creationId xmlns:p14="http://schemas.microsoft.com/office/powerpoint/2010/main" val="19236223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a:xfrm>
            <a:off x="457200" y="1600200"/>
            <a:ext cx="8229600" cy="5069160"/>
          </a:xfrm>
        </p:spPr>
        <p:txBody>
          <a:bodyPr>
            <a:normAutofit/>
          </a:bodyPr>
          <a:lstStyle/>
          <a:p>
            <a:pPr lvl="1"/>
            <a:endParaRPr lang="en-US" dirty="0" smtClean="0"/>
          </a:p>
        </p:txBody>
      </p:sp>
      <p:pic>
        <p:nvPicPr>
          <p:cNvPr id="30722" name="Picture 2" descr="http://montevideo.startupweekend.org/files/2014/09/fa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568233"/>
            <a:ext cx="6768752" cy="527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541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Exercise 1</a:t>
            </a:r>
            <a:endParaRPr lang="en-US" dirty="0"/>
          </a:p>
        </p:txBody>
      </p:sp>
      <p:sp>
        <p:nvSpPr>
          <p:cNvPr id="3" name="2 Marcador de contenido"/>
          <p:cNvSpPr>
            <a:spLocks noGrp="1"/>
          </p:cNvSpPr>
          <p:nvPr>
            <p:ph idx="1"/>
          </p:nvPr>
        </p:nvSpPr>
        <p:spPr>
          <a:xfrm>
            <a:off x="457200" y="1600200"/>
            <a:ext cx="8229600" cy="5069160"/>
          </a:xfrm>
        </p:spPr>
        <p:txBody>
          <a:bodyPr>
            <a:normAutofit/>
          </a:bodyPr>
          <a:lstStyle/>
          <a:p>
            <a:pPr lvl="1"/>
            <a:r>
              <a:rPr lang="en-US" b="1" dirty="0" smtClean="0"/>
              <a:t>Which is not true about the black box tester?</a:t>
            </a:r>
          </a:p>
          <a:p>
            <a:pPr marL="1257300" lvl="2" indent="-342900">
              <a:buFont typeface="+mj-lt"/>
              <a:buAutoNum type="alphaLcParenR"/>
            </a:pPr>
            <a:r>
              <a:rPr lang="en-US" dirty="0"/>
              <a:t>S</a:t>
            </a:r>
            <a:r>
              <a:rPr lang="en-US" dirty="0" smtClean="0"/>
              <a:t>hould be able to understand a functional specification or requirements document</a:t>
            </a:r>
          </a:p>
          <a:p>
            <a:pPr marL="1257300" lvl="2" indent="-342900">
              <a:buFont typeface="+mj-lt"/>
              <a:buAutoNum type="alphaLcParenR"/>
            </a:pPr>
            <a:r>
              <a:rPr lang="en-US" dirty="0" smtClean="0"/>
              <a:t>Should be able to understand the source code</a:t>
            </a:r>
          </a:p>
          <a:p>
            <a:pPr marL="1257300" lvl="2" indent="-342900">
              <a:buFont typeface="+mj-lt"/>
              <a:buAutoNum type="alphaLcParenR"/>
            </a:pPr>
            <a:r>
              <a:rPr lang="en-US" dirty="0" smtClean="0"/>
              <a:t>Is highly motivated to find faults</a:t>
            </a:r>
          </a:p>
          <a:p>
            <a:pPr marL="1257300" lvl="2" indent="-342900">
              <a:buFont typeface="+mj-lt"/>
              <a:buAutoNum type="alphaLcParenR"/>
            </a:pPr>
            <a:r>
              <a:rPr lang="en-US" dirty="0" smtClean="0"/>
              <a:t>Is creative to find the system weaknesses</a:t>
            </a:r>
          </a:p>
          <a:p>
            <a:pPr marL="1257300" lvl="2" indent="-342900">
              <a:buFont typeface="+mj-lt"/>
              <a:buAutoNum type="alphaLcParenR"/>
            </a:pPr>
            <a:endParaRPr lang="en-US" dirty="0" smtClean="0"/>
          </a:p>
        </p:txBody>
      </p:sp>
    </p:spTree>
    <p:extLst>
      <p:ext uri="{BB962C8B-B14F-4D97-AF65-F5344CB8AC3E}">
        <p14:creationId xmlns:p14="http://schemas.microsoft.com/office/powerpoint/2010/main" val="40602943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Exercise 2</a:t>
            </a:r>
          </a:p>
        </p:txBody>
      </p:sp>
      <p:sp>
        <p:nvSpPr>
          <p:cNvPr id="3" name="2 Marcador de contenido"/>
          <p:cNvSpPr>
            <a:spLocks noGrp="1"/>
          </p:cNvSpPr>
          <p:nvPr>
            <p:ph idx="1"/>
          </p:nvPr>
        </p:nvSpPr>
        <p:spPr>
          <a:xfrm>
            <a:off x="457200" y="1600200"/>
            <a:ext cx="8229600" cy="5069160"/>
          </a:xfrm>
        </p:spPr>
        <p:txBody>
          <a:bodyPr>
            <a:normAutofit/>
          </a:bodyPr>
          <a:lstStyle/>
          <a:p>
            <a:pPr lvl="1"/>
            <a:r>
              <a:rPr lang="en-US" b="1" dirty="0" smtClean="0"/>
              <a:t>Which of the following is NOT a type of non-functional test?</a:t>
            </a:r>
          </a:p>
          <a:p>
            <a:pPr marL="1257300" lvl="2" indent="-342900">
              <a:buFont typeface="+mj-lt"/>
              <a:buAutoNum type="alphaLcParenR"/>
            </a:pPr>
            <a:r>
              <a:rPr lang="en-US" dirty="0" smtClean="0"/>
              <a:t>State-Transition</a:t>
            </a:r>
          </a:p>
          <a:p>
            <a:pPr marL="1257300" lvl="2" indent="-342900">
              <a:buFont typeface="+mj-lt"/>
              <a:buAutoNum type="alphaLcParenR"/>
            </a:pPr>
            <a:r>
              <a:rPr lang="en-US" dirty="0" smtClean="0"/>
              <a:t>Usability</a:t>
            </a:r>
          </a:p>
          <a:p>
            <a:pPr marL="1257300" lvl="2" indent="-342900">
              <a:buFont typeface="+mj-lt"/>
              <a:buAutoNum type="alphaLcParenR"/>
            </a:pPr>
            <a:r>
              <a:rPr lang="en-US" dirty="0" smtClean="0"/>
              <a:t>Performance</a:t>
            </a:r>
          </a:p>
          <a:p>
            <a:pPr marL="1257300" lvl="2" indent="-342900">
              <a:buFont typeface="+mj-lt"/>
              <a:buAutoNum type="alphaLcParenR"/>
            </a:pPr>
            <a:r>
              <a:rPr lang="en-US" dirty="0" smtClean="0"/>
              <a:t>Security</a:t>
            </a:r>
          </a:p>
          <a:p>
            <a:pPr marL="1257300" lvl="2" indent="-342900">
              <a:buFont typeface="+mj-lt"/>
              <a:buAutoNum type="alphaLcParenR"/>
            </a:pPr>
            <a:endParaRPr lang="en-US" dirty="0" smtClean="0"/>
          </a:p>
        </p:txBody>
      </p:sp>
    </p:spTree>
    <p:extLst>
      <p:ext uri="{BB962C8B-B14F-4D97-AF65-F5344CB8AC3E}">
        <p14:creationId xmlns:p14="http://schemas.microsoft.com/office/powerpoint/2010/main" val="2790564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Certifications</a:t>
            </a:r>
            <a:endParaRPr lang="es-ES" dirty="0"/>
          </a:p>
        </p:txBody>
      </p:sp>
      <p:sp>
        <p:nvSpPr>
          <p:cNvPr id="3" name="2 Marcador de contenido"/>
          <p:cNvSpPr>
            <a:spLocks noGrp="1"/>
          </p:cNvSpPr>
          <p:nvPr>
            <p:ph idx="1"/>
          </p:nvPr>
        </p:nvSpPr>
        <p:spPr/>
        <p:txBody>
          <a:bodyPr>
            <a:normAutofit/>
          </a:bodyPr>
          <a:lstStyle/>
          <a:p>
            <a:pPr lvl="1"/>
            <a:endParaRPr lang="es-AR" dirty="0" smtClean="0"/>
          </a:p>
          <a:p>
            <a:endParaRPr lang="es-AR" dirty="0"/>
          </a:p>
          <a:p>
            <a:endParaRPr lang="es-AR" dirty="0"/>
          </a:p>
          <a:p>
            <a:endParaRPr lang="es-E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680091"/>
            <a:ext cx="666750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2915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Exercise 3</a:t>
            </a:r>
          </a:p>
        </p:txBody>
      </p:sp>
      <p:sp>
        <p:nvSpPr>
          <p:cNvPr id="3" name="2 Marcador de contenido"/>
          <p:cNvSpPr>
            <a:spLocks noGrp="1"/>
          </p:cNvSpPr>
          <p:nvPr>
            <p:ph idx="1"/>
          </p:nvPr>
        </p:nvSpPr>
        <p:spPr>
          <a:xfrm>
            <a:off x="457200" y="1600200"/>
            <a:ext cx="8229600" cy="5069160"/>
          </a:xfrm>
        </p:spPr>
        <p:txBody>
          <a:bodyPr>
            <a:normAutofit/>
          </a:bodyPr>
          <a:lstStyle/>
          <a:p>
            <a:pPr lvl="1"/>
            <a:r>
              <a:rPr lang="en-US" b="1" dirty="0" smtClean="0"/>
              <a:t>Acceptance test cases are based on what?</a:t>
            </a:r>
          </a:p>
          <a:p>
            <a:pPr marL="1257300" lvl="2" indent="-342900">
              <a:buFont typeface="+mj-lt"/>
              <a:buAutoNum type="alphaLcParenR"/>
            </a:pPr>
            <a:r>
              <a:rPr lang="en-US" dirty="0" smtClean="0"/>
              <a:t>Requirements</a:t>
            </a:r>
          </a:p>
          <a:p>
            <a:pPr marL="1257300" lvl="2" indent="-342900">
              <a:buFont typeface="+mj-lt"/>
              <a:buAutoNum type="alphaLcParenR"/>
            </a:pPr>
            <a:r>
              <a:rPr lang="en-US" dirty="0" err="1" smtClean="0"/>
              <a:t>Desing</a:t>
            </a:r>
            <a:endParaRPr lang="en-US" dirty="0" smtClean="0"/>
          </a:p>
          <a:p>
            <a:pPr marL="1257300" lvl="2" indent="-342900">
              <a:buFont typeface="+mj-lt"/>
              <a:buAutoNum type="alphaLcParenR"/>
            </a:pPr>
            <a:r>
              <a:rPr lang="en-US" dirty="0" smtClean="0"/>
              <a:t>Code</a:t>
            </a:r>
          </a:p>
          <a:p>
            <a:pPr marL="1257300" lvl="2" indent="-342900">
              <a:buFont typeface="+mj-lt"/>
              <a:buAutoNum type="alphaLcParenR"/>
            </a:pPr>
            <a:r>
              <a:rPr lang="en-US" dirty="0" smtClean="0"/>
              <a:t>Decision table</a:t>
            </a:r>
          </a:p>
        </p:txBody>
      </p:sp>
    </p:spTree>
    <p:extLst>
      <p:ext uri="{BB962C8B-B14F-4D97-AF65-F5344CB8AC3E}">
        <p14:creationId xmlns:p14="http://schemas.microsoft.com/office/powerpoint/2010/main" val="27950564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Exercise 4</a:t>
            </a:r>
          </a:p>
        </p:txBody>
      </p:sp>
      <p:sp>
        <p:nvSpPr>
          <p:cNvPr id="3" name="2 Marcador de contenido"/>
          <p:cNvSpPr>
            <a:spLocks noGrp="1"/>
          </p:cNvSpPr>
          <p:nvPr>
            <p:ph idx="1"/>
          </p:nvPr>
        </p:nvSpPr>
        <p:spPr>
          <a:xfrm>
            <a:off x="457200" y="1600200"/>
            <a:ext cx="8229600" cy="5069160"/>
          </a:xfrm>
        </p:spPr>
        <p:txBody>
          <a:bodyPr>
            <a:normAutofit/>
          </a:bodyPr>
          <a:lstStyle/>
          <a:p>
            <a:pPr lvl="1"/>
            <a:r>
              <a:rPr lang="en-US" b="1" dirty="0" smtClean="0"/>
              <a:t>Which of the following are not a valid </a:t>
            </a:r>
            <a:r>
              <a:rPr lang="en-US" b="1" dirty="0" err="1" smtClean="0"/>
              <a:t>objetives</a:t>
            </a:r>
            <a:r>
              <a:rPr lang="en-US" b="1" dirty="0" smtClean="0"/>
              <a:t> for testing?</a:t>
            </a:r>
          </a:p>
          <a:p>
            <a:pPr marL="1257300" lvl="2" indent="-342900">
              <a:buFont typeface="+mj-lt"/>
              <a:buAutoNum type="alphaLcParenR"/>
            </a:pPr>
            <a:r>
              <a:rPr lang="en-US" dirty="0" smtClean="0"/>
              <a:t>To find defects.</a:t>
            </a:r>
          </a:p>
          <a:p>
            <a:pPr marL="1257300" lvl="2" indent="-342900">
              <a:buFont typeface="+mj-lt"/>
              <a:buAutoNum type="alphaLcParenR"/>
            </a:pPr>
            <a:r>
              <a:rPr lang="en-US" dirty="0" smtClean="0"/>
              <a:t>To gain confidence in the level of quality</a:t>
            </a:r>
          </a:p>
          <a:p>
            <a:pPr marL="1257300" lvl="2" indent="-342900">
              <a:buFont typeface="+mj-lt"/>
              <a:buAutoNum type="alphaLcParenR"/>
            </a:pPr>
            <a:r>
              <a:rPr lang="en-US" dirty="0" smtClean="0"/>
              <a:t>To identify the cause of defects.</a:t>
            </a:r>
          </a:p>
          <a:p>
            <a:pPr marL="1257300" lvl="2" indent="-342900">
              <a:buFont typeface="+mj-lt"/>
              <a:buAutoNum type="alphaLcParenR"/>
            </a:pPr>
            <a:r>
              <a:rPr lang="en-US" dirty="0" smtClean="0"/>
              <a:t>To prevent defects.</a:t>
            </a:r>
          </a:p>
        </p:txBody>
      </p:sp>
    </p:spTree>
    <p:extLst>
      <p:ext uri="{BB962C8B-B14F-4D97-AF65-F5344CB8AC3E}">
        <p14:creationId xmlns:p14="http://schemas.microsoft.com/office/powerpoint/2010/main" val="25738485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Exercise 5</a:t>
            </a:r>
          </a:p>
        </p:txBody>
      </p:sp>
      <p:sp>
        <p:nvSpPr>
          <p:cNvPr id="3" name="2 Marcador de contenido"/>
          <p:cNvSpPr>
            <a:spLocks noGrp="1"/>
          </p:cNvSpPr>
          <p:nvPr>
            <p:ph idx="1"/>
          </p:nvPr>
        </p:nvSpPr>
        <p:spPr>
          <a:xfrm>
            <a:off x="457200" y="1600200"/>
            <a:ext cx="8229600" cy="5069160"/>
          </a:xfrm>
        </p:spPr>
        <p:txBody>
          <a:bodyPr>
            <a:normAutofit/>
          </a:bodyPr>
          <a:lstStyle/>
          <a:p>
            <a:pPr lvl="1"/>
            <a:r>
              <a:rPr lang="en-US" b="1" dirty="0" smtClean="0"/>
              <a:t>Given the following code, which is the minimum number of test cases required for full statement and branch coverage?</a:t>
            </a:r>
          </a:p>
          <a:p>
            <a:pPr marL="1257300" lvl="2" indent="-342900">
              <a:buFont typeface="+mj-lt"/>
              <a:buAutoNum type="arabicPeriod"/>
            </a:pPr>
            <a:r>
              <a:rPr lang="en-US" dirty="0" smtClean="0"/>
              <a:t>Read P</a:t>
            </a:r>
          </a:p>
          <a:p>
            <a:pPr marL="1257300" lvl="2" indent="-342900">
              <a:buFont typeface="+mj-lt"/>
              <a:buAutoNum type="arabicPeriod"/>
            </a:pPr>
            <a:r>
              <a:rPr lang="en-US" dirty="0" smtClean="0"/>
              <a:t>Read Q</a:t>
            </a:r>
          </a:p>
          <a:p>
            <a:pPr marL="1257300" lvl="2" indent="-342900">
              <a:buFont typeface="+mj-lt"/>
              <a:buAutoNum type="arabicPeriod"/>
            </a:pPr>
            <a:r>
              <a:rPr lang="en-US" dirty="0" smtClean="0"/>
              <a:t>IF P+Q &gt; 100 THEN</a:t>
            </a:r>
          </a:p>
          <a:p>
            <a:pPr marL="1257300" lvl="2" indent="-342900">
              <a:buFont typeface="+mj-lt"/>
              <a:buAutoNum type="arabicPeriod"/>
            </a:pPr>
            <a:r>
              <a:rPr lang="en-US" dirty="0" smtClean="0"/>
              <a:t>Print Large</a:t>
            </a:r>
          </a:p>
          <a:p>
            <a:pPr marL="1257300" lvl="2" indent="-342900">
              <a:buFont typeface="+mj-lt"/>
              <a:buAutoNum type="arabicPeriod"/>
            </a:pPr>
            <a:r>
              <a:rPr lang="en-US" dirty="0" smtClean="0"/>
              <a:t>ENDIF</a:t>
            </a:r>
          </a:p>
          <a:p>
            <a:pPr marL="1257300" lvl="2" indent="-342900">
              <a:buFont typeface="+mj-lt"/>
              <a:buAutoNum type="arabicPeriod"/>
            </a:pPr>
            <a:r>
              <a:rPr lang="en-US" dirty="0" smtClean="0"/>
              <a:t>If P &gt; 50 THEN</a:t>
            </a:r>
          </a:p>
          <a:p>
            <a:pPr marL="1257300" lvl="2" indent="-342900">
              <a:buFont typeface="+mj-lt"/>
              <a:buAutoNum type="arabicPeriod"/>
            </a:pPr>
            <a:r>
              <a:rPr lang="en-US" dirty="0" smtClean="0"/>
              <a:t>Print P Large</a:t>
            </a:r>
          </a:p>
          <a:p>
            <a:pPr marL="1257300" lvl="2" indent="-342900">
              <a:buFont typeface="+mj-lt"/>
              <a:buAutoNum type="arabicPeriod"/>
            </a:pPr>
            <a:r>
              <a:rPr lang="en-US" dirty="0" smtClean="0"/>
              <a:t>ENDIF</a:t>
            </a:r>
          </a:p>
        </p:txBody>
      </p:sp>
    </p:spTree>
    <p:extLst>
      <p:ext uri="{BB962C8B-B14F-4D97-AF65-F5344CB8AC3E}">
        <p14:creationId xmlns:p14="http://schemas.microsoft.com/office/powerpoint/2010/main" val="4117513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a:xfrm>
            <a:off x="457200" y="1600200"/>
            <a:ext cx="8229600" cy="5069160"/>
          </a:xfrm>
        </p:spPr>
        <p:txBody>
          <a:bodyPr>
            <a:normAutofit/>
          </a:bodyPr>
          <a:lstStyle/>
          <a:p>
            <a:pPr lvl="1"/>
            <a:endParaRPr lang="en-US" dirty="0" smtClean="0"/>
          </a:p>
        </p:txBody>
      </p:sp>
      <p:pic>
        <p:nvPicPr>
          <p:cNvPr id="29700" name="Picture 4" descr="https://www.mozilla-hispano.org/archivos/docs/fx4madrid/images/thank-yo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54" y="1196752"/>
            <a:ext cx="8010525"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96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Testing </a:t>
            </a:r>
            <a:r>
              <a:rPr lang="en-US" dirty="0" smtClean="0"/>
              <a:t>objectives</a:t>
            </a:r>
            <a:endParaRPr lang="es-ES" dirty="0"/>
          </a:p>
        </p:txBody>
      </p:sp>
      <p:sp>
        <p:nvSpPr>
          <p:cNvPr id="3" name="2 Marcador de contenido"/>
          <p:cNvSpPr>
            <a:spLocks noGrp="1"/>
          </p:cNvSpPr>
          <p:nvPr>
            <p:ph idx="1"/>
          </p:nvPr>
        </p:nvSpPr>
        <p:spPr/>
        <p:txBody>
          <a:bodyPr/>
          <a:lstStyle/>
          <a:p>
            <a:r>
              <a:rPr lang="en-US" dirty="0"/>
              <a:t>Finding </a:t>
            </a:r>
            <a:r>
              <a:rPr lang="en-US" dirty="0" smtClean="0"/>
              <a:t>defects</a:t>
            </a:r>
          </a:p>
          <a:p>
            <a:r>
              <a:rPr lang="en-US" dirty="0" smtClean="0"/>
              <a:t>Gaining </a:t>
            </a:r>
            <a:r>
              <a:rPr lang="en-US" dirty="0"/>
              <a:t>confidence about the level of </a:t>
            </a:r>
            <a:r>
              <a:rPr lang="en-US" dirty="0" smtClean="0"/>
              <a:t>quality</a:t>
            </a:r>
          </a:p>
          <a:p>
            <a:r>
              <a:rPr lang="en-US" dirty="0" smtClean="0"/>
              <a:t>Providing </a:t>
            </a:r>
            <a:r>
              <a:rPr lang="en-US" dirty="0"/>
              <a:t>information for </a:t>
            </a:r>
            <a:r>
              <a:rPr lang="en-US" dirty="0" smtClean="0"/>
              <a:t>decision-making</a:t>
            </a:r>
          </a:p>
          <a:p>
            <a:r>
              <a:rPr lang="en-US" dirty="0" smtClean="0"/>
              <a:t>Preventing defects</a:t>
            </a:r>
          </a:p>
          <a:p>
            <a:endParaRPr lang="es-ES" dirty="0"/>
          </a:p>
        </p:txBody>
      </p:sp>
      <p:pic>
        <p:nvPicPr>
          <p:cNvPr id="5124" name="Picture 4" descr="http://www.eibaschools.net/eiba/images/sampledata/eiba/objecti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221088"/>
            <a:ext cx="276225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146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7 Testing Principles</a:t>
            </a:r>
            <a:endParaRPr lang="es-ES" dirty="0"/>
          </a:p>
        </p:txBody>
      </p:sp>
      <p:sp>
        <p:nvSpPr>
          <p:cNvPr id="3" name="2 Marcador de contenido"/>
          <p:cNvSpPr>
            <a:spLocks noGrp="1"/>
          </p:cNvSpPr>
          <p:nvPr>
            <p:ph idx="1"/>
          </p:nvPr>
        </p:nvSpPr>
        <p:spPr/>
        <p:txBody>
          <a:bodyPr/>
          <a:lstStyle/>
          <a:p>
            <a:r>
              <a:rPr lang="en-US" dirty="0"/>
              <a:t>Testing shows presence of </a:t>
            </a:r>
            <a:r>
              <a:rPr lang="en-US" dirty="0" smtClean="0"/>
              <a:t>defects</a:t>
            </a:r>
          </a:p>
          <a:p>
            <a:r>
              <a:rPr lang="en-US" dirty="0" smtClean="0"/>
              <a:t>Exhaustive  </a:t>
            </a:r>
            <a:r>
              <a:rPr lang="en-US" dirty="0"/>
              <a:t>testing is </a:t>
            </a:r>
            <a:r>
              <a:rPr lang="en-US" dirty="0" smtClean="0"/>
              <a:t>impossible</a:t>
            </a:r>
          </a:p>
          <a:p>
            <a:r>
              <a:rPr lang="en-US" dirty="0"/>
              <a:t>Early </a:t>
            </a:r>
            <a:r>
              <a:rPr lang="en-US" dirty="0" smtClean="0"/>
              <a:t>testing</a:t>
            </a:r>
          </a:p>
          <a:p>
            <a:r>
              <a:rPr lang="en-US" dirty="0" smtClean="0"/>
              <a:t>Defect clustering</a:t>
            </a:r>
          </a:p>
          <a:p>
            <a:r>
              <a:rPr lang="en-US" dirty="0"/>
              <a:t>Pesticide </a:t>
            </a:r>
            <a:r>
              <a:rPr lang="en-US" dirty="0" smtClean="0"/>
              <a:t>paradox</a:t>
            </a:r>
          </a:p>
          <a:p>
            <a:r>
              <a:rPr lang="en-US" dirty="0"/>
              <a:t>Testing is context dependent </a:t>
            </a:r>
            <a:endParaRPr lang="en-US" dirty="0" smtClean="0"/>
          </a:p>
          <a:p>
            <a:r>
              <a:rPr lang="en-US" dirty="0" smtClean="0"/>
              <a:t>Absence </a:t>
            </a:r>
            <a:r>
              <a:rPr lang="en-US" dirty="0"/>
              <a:t>of errors </a:t>
            </a:r>
            <a:r>
              <a:rPr lang="en-US" dirty="0" smtClean="0"/>
              <a:t>fallacy</a:t>
            </a:r>
            <a:endParaRPr lang="es-ES" dirty="0"/>
          </a:p>
        </p:txBody>
      </p:sp>
      <p:pic>
        <p:nvPicPr>
          <p:cNvPr id="6153" name="Picture 9" descr="http://www.thefutureorganization.com/wp-content/uploads/2012/05/principl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068960"/>
            <a:ext cx="3000375"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146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171400"/>
            <a:ext cx="5757874" cy="1143000"/>
          </a:xfrm>
        </p:spPr>
        <p:txBody>
          <a:bodyPr/>
          <a:lstStyle/>
          <a:p>
            <a:r>
              <a:rPr lang="es-ES" dirty="0" smtClean="0"/>
              <a:t>Test process</a:t>
            </a:r>
            <a:endParaRPr lang="es-ES" dirty="0"/>
          </a:p>
        </p:txBody>
      </p:sp>
      <p:sp>
        <p:nvSpPr>
          <p:cNvPr id="3" name="2 Marcador de contenido"/>
          <p:cNvSpPr>
            <a:spLocks noGrp="1"/>
          </p:cNvSpPr>
          <p:nvPr>
            <p:ph idx="1"/>
          </p:nvPr>
        </p:nvSpPr>
        <p:spPr/>
        <p:txBody>
          <a:bodyPr/>
          <a:lstStyle/>
          <a:p>
            <a:pPr marL="457200" indent="-457200">
              <a:buFont typeface="+mj-lt"/>
              <a:buAutoNum type="arabicPeriod"/>
            </a:pPr>
            <a:r>
              <a:rPr lang="en-US" dirty="0"/>
              <a:t>Test planning and control </a:t>
            </a:r>
            <a:endParaRPr lang="en-US" dirty="0" smtClean="0"/>
          </a:p>
          <a:p>
            <a:pPr marL="457200" indent="-457200">
              <a:buFont typeface="+mj-lt"/>
              <a:buAutoNum type="arabicPeriod"/>
            </a:pPr>
            <a:r>
              <a:rPr lang="en-US" dirty="0"/>
              <a:t>Test analysis and design </a:t>
            </a:r>
            <a:endParaRPr lang="en-US" dirty="0" smtClean="0"/>
          </a:p>
          <a:p>
            <a:pPr marL="457200" indent="-457200">
              <a:buFont typeface="+mj-lt"/>
              <a:buAutoNum type="arabicPeriod"/>
            </a:pPr>
            <a:r>
              <a:rPr lang="en-US" dirty="0"/>
              <a:t>Test implementation and execution </a:t>
            </a:r>
            <a:endParaRPr lang="en-US" dirty="0" smtClean="0"/>
          </a:p>
          <a:p>
            <a:pPr marL="457200" indent="-457200">
              <a:buFont typeface="+mj-lt"/>
              <a:buAutoNum type="arabicPeriod"/>
            </a:pPr>
            <a:r>
              <a:rPr lang="en-US" dirty="0"/>
              <a:t>E</a:t>
            </a:r>
            <a:r>
              <a:rPr lang="en-US" dirty="0" smtClean="0"/>
              <a:t>valuating </a:t>
            </a:r>
            <a:r>
              <a:rPr lang="en-US" dirty="0"/>
              <a:t>exit criteria and reporting </a:t>
            </a:r>
            <a:endParaRPr lang="en-US" dirty="0" smtClean="0"/>
          </a:p>
          <a:p>
            <a:pPr marL="457200" indent="-457200">
              <a:buFont typeface="+mj-lt"/>
              <a:buAutoNum type="arabicPeriod"/>
            </a:pPr>
            <a:r>
              <a:rPr lang="en-US" dirty="0"/>
              <a:t>Test closure activities</a:t>
            </a:r>
            <a:endParaRPr lang="es-ES" dirty="0"/>
          </a:p>
        </p:txBody>
      </p:sp>
      <p:pic>
        <p:nvPicPr>
          <p:cNvPr id="7172" name="Picture 4" descr="http://www.firstderivatives.com/images/Process_Whee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077072"/>
            <a:ext cx="2588335" cy="258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146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L</a:t>
            </a:r>
            <a:r>
              <a:rPr lang="en-US" dirty="0" smtClean="0"/>
              <a:t>evel </a:t>
            </a:r>
            <a:r>
              <a:rPr lang="en-US" dirty="0"/>
              <a:t>of independence in software testing </a:t>
            </a:r>
            <a:endParaRPr lang="es-ES" dirty="0"/>
          </a:p>
        </p:txBody>
      </p:sp>
      <p:sp>
        <p:nvSpPr>
          <p:cNvPr id="3" name="2 Marcador de contenido"/>
          <p:cNvSpPr>
            <a:spLocks noGrp="1"/>
          </p:cNvSpPr>
          <p:nvPr>
            <p:ph idx="1"/>
          </p:nvPr>
        </p:nvSpPr>
        <p:spPr/>
        <p:txBody>
          <a:bodyPr/>
          <a:lstStyle/>
          <a:p>
            <a:r>
              <a:rPr lang="en-US" dirty="0"/>
              <a:t>Tests by the person who wrote the </a:t>
            </a:r>
            <a:r>
              <a:rPr lang="en-US" dirty="0" smtClean="0"/>
              <a:t>item</a:t>
            </a:r>
          </a:p>
          <a:p>
            <a:r>
              <a:rPr lang="en-US" dirty="0"/>
              <a:t>Tests by another person within the same </a:t>
            </a:r>
            <a:r>
              <a:rPr lang="en-US" dirty="0" smtClean="0"/>
              <a:t>team</a:t>
            </a:r>
          </a:p>
          <a:p>
            <a:r>
              <a:rPr lang="en-US" dirty="0"/>
              <a:t>Tests by the person from some different group </a:t>
            </a:r>
            <a:endParaRPr lang="en-US" dirty="0" smtClean="0"/>
          </a:p>
          <a:p>
            <a:r>
              <a:rPr lang="en-US" dirty="0"/>
              <a:t>Tests by a person from a different organization or </a:t>
            </a:r>
            <a:r>
              <a:rPr lang="en-US" dirty="0" smtClean="0"/>
              <a:t>company</a:t>
            </a:r>
          </a:p>
          <a:p>
            <a:r>
              <a:rPr lang="en-US" b="1" dirty="0" smtClean="0"/>
              <a:t>MORE independence MORE effective</a:t>
            </a:r>
            <a:endParaRPr lang="es-ES" b="1" dirty="0"/>
          </a:p>
        </p:txBody>
      </p:sp>
      <p:pic>
        <p:nvPicPr>
          <p:cNvPr id="8194" name="Picture 2" descr="http://radicalpersonalfinance.com/wp-content/uploads/2015/03/Stages-5-Independenc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725144"/>
            <a:ext cx="26289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146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Static vs. Dynamic</a:t>
            </a:r>
            <a:endParaRPr lang="es-ES" dirty="0"/>
          </a:p>
        </p:txBody>
      </p:sp>
      <p:sp>
        <p:nvSpPr>
          <p:cNvPr id="3" name="2 Marcador de contenido"/>
          <p:cNvSpPr>
            <a:spLocks noGrp="1"/>
          </p:cNvSpPr>
          <p:nvPr>
            <p:ph idx="1"/>
          </p:nvPr>
        </p:nvSpPr>
        <p:spPr>
          <a:ln>
            <a:solidFill>
              <a:schemeClr val="accent1"/>
            </a:solidFill>
          </a:ln>
        </p:spPr>
        <p:txBody>
          <a:bodyPr/>
          <a:lstStyle/>
          <a:p>
            <a:pPr marL="0" indent="0">
              <a:buNone/>
            </a:pPr>
            <a:r>
              <a:rPr lang="en-US" dirty="0" smtClean="0"/>
              <a:t>	</a:t>
            </a:r>
          </a:p>
        </p:txBody>
      </p:sp>
      <p:pic>
        <p:nvPicPr>
          <p:cNvPr id="4" name="3 Imagen" descr="testing techniques"/>
          <p:cNvPicPr/>
          <p:nvPr/>
        </p:nvPicPr>
        <p:blipFill>
          <a:blip r:embed="rId3">
            <a:extLst>
              <a:ext uri="{28A0092B-C50C-407E-A947-70E740481C1C}">
                <a14:useLocalDpi xmlns:a14="http://schemas.microsoft.com/office/drawing/2010/main" val="0"/>
              </a:ext>
            </a:extLst>
          </a:blip>
          <a:srcRect/>
          <a:stretch>
            <a:fillRect/>
          </a:stretch>
        </p:blipFill>
        <p:spPr bwMode="auto">
          <a:xfrm>
            <a:off x="1765933" y="1628542"/>
            <a:ext cx="5758393" cy="4392746"/>
          </a:xfrm>
          <a:prstGeom prst="rect">
            <a:avLst/>
          </a:prstGeom>
          <a:noFill/>
          <a:ln>
            <a:noFill/>
          </a:ln>
        </p:spPr>
      </p:pic>
    </p:spTree>
    <p:extLst>
      <p:ext uri="{BB962C8B-B14F-4D97-AF65-F5344CB8AC3E}">
        <p14:creationId xmlns:p14="http://schemas.microsoft.com/office/powerpoint/2010/main" val="3285961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01">
  <a:themeElements>
    <a:clrScheme name="Engee">
      <a:dk1>
        <a:sysClr val="windowText" lastClr="000000"/>
      </a:dk1>
      <a:lt1>
        <a:sysClr val="window" lastClr="FFFFFF"/>
      </a:lt1>
      <a:dk2>
        <a:srgbClr val="4E3B30"/>
      </a:dk2>
      <a:lt2>
        <a:srgbClr val="FBEEC9"/>
      </a:lt2>
      <a:accent1>
        <a:srgbClr val="F0A22E"/>
      </a:accent1>
      <a:accent2>
        <a:srgbClr val="811717"/>
      </a:accent2>
      <a:accent3>
        <a:srgbClr val="E2A20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template_01</Template>
  <TotalTime>10178</TotalTime>
  <Words>1989</Words>
  <Application>Microsoft Office PowerPoint</Application>
  <PresentationFormat>Presentación en pantalla (4:3)</PresentationFormat>
  <Paragraphs>472</Paragraphs>
  <Slides>43</Slides>
  <Notes>42</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template_01</vt:lpstr>
      <vt:lpstr>ISTQB</vt:lpstr>
      <vt:lpstr>ISTQB</vt:lpstr>
      <vt:lpstr>Benefits</vt:lpstr>
      <vt:lpstr>Certifications</vt:lpstr>
      <vt:lpstr>Testing objectives</vt:lpstr>
      <vt:lpstr>7 Testing Principles</vt:lpstr>
      <vt:lpstr>Test process</vt:lpstr>
      <vt:lpstr>Level of independence in software testing </vt:lpstr>
      <vt:lpstr>Static vs. Dynamic</vt:lpstr>
      <vt:lpstr>Static Techniques</vt:lpstr>
      <vt:lpstr>Static Techniques</vt:lpstr>
      <vt:lpstr>Formal review - Types</vt:lpstr>
      <vt:lpstr>Dynamic Testing</vt:lpstr>
      <vt:lpstr>Specification-based or Black Box</vt:lpstr>
      <vt:lpstr>Dynamic Testing – Experience based</vt:lpstr>
      <vt:lpstr>Causes of Software Defects</vt:lpstr>
      <vt:lpstr>Cost of defects</vt:lpstr>
      <vt:lpstr>Software Testing Levels</vt:lpstr>
      <vt:lpstr>Unit testing</vt:lpstr>
      <vt:lpstr>Integration Testing - Types</vt:lpstr>
      <vt:lpstr>System testing</vt:lpstr>
      <vt:lpstr>Acceptance Testing</vt:lpstr>
      <vt:lpstr>Alpha Testing Vs. Beta Testing </vt:lpstr>
      <vt:lpstr>Regression testing</vt:lpstr>
      <vt:lpstr>Maintenance testing</vt:lpstr>
      <vt:lpstr>Test Types</vt:lpstr>
      <vt:lpstr>Functional Testing</vt:lpstr>
      <vt:lpstr>Non-Functional Testing - Types</vt:lpstr>
      <vt:lpstr>Structural testing or White Box -Types</vt:lpstr>
      <vt:lpstr>Statement coverage</vt:lpstr>
      <vt:lpstr>Decision/Branch Coverage</vt:lpstr>
      <vt:lpstr>Condition coverage</vt:lpstr>
      <vt:lpstr>Roles and responsabilities</vt:lpstr>
      <vt:lpstr>Software testing RISK</vt:lpstr>
      <vt:lpstr>App to practice</vt:lpstr>
      <vt:lpstr>Foundation Level exam structure</vt:lpstr>
      <vt:lpstr>Presentación de PowerPoint</vt:lpstr>
      <vt:lpstr>Exercise 1</vt:lpstr>
      <vt:lpstr>Exercise 2</vt:lpstr>
      <vt:lpstr>Exercise 3</vt:lpstr>
      <vt:lpstr>Exercise 4</vt:lpstr>
      <vt:lpstr>Exercise 5</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ISTQB</dc:title>
  <dc:creator>Nicolas Pintos Barreto</dc:creator>
  <cp:lastModifiedBy>Nicolas Pintos Barreto</cp:lastModifiedBy>
  <cp:revision>71</cp:revision>
  <dcterms:created xsi:type="dcterms:W3CDTF">2016-01-11T18:48:47Z</dcterms:created>
  <dcterms:modified xsi:type="dcterms:W3CDTF">2016-01-28T13:32:21Z</dcterms:modified>
</cp:coreProperties>
</file>