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289" r:id="rId2"/>
    <p:sldId id="365" r:id="rId3"/>
    <p:sldId id="366" r:id="rId4"/>
    <p:sldId id="388" r:id="rId5"/>
    <p:sldId id="367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3" r:id="rId19"/>
    <p:sldId id="384" r:id="rId20"/>
    <p:sldId id="385" r:id="rId21"/>
    <p:sldId id="382" r:id="rId22"/>
    <p:sldId id="386" r:id="rId23"/>
    <p:sldId id="387" r:id="rId24"/>
    <p:sldId id="391" r:id="rId25"/>
    <p:sldId id="393" r:id="rId26"/>
    <p:sldId id="390" r:id="rId27"/>
    <p:sldId id="389" r:id="rId28"/>
  </p:sldIdLst>
  <p:sldSz cx="8672513" cy="6008688"/>
  <p:notesSz cx="6858000" cy="9144000"/>
  <p:embeddedFontLst>
    <p:embeddedFont>
      <p:font typeface="Raleway" panose="020B0604020202020204" charset="0"/>
      <p:regular r:id="rId30"/>
      <p:bold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s-ES"/>
    </a:defPPr>
    <a:lvl1pPr marL="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9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525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98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s Gross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2D"/>
    <a:srgbClr val="2D2D2D"/>
    <a:srgbClr val="FFB56B"/>
    <a:srgbClr val="FC793E"/>
    <a:srgbClr val="FDB899"/>
    <a:srgbClr val="FAA950"/>
    <a:srgbClr val="FC6724"/>
    <a:srgbClr val="FC9364"/>
    <a:srgbClr val="FC87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88099" autoAdjust="0"/>
  </p:normalViewPr>
  <p:slideViewPr>
    <p:cSldViewPr>
      <p:cViewPr>
        <p:scale>
          <a:sx n="81" d="100"/>
          <a:sy n="81" d="100"/>
        </p:scale>
        <p:origin x="-1170" y="-102"/>
      </p:cViewPr>
      <p:guideLst>
        <p:guide orient="horz" pos="3525"/>
        <p:guide orient="horz" pos="98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2066F-92C5-438B-A48F-01A928622C2A}" type="datetimeFigureOut">
              <a:rPr lang="es-AR" smtClean="0"/>
              <a:t>14/01/2016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5675" y="685800"/>
            <a:ext cx="4946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2016F-03C1-44A6-B9E3-22D2F2DA74B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5998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13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5675" y="685800"/>
            <a:ext cx="4946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1" dirty="0" smtClean="0"/>
              <a:t>Engee es una empresa de calidad, desarrollo y consultoría de software.</a:t>
            </a:r>
            <a:endParaRPr lang="es-A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2016F-03C1-44A6-B9E3-22D2F2DA74BD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421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7"/>
            <a:ext cx="8672513" cy="60060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2393110"/>
            <a:ext cx="3201875" cy="1290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3"/>
          <p:cNvSpPr/>
          <p:nvPr userDrawn="1"/>
        </p:nvSpPr>
        <p:spPr>
          <a:xfrm>
            <a:off x="2135094" y="3580634"/>
            <a:ext cx="4543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 smtClean="0">
                <a:solidFill>
                  <a:srgbClr val="2D2D2D"/>
                </a:solidFill>
                <a:latin typeface="Raleway" panose="020B0003030101060003" pitchFamily="34" charset="0"/>
              </a:rPr>
              <a:t>Desarrollo de </a:t>
            </a:r>
            <a:r>
              <a:rPr lang="es-AR" sz="1600" dirty="0">
                <a:solidFill>
                  <a:srgbClr val="2D2D2D"/>
                </a:solidFill>
                <a:latin typeface="Raleway" panose="020B0003030101060003" pitchFamily="34" charset="0"/>
              </a:rPr>
              <a:t>software e Ingeniería de calidad</a:t>
            </a:r>
            <a:endParaRPr lang="es-ES" sz="1600" dirty="0">
              <a:latin typeface="Raleway" panose="020B0003030101060003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18" y="1708200"/>
            <a:ext cx="3201875" cy="1290048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1994187" y="3508400"/>
            <a:ext cx="4718333" cy="482796"/>
          </a:xfrm>
          <a:prstGeom prst="rect">
            <a:avLst/>
          </a:prstGeom>
          <a:noFill/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133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5" name="Rectángulo 4"/>
          <p:cNvSpPr/>
          <p:nvPr userDrawn="1"/>
        </p:nvSpPr>
        <p:spPr>
          <a:xfrm>
            <a:off x="447674" y="1348160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Título separador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 userDrawn="1"/>
        </p:nvSpPr>
        <p:spPr>
          <a:xfrm>
            <a:off x="-560288" y="1276152"/>
            <a:ext cx="5904656" cy="85190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107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320675"/>
            <a:ext cx="7339755" cy="73945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170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181" userDrawn="1">
          <p15:clr>
            <a:srgbClr val="FBAE40"/>
          </p15:clr>
        </p15:guide>
        <p15:guide id="2" orient="horz" pos="985" userDrawn="1">
          <p15:clr>
            <a:srgbClr val="FBAE40"/>
          </p15:clr>
        </p15:guide>
        <p15:guide id="3" orient="horz" pos="352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 hasCustomPrompt="1"/>
          </p:nvPr>
        </p:nvSpPr>
        <p:spPr>
          <a:xfrm>
            <a:off x="596900" y="52017"/>
            <a:ext cx="7339755" cy="57606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s-AR" sz="4200" b="1" dirty="0" smtClean="0">
                <a:solidFill>
                  <a:schemeClr val="bg1"/>
                </a:solidFill>
                <a:latin typeface="Raleway" panose="020B0003030101060003" pitchFamily="34" charset="0"/>
              </a:rPr>
              <a:t>Título</a:t>
            </a:r>
            <a:endParaRPr lang="es-ES" sz="4200" b="1" dirty="0">
              <a:solidFill>
                <a:schemeClr val="bg1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735856" y="1780208"/>
            <a:ext cx="4392488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defRPr>
            </a:lvl1pPr>
            <a:lvl2pPr marL="380985" indent="0">
              <a:buNone/>
              <a:defRPr/>
            </a:lvl2pPr>
          </a:lstStyle>
          <a:p>
            <a:pPr lvl="0"/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Ingresar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texto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tipografía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utilizada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Raleway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,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incrustada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su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edición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debe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este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tamaño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( 20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px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) las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imágenes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pueden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ser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colocadas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a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izquierda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y/o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derecha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, hay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una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guía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ambos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lados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para no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excederse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 de la </a:t>
            </a:r>
            <a:r>
              <a:rPr lang="en-US" sz="1600" dirty="0" err="1" smtClean="0">
                <a:solidFill>
                  <a:srgbClr val="2D2D2D"/>
                </a:solidFill>
                <a:latin typeface="Raleway"/>
              </a:rPr>
              <a:t>misma</a:t>
            </a:r>
            <a:r>
              <a:rPr lang="en-US" sz="1600" dirty="0" smtClean="0">
                <a:solidFill>
                  <a:srgbClr val="2D2D2D"/>
                </a:solidFill>
                <a:latin typeface="Raleway"/>
              </a:rPr>
              <a:t>.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31264" y="555501"/>
            <a:ext cx="6768008" cy="648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0010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181">
          <p15:clr>
            <a:srgbClr val="FBAE40"/>
          </p15:clr>
        </p15:guide>
        <p15:guide id="2" orient="horz" pos="985">
          <p15:clr>
            <a:srgbClr val="FBAE40"/>
          </p15:clr>
        </p15:guide>
        <p15:guide id="3" orient="horz" pos="35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7619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lnSpc>
          <a:spcPct val="150000"/>
        </a:lnSpc>
        <a:spcBef>
          <a:spcPct val="20000"/>
        </a:spcBef>
        <a:buClr>
          <a:srgbClr val="FF9900"/>
        </a:buClr>
        <a:buFont typeface="Arial" pitchFamily="34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619100" indent="-238115" algn="l" defTabSz="761970" rtl="0" eaLnBrk="1" latinLnBrk="0" hangingPunct="1">
        <a:lnSpc>
          <a:spcPct val="150000"/>
        </a:lnSpc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1667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g.edu.uy/inco/cursos/hpc/material/clases/Clase4-2009.pdf" TargetMode="External"/><Relationship Id="rId2" Type="http://schemas.openxmlformats.org/officeDocument/2006/relationships/hyperlink" Target="http://www.html5rocks.com/en/tutorials/async/deferred/?redirect_from_locale=e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log.risingstack.com/asynchronous-javascrip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6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Conceptos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Los semáforos son objetos que se utilizan para garantizar la exclusión </a:t>
            </a:r>
            <a:r>
              <a:rPr lang="es-AR" dirty="0" smtClean="0"/>
              <a:t>mutua, entre dos o mas hilos.</a:t>
            </a:r>
            <a:endParaRPr lang="es-AR" dirty="0"/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Hoy en día están soportados por instrucciones de hardware.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Los mutex son semáforos de un único elemento de paso.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Soportan dos operaciones, P y V (o </a:t>
            </a:r>
            <a:r>
              <a:rPr lang="es-AR" dirty="0" err="1"/>
              <a:t>Wait</a:t>
            </a:r>
            <a:r>
              <a:rPr lang="es-AR" dirty="0"/>
              <a:t> y </a:t>
            </a:r>
            <a:r>
              <a:rPr lang="es-AR" dirty="0" err="1"/>
              <a:t>Signal</a:t>
            </a:r>
            <a:r>
              <a:rPr lang="es-AR" dirty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Semáforos y </a:t>
            </a:r>
            <a:r>
              <a:rPr lang="es-AR" dirty="0" err="1" smtClean="0"/>
              <a:t>Mutexes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74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Conceptos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Implementa la idea de “Amortiguador” entre un productor y un consumidor.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Se implementa mediante la aplicación de dos semáforos y un mutex, en su versión mas elemental.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Se puede extender aplicando conceptos de planificación: doble buffer, triple buffer, </a:t>
            </a:r>
            <a:r>
              <a:rPr lang="es-AR" dirty="0" smtClean="0"/>
              <a:t>etc.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El mecanismo de buffering está aplicado a todo nivel en la construcción de sistemas. Es fundamental que los buffers sean extremadamente eficientes.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Buffer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45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Conceptos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79208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s-AR" dirty="0"/>
              <a:t>Elemento del sistema operativo implementa la política de ejecución de procesos.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Planificador (</a:t>
            </a:r>
            <a:r>
              <a:rPr lang="es-AR" dirty="0" err="1" smtClean="0"/>
              <a:t>scheduller</a:t>
            </a:r>
            <a:r>
              <a:rPr lang="es-AR" dirty="0" smtClean="0"/>
              <a:t>)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04" y="2614259"/>
            <a:ext cx="6552728" cy="298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63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Programación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591840" y="1563688"/>
            <a:ext cx="7848872" cy="403225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Programación en máquina de Von Neumann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Secuencia de operaciones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Abstracciones de datos e instrucciones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Técnicas de programación modular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Programación en máquina paralela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Ejecución múltiple simultánea.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Comunicaciones y sincronización.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La modularidad pasa a ser fundamental, para manejar la (potencialmente) enorme cantidad de procesos en ejecución simultánea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/>
              <a:t>Modelo de </a:t>
            </a:r>
            <a:r>
              <a:rPr lang="es-AR" dirty="0" smtClean="0"/>
              <a:t>programación en paralelo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87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Programación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El paradigma de diseño y programación diferente que aplicaciones secuenciales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Es fundamental la división del problema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Mecanismos de comunicación entre procesos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Memoria compartida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Pasaje de mensajes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Hibrido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Modelo de programación en paralelo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34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Programación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663848" y="1563688"/>
            <a:ext cx="7416824" cy="403225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Grafos dirigidos </a:t>
            </a:r>
            <a:r>
              <a:rPr lang="es-AR" dirty="0" err="1"/>
              <a:t>acíclicos</a:t>
            </a:r>
            <a:r>
              <a:rPr lang="es-AR" dirty="0"/>
              <a:t> (</a:t>
            </a:r>
            <a:r>
              <a:rPr lang="es-AR" dirty="0" err="1"/>
              <a:t>ADGs</a:t>
            </a:r>
            <a:r>
              <a:rPr lang="es-AR" dirty="0"/>
              <a:t>)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Los nodos representan tareas o procesos.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Las aristas representan dependencias.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El problema a resolver se divide en tareas a ejecutar cooperativamente en múltiples procesadores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Se debe: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Definir tareas que pueden ejecutar concurrentemente.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Lanzar la ejecución y detener la ejecución de tareas.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Implementar los mecanismos de comunicación y sincronización</a:t>
            </a:r>
          </a:p>
          <a:p>
            <a:pPr marL="342900" indent="-342900">
              <a:buFont typeface="+mj-lt"/>
              <a:buAutoNum type="arabicPeriod"/>
            </a:pP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Modelo de programación en paralelo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893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Programación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5400600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Las dependencias entre tareas imponen limitaciones al nivel de paralelismo.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Dependencia de datos.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Sincronizaciones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El camino crítico en el grafo de tareas permite determinar el mínimo tiempo posible de ejecución.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Técnicas de IO permiten determinar niveles de paralelismo (Gantt, PERT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Modelo de programación en paralelo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32" y="1772815"/>
            <a:ext cx="2519345" cy="222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9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Programación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No siempre es una buena decisión partir de un algoritmo secuencial (“paralelizar” una aplicación)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En ocasiones será necesario diseñar un nuevo algoritmo muy diferente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El diseño es fundamental para el funcionamiento del sistema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Los programas tienen muchos estados posibles.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Seguridad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Acceso a equipos remotos.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Datos distribuidos.</a:t>
            </a:r>
          </a:p>
          <a:p>
            <a:pPr marL="342900" indent="-342900">
              <a:buFont typeface="+mj-lt"/>
              <a:buAutoNum type="arabicPeriod"/>
            </a:pP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Problemas de programación en paralelo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50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Programación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Dificultad de estimar la performance final de una aplicación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Como consecuencia del no determinismo en la ejecución.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Criterios estadísticos.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Dificultad de testear/</a:t>
            </a:r>
            <a:r>
              <a:rPr lang="es-AR" dirty="0" err="1"/>
              <a:t>debuggear</a:t>
            </a:r>
            <a:r>
              <a:rPr lang="es-AR" dirty="0"/>
              <a:t> programas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Difícil reproducir escenarios (múltiples estados, asincronismo).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Datos y procesos no centralizados (un </a:t>
            </a:r>
            <a:r>
              <a:rPr lang="es-AR" dirty="0" err="1"/>
              <a:t>debugger</a:t>
            </a:r>
            <a:r>
              <a:rPr lang="es-AR" dirty="0"/>
              <a:t> en cada nodo)</a:t>
            </a:r>
          </a:p>
          <a:p>
            <a:pPr marL="342900" indent="-342900">
              <a:buFont typeface="+mj-lt"/>
              <a:buAutoNum type="arabicPeriod"/>
            </a:pP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Problemas de programación en paralelo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52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Programación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 smtClean="0"/>
              <a:t>Cuando las operaciones usan mucho de IO en lugar de CPU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Enorme cantidad de pedidos en el servidor web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Paralelismo es mas importante que simplicidad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Se quiere proveer un mecanismo para cancelar las operaciones largas (generación de reportes, etc.)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Implementación de controlador </a:t>
            </a:r>
            <a:r>
              <a:rPr lang="es-AR" dirty="0" smtClean="0"/>
              <a:t>asincrónico: cada método </a:t>
            </a:r>
            <a:r>
              <a:rPr lang="es-AR" dirty="0" err="1" smtClean="0"/>
              <a:t>Action</a:t>
            </a:r>
            <a:r>
              <a:rPr lang="es-AR" dirty="0" smtClean="0"/>
              <a:t> se reemplaza por dos: El que da comienzo a la aplicación y el que ejecuta cuando la operación finaliza.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Utilización de “</a:t>
            </a:r>
            <a:r>
              <a:rPr lang="es-AR" dirty="0" err="1" smtClean="0"/>
              <a:t>async</a:t>
            </a:r>
            <a:r>
              <a:rPr lang="es-AR" dirty="0" smtClean="0"/>
              <a:t>”, “</a:t>
            </a:r>
            <a:r>
              <a:rPr lang="es-AR" dirty="0" err="1" smtClean="0"/>
              <a:t>await</a:t>
            </a:r>
            <a:r>
              <a:rPr lang="es-AR" dirty="0" smtClean="0"/>
              <a:t>” en controladores y lógica de negocio.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Paralelismo en WEB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92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5"/>
          <p:cNvSpPr/>
          <p:nvPr/>
        </p:nvSpPr>
        <p:spPr>
          <a:xfrm>
            <a:off x="-525153" y="1587408"/>
            <a:ext cx="5904656" cy="851902"/>
          </a:xfrm>
          <a:prstGeom prst="rect">
            <a:avLst/>
          </a:prstGeom>
          <a:noFill/>
          <a:ln w="3175">
            <a:solidFill>
              <a:srgbClr val="FF8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59792" y="1659416"/>
            <a:ext cx="4896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Programación en Paralelo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Programación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Se realizan llamadas Ajax asincrónicas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Se utiliza el modelo de “Callbacks”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Utilización </a:t>
            </a:r>
            <a:r>
              <a:rPr lang="es-AR" dirty="0"/>
              <a:t>de “Promesas</a:t>
            </a:r>
            <a:r>
              <a:rPr lang="es-AR" dirty="0" smtClean="0"/>
              <a:t>”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 err="1"/>
              <a:t>saveSomething</a:t>
            </a:r>
            <a:r>
              <a:rPr lang="es-AR" dirty="0"/>
              <a:t>()  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  .</a:t>
            </a:r>
            <a:r>
              <a:rPr lang="es-AR" dirty="0" err="1"/>
              <a:t>then</a:t>
            </a:r>
            <a:r>
              <a:rPr lang="es-AR" dirty="0"/>
              <a:t>(</a:t>
            </a:r>
            <a:r>
              <a:rPr lang="es-AR" dirty="0" err="1"/>
              <a:t>updateOtherthing</a:t>
            </a:r>
            <a:r>
              <a:rPr lang="es-AR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Generadores, usando “</a:t>
            </a:r>
            <a:r>
              <a:rPr lang="es-AR" dirty="0" err="1" smtClean="0"/>
              <a:t>yield</a:t>
            </a:r>
            <a:r>
              <a:rPr lang="es-AR" dirty="0" smtClean="0"/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Modificadores HTML5 “</a:t>
            </a:r>
            <a:r>
              <a:rPr lang="es-AR" dirty="0" err="1" smtClean="0"/>
              <a:t>difer</a:t>
            </a:r>
            <a:r>
              <a:rPr lang="es-AR" dirty="0" smtClean="0"/>
              <a:t>” y “</a:t>
            </a:r>
            <a:r>
              <a:rPr lang="es-AR" dirty="0" err="1" smtClean="0"/>
              <a:t>async</a:t>
            </a:r>
            <a:r>
              <a:rPr lang="es-AR" dirty="0" smtClean="0"/>
              <a:t>”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Paralelismo en WEB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2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Técnicas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Descomposición de dominio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Single Data </a:t>
            </a:r>
            <a:r>
              <a:rPr lang="es-AR" dirty="0" err="1"/>
              <a:t>Stream</a:t>
            </a:r>
            <a:endParaRPr lang="es-AR" dirty="0"/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Múltiple Data </a:t>
            </a:r>
            <a:r>
              <a:rPr lang="es-AR" dirty="0" err="1"/>
              <a:t>Stream</a:t>
            </a:r>
            <a:endParaRPr lang="es-AR" dirty="0"/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Single </a:t>
            </a:r>
            <a:r>
              <a:rPr lang="es-AR" dirty="0" err="1"/>
              <a:t>Program</a:t>
            </a:r>
            <a:endParaRPr lang="es-AR" dirty="0"/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Múltiple </a:t>
            </a:r>
            <a:r>
              <a:rPr lang="es-AR" dirty="0" err="1"/>
              <a:t>Programs</a:t>
            </a:r>
            <a:endParaRPr lang="es-AR" dirty="0"/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Descomposición funcional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Datos disjuntos: particionamiento completo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Datos no disjuntos: particionamiento incompleto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Técnicas de programación en paralelo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623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Técnicas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735856" y="1563688"/>
            <a:ext cx="7704856" cy="3888234"/>
          </a:xfrm>
        </p:spPr>
        <p:txBody>
          <a:bodyPr/>
          <a:lstStyle/>
          <a:p>
            <a:pPr indent="-342900">
              <a:buFont typeface="+mj-lt"/>
              <a:buAutoNum type="arabicPeriod"/>
            </a:pPr>
            <a:r>
              <a:rPr lang="es-AR" dirty="0"/>
              <a:t>Se concentra en el particionamiento de los datos del </a:t>
            </a:r>
            <a:r>
              <a:rPr lang="es-AR" dirty="0" smtClean="0"/>
              <a:t>problema</a:t>
            </a:r>
            <a:endParaRPr lang="es-AR" dirty="0"/>
          </a:p>
          <a:p>
            <a:pPr indent="-342900">
              <a:buFont typeface="+mj-lt"/>
              <a:buAutoNum type="arabicPeriod"/>
            </a:pPr>
            <a:r>
              <a:rPr lang="es-AR" dirty="0"/>
              <a:t>Luego se dividen los cálculos a realizar</a:t>
            </a:r>
          </a:p>
          <a:p>
            <a:pPr indent="-342900">
              <a:buFont typeface="+mj-lt"/>
              <a:buAutoNum type="arabicPeriod"/>
            </a:pPr>
            <a:r>
              <a:rPr lang="es-AR" dirty="0"/>
              <a:t>Los datos a dividir pueden ser:</a:t>
            </a:r>
          </a:p>
          <a:p>
            <a:pPr lvl="2" indent="-342900">
              <a:buFont typeface="+mj-lt"/>
              <a:buAutoNum type="arabicPeriod"/>
            </a:pPr>
            <a:r>
              <a:rPr lang="es-A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La entrada del programa.</a:t>
            </a:r>
          </a:p>
          <a:p>
            <a:pPr lvl="2" indent="-342900">
              <a:buFont typeface="+mj-lt"/>
              <a:buAutoNum type="arabicPeriod"/>
            </a:pPr>
            <a:r>
              <a:rPr lang="es-A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La salida calculada por el programa.</a:t>
            </a:r>
          </a:p>
          <a:p>
            <a:pPr lvl="2" indent="-342900">
              <a:buFont typeface="+mj-lt"/>
              <a:buAutoNum type="arabicPeriod"/>
            </a:pPr>
            <a:r>
              <a:rPr lang="es-A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Datos intermedios calculados por el </a:t>
            </a:r>
            <a:r>
              <a:rPr lang="es-A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programa</a:t>
            </a:r>
            <a:endParaRPr lang="es-AR" sz="16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  <a:p>
            <a:pPr indent="-342900">
              <a:buFont typeface="+mj-lt"/>
              <a:buAutoNum type="arabicPeriod"/>
            </a:pPr>
            <a:r>
              <a:rPr lang="es-A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La técnica de descomposición de </a:t>
            </a:r>
            <a:r>
              <a:rPr lang="es-A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dominio se </a:t>
            </a:r>
            <a:r>
              <a:rPr lang="es-A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asocia comúnmente con la estrategia </a:t>
            </a:r>
            <a:r>
              <a:rPr lang="es-A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de “</a:t>
            </a:r>
            <a:r>
              <a:rPr lang="es-A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Divide &amp; </a:t>
            </a:r>
            <a:r>
              <a:rPr lang="es-AR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Conquer</a:t>
            </a:r>
            <a:r>
              <a:rPr lang="es-A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” y los modelos SIMD </a:t>
            </a:r>
            <a:r>
              <a:rPr lang="es-A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y SPMD </a:t>
            </a:r>
            <a:r>
              <a:rPr lang="es-A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de programas paralelos.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Descomposición de dominio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6280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Técnicas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735856" y="1563688"/>
            <a:ext cx="7704856" cy="3888234"/>
          </a:xfrm>
        </p:spPr>
        <p:txBody>
          <a:bodyPr/>
          <a:lstStyle/>
          <a:p>
            <a:pPr indent="-342900">
              <a:buFont typeface="+mj-lt"/>
              <a:buAutoNum type="arabicPeriod"/>
            </a:pPr>
            <a:r>
              <a:rPr lang="es-AR" sz="1700" dirty="0"/>
              <a:t>Se concentra en el particionamiento de </a:t>
            </a:r>
            <a:r>
              <a:rPr lang="es-AR" sz="1700" dirty="0" smtClean="0"/>
              <a:t>las operaciones </a:t>
            </a:r>
            <a:r>
              <a:rPr lang="es-AR" sz="1700" dirty="0"/>
              <a:t>del problema </a:t>
            </a:r>
            <a:r>
              <a:rPr lang="es-AR" sz="1700" dirty="0" smtClean="0"/>
              <a:t>(paralelización de control)</a:t>
            </a:r>
          </a:p>
          <a:p>
            <a:pPr indent="-342900">
              <a:buFont typeface="+mj-lt"/>
              <a:buAutoNum type="arabicPeriod"/>
            </a:pPr>
            <a:r>
              <a:rPr lang="es-AR" sz="1700" dirty="0" smtClean="0"/>
              <a:t>Se </a:t>
            </a:r>
            <a:r>
              <a:rPr lang="es-AR" sz="1700" dirty="0"/>
              <a:t>trata de dividir el procesamiento en </a:t>
            </a:r>
            <a:r>
              <a:rPr lang="es-AR" sz="1700" dirty="0" smtClean="0"/>
              <a:t>tareas disjuntas</a:t>
            </a:r>
            <a:r>
              <a:rPr lang="es-AR" sz="1700" dirty="0"/>
              <a:t>.</a:t>
            </a:r>
          </a:p>
          <a:p>
            <a:pPr indent="-342900">
              <a:buFont typeface="+mj-lt"/>
              <a:buAutoNum type="arabicPeriod"/>
            </a:pPr>
            <a:r>
              <a:rPr lang="es-AR" sz="1700" dirty="0" smtClean="0"/>
              <a:t>Luego </a:t>
            </a:r>
            <a:r>
              <a:rPr lang="es-AR" sz="1700" dirty="0"/>
              <a:t>se examinan los datos que serán </a:t>
            </a:r>
            <a:r>
              <a:rPr lang="es-AR" sz="1700" dirty="0" smtClean="0"/>
              <a:t>utilizados por </a:t>
            </a:r>
            <a:r>
              <a:rPr lang="es-AR" sz="1700" dirty="0"/>
              <a:t>las tareas definidas.</a:t>
            </a:r>
          </a:p>
          <a:p>
            <a:pPr indent="-342900">
              <a:buFont typeface="+mj-lt"/>
              <a:buAutoNum type="arabicPeriod"/>
            </a:pPr>
            <a:r>
              <a:rPr lang="es-AR" sz="1700" dirty="0" smtClean="0"/>
              <a:t>Si </a:t>
            </a:r>
            <a:r>
              <a:rPr lang="es-AR" sz="1700" dirty="0"/>
              <a:t>los datos NO son disjuntos, resulta un </a:t>
            </a:r>
            <a:r>
              <a:rPr lang="es-AR" sz="1700" dirty="0" smtClean="0"/>
              <a:t>particionamiento incompleto. </a:t>
            </a:r>
            <a:r>
              <a:rPr lang="es-AR" sz="1700" dirty="0"/>
              <a:t>Se requiere replicar los datos o comunicarlos entre los procesos asociados a las diferentes tareas.</a:t>
            </a:r>
            <a:endParaRPr lang="es-AR" sz="17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Descomposición funcional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6561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Programación en Paralelo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¿Preguntas?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92" y="1563688"/>
            <a:ext cx="5112568" cy="378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839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"/>
            <a:ext cx="8672513" cy="6006001"/>
          </a:xfrm>
          <a:prstGeom prst="rect">
            <a:avLst/>
          </a:prstGeom>
        </p:spPr>
      </p:pic>
      <p:sp>
        <p:nvSpPr>
          <p:cNvPr id="4" name="Rectángulo 5"/>
          <p:cNvSpPr/>
          <p:nvPr/>
        </p:nvSpPr>
        <p:spPr>
          <a:xfrm>
            <a:off x="-525153" y="1587408"/>
            <a:ext cx="5904656" cy="851902"/>
          </a:xfrm>
          <a:prstGeom prst="rect">
            <a:avLst/>
          </a:prstGeom>
          <a:noFill/>
          <a:ln w="3175">
            <a:solidFill>
              <a:srgbClr val="FF8C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59792" y="1659416"/>
            <a:ext cx="4896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</a:rPr>
              <a:t>Workshop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Workshop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488832" cy="3528392"/>
          </a:xfrm>
        </p:spPr>
        <p:txBody>
          <a:bodyPr/>
          <a:lstStyle/>
          <a:p>
            <a:r>
              <a:rPr lang="es-AR" dirty="0" smtClean="0"/>
              <a:t>Implementar una aplicación de consola en .NET / Java que permita: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Calcular y mostrar el tamaño de las carpetas en una unidad de disco indicada, en forma de árbol.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Aplicar un filtro y restringir la búsqueda.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Cancelar la operación en curso</a:t>
            </a:r>
          </a:p>
          <a:p>
            <a:pPr marL="285750" indent="-285750">
              <a:buFontTx/>
              <a:buChar char="-"/>
            </a:pPr>
            <a:r>
              <a:rPr lang="es-AR" dirty="0" smtClean="0"/>
              <a:t>Mostrar progreso en la operación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Barra de progreso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7451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Referencias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344816" cy="3528392"/>
          </a:xfrm>
        </p:spPr>
        <p:txBody>
          <a:bodyPr/>
          <a:lstStyle/>
          <a:p>
            <a:r>
              <a:rPr lang="es-ES" sz="1200" dirty="0">
                <a:hlinkClick r:id="rId2"/>
              </a:rPr>
              <a:t>http://</a:t>
            </a:r>
            <a:r>
              <a:rPr lang="es-ES" sz="1200" dirty="0" smtClean="0">
                <a:hlinkClick r:id="rId2"/>
              </a:rPr>
              <a:t>www.html5rocks.com/en/tutorials/async/deferred</a:t>
            </a:r>
            <a:r>
              <a:rPr lang="es-ES" sz="1200" dirty="0">
                <a:hlinkClick r:id="rId2"/>
              </a:rPr>
              <a:t>/?</a:t>
            </a:r>
            <a:r>
              <a:rPr lang="es-ES" sz="1200" dirty="0" smtClean="0">
                <a:hlinkClick r:id="rId2"/>
              </a:rPr>
              <a:t>redirect_from_locale=es</a:t>
            </a:r>
            <a:endParaRPr lang="es-ES" sz="1200" dirty="0" smtClean="0"/>
          </a:p>
          <a:p>
            <a:r>
              <a:rPr lang="es-ES" sz="1200" dirty="0">
                <a:hlinkClick r:id="rId3"/>
              </a:rPr>
              <a:t>https://</a:t>
            </a:r>
            <a:r>
              <a:rPr lang="es-ES" sz="1200" dirty="0" smtClean="0">
                <a:hlinkClick r:id="rId3"/>
              </a:rPr>
              <a:t>www.fing.edu.uy/inco/cursos/hpc/material/clases/Clase4-2009.pdf</a:t>
            </a:r>
            <a:endParaRPr lang="es-ES" sz="1200" dirty="0" smtClean="0"/>
          </a:p>
          <a:p>
            <a:r>
              <a:rPr lang="es-ES" sz="1200" dirty="0">
                <a:hlinkClick r:id="rId4"/>
              </a:rPr>
              <a:t>https://blog.risingstack.com/asynchronous-javascript</a:t>
            </a:r>
            <a:r>
              <a:rPr lang="es-ES" sz="1200" dirty="0" smtClean="0">
                <a:hlinkClick r:id="rId4"/>
              </a:rPr>
              <a:t>/</a:t>
            </a:r>
            <a:endParaRPr lang="es-ES" sz="1200" dirty="0" smtClean="0"/>
          </a:p>
          <a:p>
            <a:endParaRPr lang="es-ES" sz="1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Artículos y recursos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5762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Programación en Paralelo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5544616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Conceptos básicos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Modelo de </a:t>
            </a:r>
            <a:r>
              <a:rPr lang="es-AR" dirty="0" smtClean="0"/>
              <a:t>Programación en Paralelo</a:t>
            </a:r>
            <a:endParaRPr lang="es-AR" dirty="0"/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Problemas con la computación paralela – distribuida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Técnicas de </a:t>
            </a:r>
            <a:r>
              <a:rPr lang="es-AR" dirty="0" smtClean="0"/>
              <a:t>programación en paralelo</a:t>
            </a:r>
            <a:endParaRPr lang="es-AR" dirty="0"/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Paralelizando aplicaciones </a:t>
            </a:r>
            <a:r>
              <a:rPr lang="es-AR" dirty="0" smtClean="0"/>
              <a:t>existentes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Workshop</a:t>
            </a:r>
            <a:endParaRPr lang="es-AR" dirty="0" smtClean="0"/>
          </a:p>
          <a:p>
            <a:pPr marL="342900" indent="-342900">
              <a:buFont typeface="+mj-lt"/>
              <a:buAutoNum type="arabicPeriod"/>
            </a:pPr>
            <a:endParaRPr lang="es-AR" dirty="0"/>
          </a:p>
          <a:p>
            <a:endParaRPr lang="es-AR" dirty="0"/>
          </a:p>
          <a:p>
            <a:endParaRPr lang="es-ES" dirty="0"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Programación en Paralelo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6048672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 smtClean="0"/>
              <a:t>¿Qué es la programación en máquina de Von Neumann?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¿Pueden las instrucciones secuenciales ejecutarse en paralelo?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¿Qué mejoró con el concepto de Pipeline en los 80386?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¿Qué es la programación en paralelo?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¿Por qué utilizar programación en paralelo?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¿Cuesta mas aplicar el concepto de programación en paralelo?</a:t>
            </a:r>
          </a:p>
          <a:p>
            <a:pPr marL="342900" indent="-342900">
              <a:buFont typeface="+mj-lt"/>
              <a:buAutoNum type="arabicPeriod"/>
            </a:pPr>
            <a:endParaRPr lang="es-AR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75" y="1780208"/>
            <a:ext cx="1494625" cy="195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05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Programación en Paralelo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Proceso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Hilo (Thread)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Fibra </a:t>
            </a:r>
            <a:r>
              <a:rPr lang="es-AR" dirty="0"/>
              <a:t>(</a:t>
            </a:r>
            <a:r>
              <a:rPr lang="es-AR" dirty="0" err="1"/>
              <a:t>Fiber</a:t>
            </a:r>
            <a:r>
              <a:rPr lang="es-AR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Zona crítica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Semáforo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err="1"/>
              <a:t>Mútex</a:t>
            </a:r>
            <a:endParaRPr lang="es-AR" dirty="0"/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Buffer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err="1"/>
              <a:t>Scheduller</a:t>
            </a:r>
            <a:endParaRPr lang="es-AR" dirty="0"/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Conceptos básicos</a:t>
            </a:r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55" y="1780208"/>
            <a:ext cx="36480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08" y="3220368"/>
            <a:ext cx="22574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9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Conceptos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Instancia de un programa en ejecución.</a:t>
            </a:r>
          </a:p>
          <a:p>
            <a:pPr marL="914377" lvl="2" indent="-342900">
              <a:buClr>
                <a:srgbClr val="FF9900"/>
              </a:buClr>
              <a:buFont typeface="+mj-lt"/>
              <a:buAutoNum type="arabicPeriod"/>
            </a:pPr>
            <a:r>
              <a:rPr lang="es-AR" sz="1433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Contiene el código del programa</a:t>
            </a:r>
          </a:p>
          <a:p>
            <a:pPr marL="914377" lvl="2" indent="-342900">
              <a:buClr>
                <a:srgbClr val="FF9900"/>
              </a:buClr>
              <a:buFont typeface="+mj-lt"/>
              <a:buAutoNum type="arabicPeriod"/>
            </a:pPr>
            <a:r>
              <a:rPr lang="es-AR" sz="1433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Contiene el estado de actividad del programa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Threading</a:t>
            </a:r>
            <a:endParaRPr lang="es-AR" dirty="0"/>
          </a:p>
          <a:p>
            <a:pPr marL="723885" lvl="1" indent="-342900">
              <a:buFont typeface="+mj-lt"/>
              <a:buAutoNum type="arabicPeriod"/>
            </a:pPr>
            <a:r>
              <a:rPr lang="es-AR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Single Thread</a:t>
            </a:r>
            <a:endParaRPr lang="es-AR" sz="1500" dirty="0"/>
          </a:p>
          <a:p>
            <a:pPr marL="723885" lvl="1" indent="-342900">
              <a:buFont typeface="+mj-lt"/>
              <a:buAutoNum type="arabicPeriod"/>
            </a:pPr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Múltiple Thread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Intima relación con el sistema </a:t>
            </a:r>
            <a:r>
              <a:rPr lang="es-AR" dirty="0" smtClean="0"/>
              <a:t>operativo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PCB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TCB</a:t>
            </a:r>
            <a:endParaRPr lang="es-AR" sz="1500" dirty="0">
              <a:solidFill>
                <a:schemeClr val="tx1">
                  <a:lumMod val="75000"/>
                  <a:lumOff val="2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Procesos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80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Conceptos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528392"/>
          </a:xfrm>
        </p:spPr>
        <p:txBody>
          <a:bodyPr/>
          <a:lstStyle/>
          <a:p>
            <a:pPr marL="57150" indent="-342900">
              <a:buFont typeface="+mj-lt"/>
              <a:buAutoNum type="arabicPeriod"/>
            </a:pPr>
            <a:r>
              <a:rPr lang="es-AR" dirty="0"/>
              <a:t>Es la mínima unidad de ejecución capaz de procesar una secuencia de instrucciones</a:t>
            </a:r>
          </a:p>
          <a:p>
            <a:pPr marL="57150" indent="-342900">
              <a:buFont typeface="+mj-lt"/>
              <a:buAutoNum type="arabicPeriod"/>
            </a:pPr>
            <a:r>
              <a:rPr lang="es-AR" dirty="0" err="1"/>
              <a:t>Kernel</a:t>
            </a:r>
            <a:r>
              <a:rPr lang="es-AR" dirty="0"/>
              <a:t> </a:t>
            </a:r>
            <a:r>
              <a:rPr lang="es-AR" dirty="0" smtClean="0"/>
              <a:t>Thread: </a:t>
            </a:r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La 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conmutación ocurre en espacio del SO</a:t>
            </a:r>
          </a:p>
          <a:p>
            <a:pPr marL="57150" indent="-342900">
              <a:buFont typeface="+mj-lt"/>
              <a:buAutoNum type="arabicPeriod"/>
            </a:pPr>
            <a:r>
              <a:rPr lang="es-AR" dirty="0" err="1"/>
              <a:t>User</a:t>
            </a:r>
            <a:r>
              <a:rPr lang="es-AR" dirty="0"/>
              <a:t> </a:t>
            </a:r>
            <a:r>
              <a:rPr lang="es-AR" dirty="0" smtClean="0"/>
              <a:t>Thread: </a:t>
            </a:r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La 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anose="020B0003030101060003" pitchFamily="34" charset="0"/>
              </a:rPr>
              <a:t>conmutación ocurre en espacio de usuario.</a:t>
            </a:r>
          </a:p>
          <a:p>
            <a:pPr marL="57150" indent="-342900">
              <a:buFont typeface="+mj-lt"/>
              <a:buAutoNum type="arabicPeriod"/>
            </a:pPr>
            <a:r>
              <a:rPr lang="es-AR" dirty="0"/>
              <a:t>También llamado «Proceso Liviano»</a:t>
            </a:r>
          </a:p>
          <a:p>
            <a:pPr marL="57150" indent="-342900">
              <a:buFont typeface="+mj-lt"/>
              <a:buAutoNum type="arabicPeriod"/>
            </a:pPr>
            <a:r>
              <a:rPr lang="es-AR" dirty="0" smtClean="0"/>
              <a:t>Multiprocesamiento preventivo/competitivo (lo opuesto a cooperativo)</a:t>
            </a: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Hilo (Thread</a:t>
            </a:r>
            <a:r>
              <a:rPr lang="es-AR" dirty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68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Conceptos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Espacio de direcciones de usuario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Multiprocesamiento cooperativo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 smtClean="0"/>
              <a:t>Planificador (</a:t>
            </a:r>
            <a:r>
              <a:rPr lang="es-AR" dirty="0" err="1" smtClean="0"/>
              <a:t>scheduller</a:t>
            </a:r>
            <a:r>
              <a:rPr lang="es-AR" dirty="0" smtClean="0"/>
              <a:t>) </a:t>
            </a:r>
            <a:r>
              <a:rPr lang="es-AR" dirty="0"/>
              <a:t>ejecuta como parte del proceso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Eficiente a nivel de multiprocesamiento cooperativo</a:t>
            </a:r>
          </a:p>
          <a:p>
            <a:pPr marL="285750" indent="-285750">
              <a:buFont typeface="Arial" pitchFamily="34" charset="0"/>
              <a:buChar char="•"/>
            </a:pP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Fibras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15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Conceptos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735856" y="1780208"/>
            <a:ext cx="7272808" cy="352839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dirty="0"/>
              <a:t>Porción de código que sólo debe ser accedida por una unidad de ejecución a la vez.</a:t>
            </a:r>
          </a:p>
          <a:p>
            <a:pPr marL="342900" indent="-342900">
              <a:buFont typeface="+mj-lt"/>
              <a:buAutoNum type="arabicPeriod"/>
            </a:pPr>
            <a:r>
              <a:rPr lang="es-AR" dirty="0"/>
              <a:t>La zona crítica se delimita mediante la utilización de: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Mutex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Semáforos</a:t>
            </a:r>
          </a:p>
          <a:p>
            <a:pPr marL="723885" lvl="1" indent="-342900">
              <a:buFont typeface="+mj-lt"/>
              <a:buAutoNum type="arabicPeriod"/>
            </a:pPr>
            <a:r>
              <a:rPr lang="es-AR" dirty="0"/>
              <a:t>Monitores</a:t>
            </a:r>
          </a:p>
          <a:p>
            <a:pPr marL="285750" indent="-285750">
              <a:buFont typeface="Arial" pitchFamily="34" charset="0"/>
              <a:buChar char="•"/>
            </a:pPr>
            <a:endParaRPr lang="es-A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AR" dirty="0" smtClean="0"/>
              <a:t>Zona Crítica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32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Enge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811717"/>
      </a:accent2>
      <a:accent3>
        <a:srgbClr val="E2A20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ersonalizado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725</TotalTime>
  <Words>1118</Words>
  <Application>Microsoft Office PowerPoint</Application>
  <PresentationFormat>Personalizado</PresentationFormat>
  <Paragraphs>183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Raleway</vt:lpstr>
      <vt:lpstr>Trebuchet MS</vt:lpstr>
      <vt:lpstr>Calibri</vt:lpstr>
      <vt:lpstr>template</vt:lpstr>
      <vt:lpstr>Presentación de PowerPoint</vt:lpstr>
      <vt:lpstr>Presentación de PowerPoint</vt:lpstr>
      <vt:lpstr>Programación en Paralelo</vt:lpstr>
      <vt:lpstr>Programación en Paralelo</vt:lpstr>
      <vt:lpstr>Programación en Paralelo</vt:lpstr>
      <vt:lpstr>Conceptos</vt:lpstr>
      <vt:lpstr>Conceptos</vt:lpstr>
      <vt:lpstr>Conceptos</vt:lpstr>
      <vt:lpstr>Conceptos</vt:lpstr>
      <vt:lpstr>Conceptos</vt:lpstr>
      <vt:lpstr>Conceptos</vt:lpstr>
      <vt:lpstr>Conceptos</vt:lpstr>
      <vt:lpstr>Programación</vt:lpstr>
      <vt:lpstr>Programación</vt:lpstr>
      <vt:lpstr>Programación</vt:lpstr>
      <vt:lpstr>Programación</vt:lpstr>
      <vt:lpstr>Programación</vt:lpstr>
      <vt:lpstr>Programación</vt:lpstr>
      <vt:lpstr>Programación</vt:lpstr>
      <vt:lpstr>Programación</vt:lpstr>
      <vt:lpstr>Técnicas</vt:lpstr>
      <vt:lpstr>Técnicas</vt:lpstr>
      <vt:lpstr>Técnicas</vt:lpstr>
      <vt:lpstr>Programación en Paralelo</vt:lpstr>
      <vt:lpstr>Presentación de PowerPoint</vt:lpstr>
      <vt:lpstr>Workshop</vt:lpstr>
      <vt:lpstr>Referencias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 Nagy</dc:creator>
  <cp:lastModifiedBy>Sebastian Nagy</cp:lastModifiedBy>
  <cp:revision>24</cp:revision>
  <dcterms:created xsi:type="dcterms:W3CDTF">2016-01-07T19:48:01Z</dcterms:created>
  <dcterms:modified xsi:type="dcterms:W3CDTF">2016-01-14T15:42:54Z</dcterms:modified>
</cp:coreProperties>
</file>