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1"/>
  </p:notesMasterIdLst>
  <p:sldIdLst>
    <p:sldId id="289" r:id="rId2"/>
    <p:sldId id="365" r:id="rId3"/>
    <p:sldId id="366" r:id="rId4"/>
    <p:sldId id="391" r:id="rId5"/>
    <p:sldId id="396" r:id="rId6"/>
    <p:sldId id="395" r:id="rId7"/>
    <p:sldId id="397" r:id="rId8"/>
    <p:sldId id="398" r:id="rId9"/>
    <p:sldId id="399" r:id="rId10"/>
    <p:sldId id="401" r:id="rId11"/>
    <p:sldId id="406" r:id="rId12"/>
    <p:sldId id="407" r:id="rId13"/>
    <p:sldId id="408" r:id="rId14"/>
    <p:sldId id="394" r:id="rId15"/>
    <p:sldId id="403" r:id="rId16"/>
    <p:sldId id="404" r:id="rId17"/>
    <p:sldId id="400" r:id="rId18"/>
    <p:sldId id="393" r:id="rId19"/>
    <p:sldId id="405" r:id="rId20"/>
  </p:sldIdLst>
  <p:sldSz cx="8672513" cy="6008688"/>
  <p:notesSz cx="6858000" cy="9144000"/>
  <p:embeddedFontLst>
    <p:embeddedFont>
      <p:font typeface="Trebuchet MS" panose="020B0603020202020204" pitchFamily="3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Raleway" panose="020B0604020202020204" charset="0"/>
      <p:regular r:id="rId30"/>
      <p:bold r:id="rId31"/>
    </p:embeddedFont>
  </p:embeddedFontLst>
  <p:defaultTextStyle>
    <a:defPPr>
      <a:defRPr lang="es-ES"/>
    </a:defPPr>
    <a:lvl1pPr marL="0" algn="l" defTabSz="1006663" rtl="0" eaLnBrk="1" latinLnBrk="0" hangingPunct="1">
      <a:defRPr sz="1982" kern="1200">
        <a:solidFill>
          <a:schemeClr val="tx1"/>
        </a:solidFill>
        <a:latin typeface="+mn-lt"/>
        <a:ea typeface="+mn-ea"/>
        <a:cs typeface="+mn-cs"/>
      </a:defRPr>
    </a:lvl1pPr>
    <a:lvl2pPr marL="503331" algn="l" defTabSz="1006663" rtl="0" eaLnBrk="1" latinLnBrk="0" hangingPunct="1">
      <a:defRPr sz="1982" kern="1200">
        <a:solidFill>
          <a:schemeClr val="tx1"/>
        </a:solidFill>
        <a:latin typeface="+mn-lt"/>
        <a:ea typeface="+mn-ea"/>
        <a:cs typeface="+mn-cs"/>
      </a:defRPr>
    </a:lvl2pPr>
    <a:lvl3pPr marL="1006663" algn="l" defTabSz="1006663" rtl="0" eaLnBrk="1" latinLnBrk="0" hangingPunct="1">
      <a:defRPr sz="1982" kern="1200">
        <a:solidFill>
          <a:schemeClr val="tx1"/>
        </a:solidFill>
        <a:latin typeface="+mn-lt"/>
        <a:ea typeface="+mn-ea"/>
        <a:cs typeface="+mn-cs"/>
      </a:defRPr>
    </a:lvl3pPr>
    <a:lvl4pPr marL="1509994" algn="l" defTabSz="1006663" rtl="0" eaLnBrk="1" latinLnBrk="0" hangingPunct="1">
      <a:defRPr sz="1982" kern="1200">
        <a:solidFill>
          <a:schemeClr val="tx1"/>
        </a:solidFill>
        <a:latin typeface="+mn-lt"/>
        <a:ea typeface="+mn-ea"/>
        <a:cs typeface="+mn-cs"/>
      </a:defRPr>
    </a:lvl4pPr>
    <a:lvl5pPr marL="2013326" algn="l" defTabSz="1006663" rtl="0" eaLnBrk="1" latinLnBrk="0" hangingPunct="1">
      <a:defRPr sz="1982" kern="1200">
        <a:solidFill>
          <a:schemeClr val="tx1"/>
        </a:solidFill>
        <a:latin typeface="+mn-lt"/>
        <a:ea typeface="+mn-ea"/>
        <a:cs typeface="+mn-cs"/>
      </a:defRPr>
    </a:lvl5pPr>
    <a:lvl6pPr marL="2516657" algn="l" defTabSz="1006663" rtl="0" eaLnBrk="1" latinLnBrk="0" hangingPunct="1">
      <a:defRPr sz="1982" kern="1200">
        <a:solidFill>
          <a:schemeClr val="tx1"/>
        </a:solidFill>
        <a:latin typeface="+mn-lt"/>
        <a:ea typeface="+mn-ea"/>
        <a:cs typeface="+mn-cs"/>
      </a:defRPr>
    </a:lvl6pPr>
    <a:lvl7pPr marL="3019989" algn="l" defTabSz="1006663" rtl="0" eaLnBrk="1" latinLnBrk="0" hangingPunct="1">
      <a:defRPr sz="1982" kern="1200">
        <a:solidFill>
          <a:schemeClr val="tx1"/>
        </a:solidFill>
        <a:latin typeface="+mn-lt"/>
        <a:ea typeface="+mn-ea"/>
        <a:cs typeface="+mn-cs"/>
      </a:defRPr>
    </a:lvl7pPr>
    <a:lvl8pPr marL="3523320" algn="l" defTabSz="1006663" rtl="0" eaLnBrk="1" latinLnBrk="0" hangingPunct="1">
      <a:defRPr sz="1982" kern="1200">
        <a:solidFill>
          <a:schemeClr val="tx1"/>
        </a:solidFill>
        <a:latin typeface="+mn-lt"/>
        <a:ea typeface="+mn-ea"/>
        <a:cs typeface="+mn-cs"/>
      </a:defRPr>
    </a:lvl8pPr>
    <a:lvl9pPr marL="4026652" algn="l" defTabSz="1006663" rtl="0" eaLnBrk="1" latinLnBrk="0" hangingPunct="1">
      <a:defRPr sz="19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25" userDrawn="1">
          <p15:clr>
            <a:srgbClr val="A4A3A4"/>
          </p15:clr>
        </p15:guide>
        <p15:guide id="2" userDrawn="1">
          <p15:clr>
            <a:srgbClr val="A4A3A4"/>
          </p15:clr>
        </p15:guide>
        <p15:guide id="3" orient="horz" pos="98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s Grosso" initials="AG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C2D"/>
    <a:srgbClr val="2D2D2D"/>
    <a:srgbClr val="FFB56B"/>
    <a:srgbClr val="FC793E"/>
    <a:srgbClr val="FDB899"/>
    <a:srgbClr val="FAA950"/>
    <a:srgbClr val="FC6724"/>
    <a:srgbClr val="FC9364"/>
    <a:srgbClr val="FC875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88099" autoAdjust="0"/>
  </p:normalViewPr>
  <p:slideViewPr>
    <p:cSldViewPr>
      <p:cViewPr varScale="1">
        <p:scale>
          <a:sx n="74" d="100"/>
          <a:sy n="74" d="100"/>
        </p:scale>
        <p:origin x="1368" y="90"/>
      </p:cViewPr>
      <p:guideLst>
        <p:guide orient="horz" pos="3525"/>
        <p:guide/>
        <p:guide orient="horz" pos="9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2066F-92C5-438B-A48F-01A928622C2A}" type="datetimeFigureOut">
              <a:rPr lang="es-AR" smtClean="0"/>
              <a:t>24/02/2016</a:t>
            </a:fld>
            <a:endParaRPr lang="es-AR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5675" y="685800"/>
            <a:ext cx="4946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2016F-03C1-44A6-B9E3-22D2F2DA74BD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85998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06663" rtl="0" eaLnBrk="1" latinLnBrk="0" hangingPunct="1">
      <a:defRPr sz="1321" kern="1200">
        <a:solidFill>
          <a:schemeClr val="tx1"/>
        </a:solidFill>
        <a:latin typeface="+mn-lt"/>
        <a:ea typeface="+mn-ea"/>
        <a:cs typeface="+mn-cs"/>
      </a:defRPr>
    </a:lvl1pPr>
    <a:lvl2pPr marL="503331" algn="l" defTabSz="1006663" rtl="0" eaLnBrk="1" latinLnBrk="0" hangingPunct="1">
      <a:defRPr sz="1321" kern="1200">
        <a:solidFill>
          <a:schemeClr val="tx1"/>
        </a:solidFill>
        <a:latin typeface="+mn-lt"/>
        <a:ea typeface="+mn-ea"/>
        <a:cs typeface="+mn-cs"/>
      </a:defRPr>
    </a:lvl2pPr>
    <a:lvl3pPr marL="1006663" algn="l" defTabSz="1006663" rtl="0" eaLnBrk="1" latinLnBrk="0" hangingPunct="1">
      <a:defRPr sz="1321" kern="1200">
        <a:solidFill>
          <a:schemeClr val="tx1"/>
        </a:solidFill>
        <a:latin typeface="+mn-lt"/>
        <a:ea typeface="+mn-ea"/>
        <a:cs typeface="+mn-cs"/>
      </a:defRPr>
    </a:lvl3pPr>
    <a:lvl4pPr marL="1509994" algn="l" defTabSz="1006663" rtl="0" eaLnBrk="1" latinLnBrk="0" hangingPunct="1">
      <a:defRPr sz="1321" kern="1200">
        <a:solidFill>
          <a:schemeClr val="tx1"/>
        </a:solidFill>
        <a:latin typeface="+mn-lt"/>
        <a:ea typeface="+mn-ea"/>
        <a:cs typeface="+mn-cs"/>
      </a:defRPr>
    </a:lvl4pPr>
    <a:lvl5pPr marL="2013326" algn="l" defTabSz="1006663" rtl="0" eaLnBrk="1" latinLnBrk="0" hangingPunct="1">
      <a:defRPr sz="1321" kern="1200">
        <a:solidFill>
          <a:schemeClr val="tx1"/>
        </a:solidFill>
        <a:latin typeface="+mn-lt"/>
        <a:ea typeface="+mn-ea"/>
        <a:cs typeface="+mn-cs"/>
      </a:defRPr>
    </a:lvl5pPr>
    <a:lvl6pPr marL="2516657" algn="l" defTabSz="1006663" rtl="0" eaLnBrk="1" latinLnBrk="0" hangingPunct="1">
      <a:defRPr sz="1321" kern="1200">
        <a:solidFill>
          <a:schemeClr val="tx1"/>
        </a:solidFill>
        <a:latin typeface="+mn-lt"/>
        <a:ea typeface="+mn-ea"/>
        <a:cs typeface="+mn-cs"/>
      </a:defRPr>
    </a:lvl6pPr>
    <a:lvl7pPr marL="3019989" algn="l" defTabSz="1006663" rtl="0" eaLnBrk="1" latinLnBrk="0" hangingPunct="1">
      <a:defRPr sz="1321" kern="1200">
        <a:solidFill>
          <a:schemeClr val="tx1"/>
        </a:solidFill>
        <a:latin typeface="+mn-lt"/>
        <a:ea typeface="+mn-ea"/>
        <a:cs typeface="+mn-cs"/>
      </a:defRPr>
    </a:lvl7pPr>
    <a:lvl8pPr marL="3523320" algn="l" defTabSz="1006663" rtl="0" eaLnBrk="1" latinLnBrk="0" hangingPunct="1">
      <a:defRPr sz="1321" kern="1200">
        <a:solidFill>
          <a:schemeClr val="tx1"/>
        </a:solidFill>
        <a:latin typeface="+mn-lt"/>
        <a:ea typeface="+mn-ea"/>
        <a:cs typeface="+mn-cs"/>
      </a:defRPr>
    </a:lvl8pPr>
    <a:lvl9pPr marL="4026652" algn="l" defTabSz="1006663" rtl="0" eaLnBrk="1" latinLnBrk="0" hangingPunct="1">
      <a:defRPr sz="13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5675" y="685800"/>
            <a:ext cx="4946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b="1" dirty="0" smtClean="0"/>
              <a:t>Engee es una empresa de calidad, desarrollo y consultoría de software.</a:t>
            </a:r>
            <a:endParaRPr lang="es-A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t>1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12421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8672513" cy="600600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7"/>
            <a:ext cx="8672513" cy="600600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318" y="2393110"/>
            <a:ext cx="3201875" cy="1290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8672513" cy="6006001"/>
          </a:xfrm>
          <a:prstGeom prst="rect">
            <a:avLst/>
          </a:prstGeom>
        </p:spPr>
      </p:pic>
      <p:sp>
        <p:nvSpPr>
          <p:cNvPr id="4" name="Rectángulo 3"/>
          <p:cNvSpPr/>
          <p:nvPr userDrawn="1"/>
        </p:nvSpPr>
        <p:spPr>
          <a:xfrm>
            <a:off x="2135094" y="3580634"/>
            <a:ext cx="45432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600" dirty="0" smtClean="0">
                <a:solidFill>
                  <a:srgbClr val="2D2D2D"/>
                </a:solidFill>
                <a:latin typeface="Raleway" panose="020B0003030101060003" pitchFamily="34" charset="0"/>
              </a:rPr>
              <a:t>Desarrollo de </a:t>
            </a:r>
            <a:r>
              <a:rPr lang="es-AR" sz="1600" dirty="0">
                <a:solidFill>
                  <a:srgbClr val="2D2D2D"/>
                </a:solidFill>
                <a:latin typeface="Raleway" panose="020B0003030101060003" pitchFamily="34" charset="0"/>
              </a:rPr>
              <a:t>software e Ingeniería de calidad</a:t>
            </a:r>
            <a:endParaRPr lang="es-ES" sz="1600" dirty="0">
              <a:latin typeface="Raleway" panose="020B0003030101060003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318" y="1708200"/>
            <a:ext cx="3201875" cy="1290048"/>
          </a:xfrm>
          <a:prstGeom prst="rect">
            <a:avLst/>
          </a:prstGeom>
        </p:spPr>
      </p:pic>
      <p:sp>
        <p:nvSpPr>
          <p:cNvPr id="8" name="Rectángulo 7"/>
          <p:cNvSpPr/>
          <p:nvPr userDrawn="1"/>
        </p:nvSpPr>
        <p:spPr>
          <a:xfrm>
            <a:off x="1994187" y="3508400"/>
            <a:ext cx="4718333" cy="482796"/>
          </a:xfrm>
          <a:prstGeom prst="rect">
            <a:avLst/>
          </a:prstGeom>
          <a:noFill/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41337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8672513" cy="6006001"/>
          </a:xfrm>
          <a:prstGeom prst="rect">
            <a:avLst/>
          </a:prstGeom>
        </p:spPr>
      </p:pic>
      <p:sp>
        <p:nvSpPr>
          <p:cNvPr id="5" name="Rectángulo 4"/>
          <p:cNvSpPr/>
          <p:nvPr userDrawn="1"/>
        </p:nvSpPr>
        <p:spPr>
          <a:xfrm>
            <a:off x="447674" y="1348160"/>
            <a:ext cx="48966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 smtClean="0">
                <a:solidFill>
                  <a:schemeClr val="bg1"/>
                </a:solidFill>
              </a:rPr>
              <a:t>Título separador</a:t>
            </a:r>
            <a:endParaRPr lang="es-ES" sz="4000" dirty="0">
              <a:solidFill>
                <a:schemeClr val="bg1"/>
              </a:solidFill>
            </a:endParaRPr>
          </a:p>
        </p:txBody>
      </p:sp>
      <p:sp>
        <p:nvSpPr>
          <p:cNvPr id="6" name="Rectángulo 5"/>
          <p:cNvSpPr/>
          <p:nvPr userDrawn="1"/>
        </p:nvSpPr>
        <p:spPr>
          <a:xfrm>
            <a:off x="-560288" y="1276152"/>
            <a:ext cx="5904656" cy="851902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107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 hasCustomPrompt="1"/>
          </p:nvPr>
        </p:nvSpPr>
        <p:spPr>
          <a:xfrm>
            <a:off x="596900" y="320675"/>
            <a:ext cx="7339755" cy="739453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s-AR" sz="4200" b="1" dirty="0" smtClean="0">
                <a:solidFill>
                  <a:schemeClr val="bg1"/>
                </a:solidFill>
                <a:latin typeface="Raleway" panose="020B0003030101060003" pitchFamily="34" charset="0"/>
              </a:rPr>
              <a:t>Título</a:t>
            </a:r>
            <a:endParaRPr lang="es-ES" sz="4200" b="1" dirty="0">
              <a:solidFill>
                <a:schemeClr val="bg1"/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735856" y="1780208"/>
            <a:ext cx="4392488" cy="35283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0985" indent="0">
              <a:buNone/>
              <a:defRPr/>
            </a:lvl2pPr>
          </a:lstStyle>
          <a:p>
            <a:pPr lvl="0"/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Ingresar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texto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, la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tipografía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utilizada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es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Raleway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,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esta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incrustada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para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su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edición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y no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debe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exceder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este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tamaño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( 20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px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) las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imágenes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pueden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ser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colocadas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a la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izquierda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y/o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derecha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, hay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una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guía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de ambos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lados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para no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excederse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de la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misma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31705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181" userDrawn="1">
          <p15:clr>
            <a:srgbClr val="FBAE40"/>
          </p15:clr>
        </p15:guide>
        <p15:guide id="2" orient="horz" pos="985" userDrawn="1">
          <p15:clr>
            <a:srgbClr val="FBAE40"/>
          </p15:clr>
        </p15:guide>
        <p15:guide id="3" orient="horz" pos="352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 hasCustomPrompt="1"/>
          </p:nvPr>
        </p:nvSpPr>
        <p:spPr>
          <a:xfrm>
            <a:off x="596900" y="52017"/>
            <a:ext cx="7339755" cy="576064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s-AR" sz="4200" b="1" dirty="0" smtClean="0">
                <a:solidFill>
                  <a:schemeClr val="bg1"/>
                </a:solidFill>
                <a:latin typeface="Raleway" panose="020B0003030101060003" pitchFamily="34" charset="0"/>
              </a:rPr>
              <a:t>Título</a:t>
            </a:r>
            <a:endParaRPr lang="es-ES" sz="4200" b="1" dirty="0">
              <a:solidFill>
                <a:schemeClr val="bg1"/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735856" y="1780208"/>
            <a:ext cx="4392488" cy="35283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defRPr>
            </a:lvl1pPr>
            <a:lvl2pPr marL="380985" indent="0">
              <a:buNone/>
              <a:defRPr/>
            </a:lvl2pPr>
          </a:lstStyle>
          <a:p>
            <a:pPr lvl="0"/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Ingresar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texto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, la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tipografía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utilizada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es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Raleway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,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esta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incrustada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para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su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edición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y no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debe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exceder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este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tamaño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( 20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px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) las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imágenes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pueden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ser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colocadas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a la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izquierda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y/o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derecha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, hay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una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guía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de ambos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lados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para no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excederse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de la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misma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.</a:t>
            </a:r>
            <a:endParaRPr lang="es-ES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631264" y="555501"/>
            <a:ext cx="6768008" cy="6486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s-ES" dirty="0" smtClean="0"/>
              <a:t>Subtítulo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500108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181">
          <p15:clr>
            <a:srgbClr val="FBAE40"/>
          </p15:clr>
        </p15:guide>
        <p15:guide id="2" orient="horz" pos="985">
          <p15:clr>
            <a:srgbClr val="FBAE40"/>
          </p15:clr>
        </p15:guide>
        <p15:guide id="3" orient="horz" pos="352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5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8672513" cy="60060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51" r:id="rId4"/>
    <p:sldLayoutId id="2147483653" r:id="rId5"/>
  </p:sldLayoutIdLst>
  <p:timing>
    <p:tnLst>
      <p:par>
        <p:cTn id="1" dur="indefinite" restart="never" nodeType="tmRoot"/>
      </p:par>
    </p:tnLst>
  </p:timing>
  <p:txStyles>
    <p:titleStyle>
      <a:lvl1pPr algn="l" defTabSz="761970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Raleway" panose="020B0003030101060003" pitchFamily="34" charset="0"/>
          <a:ea typeface="+mj-ea"/>
          <a:cs typeface="+mj-cs"/>
        </a:defRPr>
      </a:lvl1pPr>
    </p:titleStyle>
    <p:bodyStyle>
      <a:lvl1pPr marL="285739" indent="-285739" algn="l" defTabSz="761970" rtl="0" eaLnBrk="1" latinLnBrk="0" hangingPunct="1">
        <a:lnSpc>
          <a:spcPct val="150000"/>
        </a:lnSpc>
        <a:spcBef>
          <a:spcPct val="20000"/>
        </a:spcBef>
        <a:buClr>
          <a:srgbClr val="FF9900"/>
        </a:buClr>
        <a:buFont typeface="Arial" pitchFamily="34" charset="0"/>
        <a:buChar char="•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619100" indent="-238115" algn="l" defTabSz="761970" rtl="0" eaLnBrk="1" latinLnBrk="0" hangingPunct="1">
        <a:lnSpc>
          <a:spcPct val="150000"/>
        </a:lnSpc>
        <a:spcBef>
          <a:spcPct val="200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sz="1667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962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Protocolos de comunicación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Protocolo HTTP</a:t>
            </a:r>
            <a:endParaRPr lang="es-ES" dirty="0"/>
          </a:p>
        </p:txBody>
      </p:sp>
      <p:sp>
        <p:nvSpPr>
          <p:cNvPr id="6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735856" y="1780208"/>
            <a:ext cx="7272808" cy="3888432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s-AR" dirty="0" smtClean="0"/>
              <a:t>HTTP es un protocolo asimétrico cliente-servidor, basado en “</a:t>
            </a:r>
            <a:r>
              <a:rPr lang="es-AR" dirty="0" err="1" smtClean="0"/>
              <a:t>request</a:t>
            </a:r>
            <a:r>
              <a:rPr lang="es-AR" dirty="0" smtClean="0"/>
              <a:t>-response”</a:t>
            </a:r>
          </a:p>
          <a:p>
            <a:pPr marL="342900" indent="-342900">
              <a:buFont typeface="+mj-lt"/>
              <a:buAutoNum type="arabicPeriod"/>
            </a:pPr>
            <a:r>
              <a:rPr lang="es-AR" dirty="0" smtClean="0"/>
              <a:t>HTTP es un protocolo “</a:t>
            </a:r>
            <a:r>
              <a:rPr lang="es-AR" dirty="0" err="1" smtClean="0"/>
              <a:t>pull</a:t>
            </a:r>
            <a:r>
              <a:rPr lang="es-AR" dirty="0" smtClean="0"/>
              <a:t>”. El cliente solicita información al servidor</a:t>
            </a:r>
          </a:p>
          <a:p>
            <a:pPr marL="342900" indent="-342900">
              <a:buFont typeface="+mj-lt"/>
              <a:buAutoNum type="arabicPeriod"/>
            </a:pPr>
            <a:r>
              <a:rPr lang="es-AR" dirty="0" smtClean="0"/>
              <a:t>HTTP es un protocolo sin estado, no se conserva estado entre llamadas</a:t>
            </a:r>
          </a:p>
          <a:p>
            <a:pPr marL="342900" indent="-342900">
              <a:buFont typeface="+mj-lt"/>
              <a:buAutoNum type="arabicPeriod"/>
            </a:pPr>
            <a:r>
              <a:rPr lang="es-AR" dirty="0" smtClean="0"/>
              <a:t>HTTP es extensible</a:t>
            </a:r>
          </a:p>
          <a:p>
            <a:pPr marL="342900" indent="-342900">
              <a:buFont typeface="+mj-lt"/>
              <a:buAutoNum type="arabicPeriod"/>
            </a:pPr>
            <a:endParaRPr lang="es-AR" dirty="0" smtClean="0"/>
          </a:p>
          <a:p>
            <a:endParaRPr lang="es-AR" dirty="0"/>
          </a:p>
          <a:p>
            <a:endParaRPr lang="es-ES" dirty="0">
              <a:latin typeface="Raleway" panose="020B00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42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Protocolos de comunicación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Protocolo capa 2</a:t>
            </a:r>
            <a:endParaRPr lang="es-ES" dirty="0"/>
          </a:p>
        </p:txBody>
      </p:sp>
      <p:sp>
        <p:nvSpPr>
          <p:cNvPr id="6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735856" y="1780208"/>
            <a:ext cx="7272808" cy="3888432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CARRIER-SENSE MULTIPLE ACCESS WITH COLLISION DETECT (CSMA/CD)</a:t>
            </a:r>
            <a:endParaRPr lang="es-AR" dirty="0" smtClean="0"/>
          </a:p>
          <a:p>
            <a:pPr marL="342900" indent="-342900">
              <a:buFont typeface="+mj-lt"/>
              <a:buAutoNum type="arabicPeriod"/>
            </a:pPr>
            <a:r>
              <a:rPr lang="es-AR" dirty="0" smtClean="0"/>
              <a:t>En una red UTP-100/1000 lo habitual es ETHERNET</a:t>
            </a:r>
          </a:p>
          <a:p>
            <a:pPr marL="342900" indent="-342900">
              <a:buFont typeface="+mj-lt"/>
              <a:buAutoNum type="arabicPeriod"/>
            </a:pPr>
            <a:r>
              <a:rPr lang="es-AR" dirty="0" smtClean="0"/>
              <a:t>Las redes se segmentan mediante dispositivos físicos</a:t>
            </a:r>
          </a:p>
          <a:p>
            <a:pPr marL="342900" indent="-342900">
              <a:buFont typeface="+mj-lt"/>
              <a:buAutoNum type="arabicPeriod"/>
            </a:pPr>
            <a:r>
              <a:rPr lang="es-AR" dirty="0" smtClean="0"/>
              <a:t>Otros protocolos de capa 2 son</a:t>
            </a:r>
          </a:p>
          <a:p>
            <a:pPr marL="723885" lvl="1" indent="-342900">
              <a:buFont typeface="+mj-lt"/>
              <a:buAutoNum type="arabicPeriod"/>
            </a:pPr>
            <a:r>
              <a:rPr lang="es-AR" dirty="0" smtClean="0"/>
              <a:t>SDLC/HDLC</a:t>
            </a:r>
          </a:p>
          <a:p>
            <a:pPr marL="723885" lvl="1" indent="-342900">
              <a:buFont typeface="+mj-lt"/>
              <a:buAutoNum type="arabicPeriod"/>
            </a:pPr>
            <a:r>
              <a:rPr lang="es-AR" dirty="0" smtClean="0"/>
              <a:t>PPP (Protocolo punto a punto) = DATAGRAMA + NCP + LCP</a:t>
            </a:r>
            <a:endParaRPr lang="es-AR" dirty="0"/>
          </a:p>
          <a:p>
            <a:pPr marL="723885" lvl="1" indent="-342900">
              <a:buFont typeface="+mj-lt"/>
              <a:buAutoNum type="arabicPeriod"/>
            </a:pPr>
            <a:r>
              <a:rPr lang="es-AR" dirty="0" smtClean="0"/>
              <a:t>SLIP (Protocolo de línea serial de internet)</a:t>
            </a:r>
          </a:p>
          <a:p>
            <a:pPr marL="723885" lvl="1" indent="-342900">
              <a:buFont typeface="+mj-lt"/>
              <a:buAutoNum type="arabicPeriod"/>
            </a:pPr>
            <a:r>
              <a:rPr lang="es-AR" dirty="0" smtClean="0"/>
              <a:t>MODBUS</a:t>
            </a:r>
          </a:p>
          <a:p>
            <a:pPr marL="342900" indent="-342900">
              <a:buFont typeface="+mj-lt"/>
              <a:buAutoNum type="arabicPeriod"/>
            </a:pPr>
            <a:endParaRPr lang="es-AR" dirty="0" smtClean="0"/>
          </a:p>
          <a:p>
            <a:endParaRPr lang="es-AR" dirty="0"/>
          </a:p>
          <a:p>
            <a:endParaRPr lang="es-ES" dirty="0">
              <a:latin typeface="Raleway" panose="020B00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61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Protocolos de comunicación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Protocolo capa 3</a:t>
            </a:r>
            <a:endParaRPr lang="es-ES" dirty="0"/>
          </a:p>
        </p:txBody>
      </p:sp>
      <p:sp>
        <p:nvSpPr>
          <p:cNvPr id="6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735856" y="1780208"/>
            <a:ext cx="7272808" cy="3888432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s-AR" dirty="0" smtClean="0"/>
              <a:t>Protocolo capa 3 por excelencia: IPv4</a:t>
            </a:r>
          </a:p>
          <a:p>
            <a:pPr marL="342900" indent="-342900">
              <a:buFont typeface="+mj-lt"/>
              <a:buAutoNum type="arabicPeriod"/>
            </a:pPr>
            <a:r>
              <a:rPr lang="es-AR" dirty="0" smtClean="0"/>
              <a:t>Otros protocolos de capa 3 son</a:t>
            </a:r>
          </a:p>
          <a:p>
            <a:pPr marL="723885" lvl="1" indent="-342900">
              <a:buFont typeface="+mj-lt"/>
              <a:buAutoNum type="arabicPeriod"/>
            </a:pPr>
            <a:r>
              <a:rPr lang="es-AR" dirty="0"/>
              <a:t>AppleTalk</a:t>
            </a:r>
          </a:p>
          <a:p>
            <a:pPr marL="723885" lvl="1" indent="-342900">
              <a:buFont typeface="+mj-lt"/>
              <a:buAutoNum type="arabicPeriod"/>
            </a:pPr>
            <a:r>
              <a:rPr lang="es-AR" dirty="0"/>
              <a:t>ARP</a:t>
            </a:r>
          </a:p>
          <a:p>
            <a:pPr marL="723885" lvl="1" indent="-342900">
              <a:buFont typeface="+mj-lt"/>
              <a:buAutoNum type="arabicPeriod"/>
            </a:pPr>
            <a:r>
              <a:rPr lang="es-AR" dirty="0" smtClean="0"/>
              <a:t>DHCP</a:t>
            </a:r>
            <a:endParaRPr lang="es-AR" dirty="0"/>
          </a:p>
          <a:p>
            <a:pPr marL="723885" lvl="1" indent="-342900">
              <a:buFont typeface="+mj-lt"/>
              <a:buAutoNum type="arabicPeriod"/>
            </a:pPr>
            <a:r>
              <a:rPr lang="es-AR" dirty="0" smtClean="0"/>
              <a:t>ICMP</a:t>
            </a:r>
            <a:endParaRPr lang="es-AR" dirty="0"/>
          </a:p>
          <a:p>
            <a:pPr marL="723885" lvl="1" indent="-342900">
              <a:buFont typeface="+mj-lt"/>
              <a:buAutoNum type="arabicPeriod"/>
            </a:pPr>
            <a:r>
              <a:rPr lang="es-AR" dirty="0" err="1" smtClean="0"/>
              <a:t>IPsec</a:t>
            </a:r>
            <a:r>
              <a:rPr lang="es-AR" dirty="0" smtClean="0"/>
              <a:t>, IPv4, IPv6</a:t>
            </a:r>
            <a:endParaRPr lang="es-AR" dirty="0"/>
          </a:p>
          <a:p>
            <a:pPr marL="723885" lvl="1" indent="-342900">
              <a:buFont typeface="+mj-lt"/>
              <a:buAutoNum type="arabicPeriod"/>
            </a:pPr>
            <a:r>
              <a:rPr lang="es-AR" dirty="0" err="1" smtClean="0"/>
              <a:t>NetBEUI</a:t>
            </a:r>
            <a:endParaRPr lang="es-AR" dirty="0" smtClean="0"/>
          </a:p>
          <a:p>
            <a:pPr marL="342900" indent="-342900">
              <a:buFont typeface="+mj-lt"/>
              <a:buAutoNum type="arabicPeriod"/>
            </a:pPr>
            <a:endParaRPr lang="es-AR" dirty="0" smtClean="0"/>
          </a:p>
          <a:p>
            <a:endParaRPr lang="es-AR" dirty="0"/>
          </a:p>
          <a:p>
            <a:endParaRPr lang="es-ES" dirty="0">
              <a:latin typeface="Raleway" panose="020B00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54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Protocolos de comunicación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Protocolo capa 4</a:t>
            </a:r>
            <a:endParaRPr lang="es-ES" dirty="0"/>
          </a:p>
        </p:txBody>
      </p:sp>
      <p:sp>
        <p:nvSpPr>
          <p:cNvPr id="6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735856" y="1780208"/>
            <a:ext cx="7272808" cy="3888432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s-AR" dirty="0" smtClean="0"/>
              <a:t>Protocolo capa 4 por excelencia: TCP</a:t>
            </a:r>
          </a:p>
          <a:p>
            <a:pPr marL="342900" indent="-342900">
              <a:buFont typeface="+mj-lt"/>
              <a:buAutoNum type="arabicPeriod"/>
            </a:pPr>
            <a:r>
              <a:rPr lang="es-AR" dirty="0" smtClean="0"/>
              <a:t>Otros protocolos de capa 4 son</a:t>
            </a:r>
          </a:p>
          <a:p>
            <a:pPr marL="723885" lvl="1" indent="-342900">
              <a:buFont typeface="+mj-lt"/>
              <a:buAutoNum type="arabicPeriod"/>
            </a:pPr>
            <a:r>
              <a:rPr lang="es-AR" dirty="0" smtClean="0"/>
              <a:t>RTCP</a:t>
            </a:r>
          </a:p>
          <a:p>
            <a:pPr marL="723885" lvl="1" indent="-342900">
              <a:buFont typeface="+mj-lt"/>
              <a:buAutoNum type="arabicPeriod"/>
            </a:pPr>
            <a:r>
              <a:rPr lang="es-AR" dirty="0" smtClean="0"/>
              <a:t>UDP</a:t>
            </a:r>
          </a:p>
          <a:p>
            <a:pPr marL="723885" lvl="1" indent="-342900">
              <a:buFont typeface="+mj-lt"/>
              <a:buAutoNum type="arabicPeriod"/>
            </a:pPr>
            <a:r>
              <a:rPr lang="es-AR" dirty="0" err="1"/>
              <a:t>Wireless</a:t>
            </a:r>
            <a:r>
              <a:rPr lang="es-AR" dirty="0"/>
              <a:t> </a:t>
            </a:r>
            <a:r>
              <a:rPr lang="es-AR" dirty="0" err="1"/>
              <a:t>Transport</a:t>
            </a:r>
            <a:r>
              <a:rPr lang="es-AR" dirty="0"/>
              <a:t> </a:t>
            </a:r>
            <a:r>
              <a:rPr lang="es-AR" dirty="0" err="1"/>
              <a:t>Layer</a:t>
            </a:r>
            <a:r>
              <a:rPr lang="es-AR" dirty="0"/>
              <a:t> Security</a:t>
            </a:r>
            <a:endParaRPr lang="es-AR" dirty="0" smtClean="0"/>
          </a:p>
          <a:p>
            <a:pPr marL="342900" indent="-342900">
              <a:buFont typeface="+mj-lt"/>
              <a:buAutoNum type="arabicPeriod"/>
            </a:pPr>
            <a:endParaRPr lang="es-AR" dirty="0" smtClean="0"/>
          </a:p>
          <a:p>
            <a:endParaRPr lang="es-AR" dirty="0"/>
          </a:p>
          <a:p>
            <a:endParaRPr lang="es-ES" dirty="0">
              <a:latin typeface="Raleway" panose="020B00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891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Protocolos de comunicación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Protocolo HTTP</a:t>
            </a:r>
            <a:endParaRPr lang="es-E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56" y="2212256"/>
            <a:ext cx="7295616" cy="271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4165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/>
              <a:t>Protocolos de comunicación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735856" y="1780208"/>
            <a:ext cx="7272808" cy="3528392"/>
          </a:xfrm>
        </p:spPr>
        <p:txBody>
          <a:bodyPr/>
          <a:lstStyle/>
          <a:p>
            <a:r>
              <a:rPr lang="es-AR" b="1" dirty="0"/>
              <a:t>GET</a:t>
            </a:r>
            <a:r>
              <a:rPr lang="es-AR" dirty="0"/>
              <a:t> </a:t>
            </a:r>
            <a:r>
              <a:rPr lang="es-AR" b="1" dirty="0"/>
              <a:t>/</a:t>
            </a:r>
            <a:r>
              <a:rPr lang="es-AR" b="1" dirty="0" err="1"/>
              <a:t>docs</a:t>
            </a:r>
            <a:r>
              <a:rPr lang="es-AR" b="1" dirty="0"/>
              <a:t>/index.html</a:t>
            </a:r>
            <a:r>
              <a:rPr lang="es-AR" dirty="0"/>
              <a:t> HTTP/1.1 </a:t>
            </a:r>
            <a:endParaRPr lang="es-AR" dirty="0" smtClean="0"/>
          </a:p>
          <a:p>
            <a:r>
              <a:rPr lang="es-AR" dirty="0" smtClean="0"/>
              <a:t>Host</a:t>
            </a:r>
            <a:r>
              <a:rPr lang="es-AR" dirty="0"/>
              <a:t>: </a:t>
            </a:r>
            <a:r>
              <a:rPr lang="es-AR" b="1" dirty="0"/>
              <a:t>www.test101.com</a:t>
            </a:r>
            <a:r>
              <a:rPr lang="es-AR" dirty="0"/>
              <a:t> </a:t>
            </a:r>
            <a:endParaRPr lang="es-AR" dirty="0" smtClean="0"/>
          </a:p>
          <a:p>
            <a:r>
              <a:rPr lang="es-AR" dirty="0" err="1" smtClean="0"/>
              <a:t>Accept</a:t>
            </a:r>
            <a:r>
              <a:rPr lang="es-AR" dirty="0"/>
              <a:t>: </a:t>
            </a:r>
            <a:r>
              <a:rPr lang="es-AR" dirty="0" err="1"/>
              <a:t>image</a:t>
            </a:r>
            <a:r>
              <a:rPr lang="es-AR" dirty="0"/>
              <a:t>/</a:t>
            </a:r>
            <a:r>
              <a:rPr lang="es-AR" dirty="0" err="1"/>
              <a:t>gif</a:t>
            </a:r>
            <a:r>
              <a:rPr lang="es-AR" dirty="0"/>
              <a:t>, </a:t>
            </a:r>
            <a:r>
              <a:rPr lang="es-AR" dirty="0" err="1"/>
              <a:t>image</a:t>
            </a:r>
            <a:r>
              <a:rPr lang="es-AR" dirty="0"/>
              <a:t>/</a:t>
            </a:r>
            <a:r>
              <a:rPr lang="es-AR" dirty="0" err="1"/>
              <a:t>jpeg</a:t>
            </a:r>
            <a:r>
              <a:rPr lang="es-AR" dirty="0"/>
              <a:t>, */* </a:t>
            </a:r>
            <a:endParaRPr lang="es-AR" dirty="0" smtClean="0"/>
          </a:p>
          <a:p>
            <a:r>
              <a:rPr lang="es-AR" dirty="0" err="1" smtClean="0"/>
              <a:t>Accept-Language</a:t>
            </a:r>
            <a:r>
              <a:rPr lang="es-AR" dirty="0"/>
              <a:t>: en-</a:t>
            </a:r>
            <a:r>
              <a:rPr lang="es-AR" dirty="0" err="1"/>
              <a:t>us</a:t>
            </a:r>
            <a:r>
              <a:rPr lang="es-AR" dirty="0"/>
              <a:t> </a:t>
            </a:r>
            <a:endParaRPr lang="es-AR" dirty="0" smtClean="0"/>
          </a:p>
          <a:p>
            <a:r>
              <a:rPr lang="es-AR" dirty="0" err="1" smtClean="0"/>
              <a:t>Accept-Encoding</a:t>
            </a:r>
            <a:r>
              <a:rPr lang="es-AR" dirty="0"/>
              <a:t>: </a:t>
            </a:r>
            <a:r>
              <a:rPr lang="es-AR" dirty="0" err="1"/>
              <a:t>gzip</a:t>
            </a:r>
            <a:r>
              <a:rPr lang="es-AR" dirty="0"/>
              <a:t>, </a:t>
            </a:r>
            <a:r>
              <a:rPr lang="es-AR" dirty="0" err="1"/>
              <a:t>deflate</a:t>
            </a:r>
            <a:r>
              <a:rPr lang="es-AR" dirty="0"/>
              <a:t> </a:t>
            </a:r>
            <a:endParaRPr lang="es-AR" dirty="0" smtClean="0"/>
          </a:p>
          <a:p>
            <a:r>
              <a:rPr lang="es-AR" dirty="0" err="1" smtClean="0"/>
              <a:t>User-Agent</a:t>
            </a:r>
            <a:r>
              <a:rPr lang="es-AR" dirty="0"/>
              <a:t>: Mozilla/4.0 (compatible; MSIE 6.0; Windows NT 5.1</a:t>
            </a:r>
            <a:r>
              <a:rPr lang="es-AR" dirty="0" smtClean="0"/>
              <a:t>)</a:t>
            </a:r>
          </a:p>
          <a:p>
            <a:r>
              <a:rPr lang="es-AR" dirty="0" smtClean="0"/>
              <a:t>(</a:t>
            </a:r>
            <a:r>
              <a:rPr lang="es-AR" dirty="0" err="1"/>
              <a:t>blank</a:t>
            </a:r>
            <a:r>
              <a:rPr lang="es-AR" dirty="0"/>
              <a:t> line)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/>
              <a:t>Protocolo HTTP</a:t>
            </a:r>
            <a:endParaRPr lang="es-ES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131892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/>
              <a:t>Protocolos de comunicación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735856" y="1780208"/>
            <a:ext cx="7272808" cy="3528392"/>
          </a:xfrm>
        </p:spPr>
        <p:txBody>
          <a:bodyPr/>
          <a:lstStyle/>
          <a:p>
            <a:r>
              <a:rPr lang="es-AR" sz="1200" b="1" dirty="0"/>
              <a:t>HTTP/1.1 200 OK</a:t>
            </a:r>
            <a:r>
              <a:rPr lang="es-AR" sz="1200" dirty="0"/>
              <a:t> </a:t>
            </a:r>
            <a:endParaRPr lang="es-AR" sz="1200" dirty="0" smtClean="0"/>
          </a:p>
          <a:p>
            <a:r>
              <a:rPr lang="es-AR" sz="1200" dirty="0" smtClean="0"/>
              <a:t>Date</a:t>
            </a:r>
            <a:r>
              <a:rPr lang="es-AR" sz="1200" dirty="0"/>
              <a:t>: </a:t>
            </a:r>
            <a:r>
              <a:rPr lang="es-AR" sz="1200" dirty="0" err="1"/>
              <a:t>Sun</a:t>
            </a:r>
            <a:r>
              <a:rPr lang="es-AR" sz="1200" dirty="0"/>
              <a:t>, 18 Oct 2009 08:56:53 GMT </a:t>
            </a:r>
            <a:endParaRPr lang="es-AR" sz="1200" dirty="0" smtClean="0"/>
          </a:p>
          <a:p>
            <a:r>
              <a:rPr lang="es-AR" sz="1200" dirty="0" smtClean="0"/>
              <a:t>Server</a:t>
            </a:r>
            <a:r>
              <a:rPr lang="es-AR" sz="1200" dirty="0"/>
              <a:t>: Apache/2.2.14 (Win32) </a:t>
            </a:r>
            <a:endParaRPr lang="es-AR" sz="1200" dirty="0" smtClean="0"/>
          </a:p>
          <a:p>
            <a:r>
              <a:rPr lang="es-AR" sz="1200" dirty="0" err="1" smtClean="0"/>
              <a:t>Last-Modified</a:t>
            </a:r>
            <a:r>
              <a:rPr lang="es-AR" sz="1200" dirty="0"/>
              <a:t>: </a:t>
            </a:r>
            <a:r>
              <a:rPr lang="es-AR" sz="1200" dirty="0" err="1"/>
              <a:t>Sat</a:t>
            </a:r>
            <a:r>
              <a:rPr lang="es-AR" sz="1200" dirty="0"/>
              <a:t>, 20 Nov 2004 07:16:26 GMT </a:t>
            </a:r>
            <a:endParaRPr lang="es-AR" sz="1200" dirty="0" smtClean="0"/>
          </a:p>
          <a:p>
            <a:r>
              <a:rPr lang="es-AR" sz="1200" dirty="0" err="1" smtClean="0"/>
              <a:t>ETag</a:t>
            </a:r>
            <a:r>
              <a:rPr lang="es-AR" sz="1200" dirty="0"/>
              <a:t>: "10000000565a5-2c-3e94b66c2e680" </a:t>
            </a:r>
            <a:endParaRPr lang="es-AR" sz="1200" dirty="0" smtClean="0"/>
          </a:p>
          <a:p>
            <a:r>
              <a:rPr lang="es-AR" sz="1200" dirty="0" err="1" smtClean="0"/>
              <a:t>Accept-Ranges</a:t>
            </a:r>
            <a:r>
              <a:rPr lang="es-AR" sz="1200" dirty="0"/>
              <a:t>: bytes </a:t>
            </a:r>
            <a:endParaRPr lang="es-AR" sz="1200" dirty="0" smtClean="0"/>
          </a:p>
          <a:p>
            <a:r>
              <a:rPr lang="es-AR" sz="1200" dirty="0" smtClean="0"/>
              <a:t>Content-</a:t>
            </a:r>
            <a:r>
              <a:rPr lang="es-AR" sz="1200" dirty="0" err="1" smtClean="0"/>
              <a:t>Length</a:t>
            </a:r>
            <a:r>
              <a:rPr lang="es-AR" sz="1200" dirty="0"/>
              <a:t>: 44 </a:t>
            </a:r>
            <a:endParaRPr lang="es-AR" sz="1200" dirty="0" smtClean="0"/>
          </a:p>
          <a:p>
            <a:r>
              <a:rPr lang="es-AR" sz="1200" dirty="0" err="1" smtClean="0"/>
              <a:t>Connection</a:t>
            </a:r>
            <a:r>
              <a:rPr lang="es-AR" sz="1200" dirty="0"/>
              <a:t>: </a:t>
            </a:r>
            <a:r>
              <a:rPr lang="es-AR" sz="1200" dirty="0" err="1"/>
              <a:t>close</a:t>
            </a:r>
            <a:r>
              <a:rPr lang="es-AR" sz="1200" dirty="0"/>
              <a:t> </a:t>
            </a:r>
            <a:endParaRPr lang="es-AR" sz="1200" dirty="0" smtClean="0"/>
          </a:p>
          <a:p>
            <a:r>
              <a:rPr lang="es-AR" sz="1200" b="1" dirty="0" smtClean="0"/>
              <a:t>Content-</a:t>
            </a:r>
            <a:r>
              <a:rPr lang="es-AR" sz="1200" b="1" dirty="0" err="1" smtClean="0"/>
              <a:t>Type</a:t>
            </a:r>
            <a:r>
              <a:rPr lang="es-AR" sz="1200" b="1" dirty="0"/>
              <a:t>: </a:t>
            </a:r>
            <a:r>
              <a:rPr lang="es-AR" sz="1200" b="1" dirty="0" err="1"/>
              <a:t>text</a:t>
            </a:r>
            <a:r>
              <a:rPr lang="es-AR" sz="1200" b="1" dirty="0"/>
              <a:t>/</a:t>
            </a:r>
            <a:r>
              <a:rPr lang="es-AR" sz="1200" b="1" dirty="0" err="1"/>
              <a:t>html</a:t>
            </a:r>
            <a:r>
              <a:rPr lang="es-AR" sz="1200" dirty="0"/>
              <a:t> </a:t>
            </a:r>
            <a:endParaRPr lang="es-AR" sz="1200" dirty="0" smtClean="0"/>
          </a:p>
          <a:p>
            <a:r>
              <a:rPr lang="es-AR" sz="1200" dirty="0" smtClean="0"/>
              <a:t>X-</a:t>
            </a:r>
            <a:r>
              <a:rPr lang="es-AR" sz="1200" dirty="0" err="1" smtClean="0"/>
              <a:t>Pad</a:t>
            </a:r>
            <a:r>
              <a:rPr lang="es-AR" sz="1200" dirty="0"/>
              <a:t>: </a:t>
            </a:r>
            <a:r>
              <a:rPr lang="es-AR" sz="1200" dirty="0" err="1"/>
              <a:t>avoid</a:t>
            </a:r>
            <a:r>
              <a:rPr lang="es-AR" sz="1200" dirty="0"/>
              <a:t> browser bug </a:t>
            </a:r>
            <a:endParaRPr lang="es-AR" sz="1200" dirty="0" smtClean="0"/>
          </a:p>
          <a:p>
            <a:r>
              <a:rPr lang="es-AR" sz="1200" b="1" dirty="0" smtClean="0"/>
              <a:t>&lt;</a:t>
            </a:r>
            <a:r>
              <a:rPr lang="es-AR" sz="1200" b="1" dirty="0" err="1"/>
              <a:t>html</a:t>
            </a:r>
            <a:r>
              <a:rPr lang="es-AR" sz="1200" b="1" dirty="0"/>
              <a:t>&gt;&lt;</a:t>
            </a:r>
            <a:r>
              <a:rPr lang="es-AR" sz="1200" b="1" dirty="0" err="1"/>
              <a:t>body</a:t>
            </a:r>
            <a:r>
              <a:rPr lang="es-AR" sz="1200" b="1" dirty="0"/>
              <a:t>&gt;&lt;h1&gt;</a:t>
            </a:r>
            <a:r>
              <a:rPr lang="es-AR" sz="1200" b="1" dirty="0" err="1"/>
              <a:t>It</a:t>
            </a:r>
            <a:r>
              <a:rPr lang="es-AR" sz="1200" b="1" dirty="0"/>
              <a:t> </a:t>
            </a:r>
            <a:r>
              <a:rPr lang="es-AR" sz="1200" b="1" dirty="0" err="1"/>
              <a:t>works</a:t>
            </a:r>
            <a:r>
              <a:rPr lang="es-AR" sz="1200" b="1" dirty="0"/>
              <a:t>!&lt;/h1&gt;&lt;/</a:t>
            </a:r>
            <a:r>
              <a:rPr lang="es-AR" sz="1200" b="1" dirty="0" err="1"/>
              <a:t>body</a:t>
            </a:r>
            <a:r>
              <a:rPr lang="es-AR" sz="1200" b="1" dirty="0"/>
              <a:t>&gt;&lt;/</a:t>
            </a:r>
            <a:r>
              <a:rPr lang="es-AR" sz="1200" b="1" dirty="0" err="1"/>
              <a:t>html</a:t>
            </a:r>
            <a:r>
              <a:rPr lang="es-AR" sz="1200" b="1" dirty="0"/>
              <a:t>&gt;</a:t>
            </a:r>
            <a:endParaRPr lang="es-AR" sz="120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/>
              <a:t>Protocolo HTTP</a:t>
            </a:r>
            <a:endParaRPr lang="es-ES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233493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Protocolos de comunicación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¿Preguntas?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992" y="1563688"/>
            <a:ext cx="5112568" cy="3780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6759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8672513" cy="6006001"/>
          </a:xfrm>
          <a:prstGeom prst="rect">
            <a:avLst/>
          </a:prstGeom>
        </p:spPr>
      </p:pic>
      <p:sp>
        <p:nvSpPr>
          <p:cNvPr id="4" name="Rectángulo 5"/>
          <p:cNvSpPr/>
          <p:nvPr/>
        </p:nvSpPr>
        <p:spPr>
          <a:xfrm>
            <a:off x="-525153" y="1587408"/>
            <a:ext cx="5904656" cy="851902"/>
          </a:xfrm>
          <a:prstGeom prst="rect">
            <a:avLst/>
          </a:prstGeom>
          <a:noFill/>
          <a:ln w="3175">
            <a:solidFill>
              <a:srgbClr val="FF8C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159792" y="1659416"/>
            <a:ext cx="48966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 smtClean="0">
                <a:solidFill>
                  <a:schemeClr val="bg1"/>
                </a:solidFill>
              </a:rPr>
              <a:t>Workshop</a:t>
            </a:r>
            <a:endParaRPr lang="es-E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83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Workshop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735856" y="1780208"/>
            <a:ext cx="7488832" cy="3528392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s-AR" dirty="0" smtClean="0"/>
              <a:t>Realizar una captura </a:t>
            </a:r>
          </a:p>
          <a:p>
            <a:pPr marL="342900" indent="-342900">
              <a:buFont typeface="+mj-lt"/>
              <a:buAutoNum type="arabicPeriod"/>
            </a:pPr>
            <a:r>
              <a:rPr lang="es-AR" dirty="0" smtClean="0"/>
              <a:t>Repasar los mensajes intercambiados e identificar diferentes protocolos del modelo OSI</a:t>
            </a:r>
            <a:endParaRPr lang="es-AR" dirty="0"/>
          </a:p>
          <a:p>
            <a:pPr marL="342900" indent="-342900">
              <a:buFont typeface="+mj-lt"/>
              <a:buAutoNum type="arabicPeriod"/>
            </a:pPr>
            <a:r>
              <a:rPr lang="es-AR" dirty="0" smtClean="0"/>
              <a:t>Identificar un ciclo </a:t>
            </a:r>
            <a:r>
              <a:rPr lang="es-AR" dirty="0" err="1" smtClean="0"/>
              <a:t>request</a:t>
            </a:r>
            <a:r>
              <a:rPr lang="es-AR" dirty="0" smtClean="0"/>
              <a:t>/response HTTP y analizarlo.</a:t>
            </a:r>
          </a:p>
          <a:p>
            <a:pPr marL="723885" lvl="1" indent="-342900">
              <a:buFont typeface="+mj-lt"/>
              <a:buAutoNum type="arabicPeriod"/>
            </a:pPr>
            <a:r>
              <a:rPr lang="es-AR" dirty="0" smtClean="0"/>
              <a:t>Identificar las tramas TCP involucradas.</a:t>
            </a:r>
          </a:p>
          <a:p>
            <a:pPr marL="723885" lvl="1" indent="-342900">
              <a:buFont typeface="+mj-lt"/>
              <a:buAutoNum type="arabicPeriod"/>
            </a:pPr>
            <a:r>
              <a:rPr lang="es-AR" dirty="0" smtClean="0"/>
              <a:t>Enumerar cada etapa de la comunicación, desde la resolución del host hasta la obtención de los datos</a:t>
            </a:r>
          </a:p>
          <a:p>
            <a:pPr marL="342900" indent="-342900">
              <a:buFont typeface="+mj-lt"/>
              <a:buAutoNum type="arabicPeriod"/>
            </a:pPr>
            <a:endParaRPr lang="es-AR" dirty="0" smtClean="0"/>
          </a:p>
          <a:p>
            <a:pPr marL="285750" indent="-285750">
              <a:buFontTx/>
              <a:buChar char="-"/>
            </a:pP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WIRESHARK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57856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8672513" cy="6006001"/>
          </a:xfrm>
          <a:prstGeom prst="rect">
            <a:avLst/>
          </a:prstGeom>
        </p:spPr>
      </p:pic>
      <p:sp>
        <p:nvSpPr>
          <p:cNvPr id="4" name="Rectángulo 5"/>
          <p:cNvSpPr/>
          <p:nvPr/>
        </p:nvSpPr>
        <p:spPr>
          <a:xfrm>
            <a:off x="-525153" y="1587408"/>
            <a:ext cx="5904656" cy="1488944"/>
          </a:xfrm>
          <a:prstGeom prst="rect">
            <a:avLst/>
          </a:prstGeom>
          <a:noFill/>
          <a:ln w="3175">
            <a:solidFill>
              <a:srgbClr val="FF8C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159792" y="1659416"/>
            <a:ext cx="48966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 smtClean="0">
                <a:solidFill>
                  <a:schemeClr val="bg1"/>
                </a:solidFill>
              </a:rPr>
              <a:t>Protocolos de comunicación</a:t>
            </a:r>
            <a:endParaRPr lang="es-E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65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Protocolos de comunicación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735856" y="1780208"/>
            <a:ext cx="5544616" cy="3528392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s-AR" dirty="0"/>
              <a:t>Conceptos básicos</a:t>
            </a:r>
          </a:p>
          <a:p>
            <a:pPr marL="342900" indent="-342900">
              <a:buFont typeface="+mj-lt"/>
              <a:buAutoNum type="arabicPeriod"/>
            </a:pPr>
            <a:r>
              <a:rPr lang="es-AR" dirty="0" smtClean="0"/>
              <a:t>Códigos</a:t>
            </a:r>
            <a:endParaRPr lang="es-AR" dirty="0"/>
          </a:p>
          <a:p>
            <a:pPr marL="342900" indent="-342900">
              <a:buFont typeface="+mj-lt"/>
              <a:buAutoNum type="arabicPeriod"/>
            </a:pPr>
            <a:r>
              <a:rPr lang="es-AR" dirty="0" smtClean="0"/>
              <a:t>Mensajes</a:t>
            </a:r>
            <a:endParaRPr lang="es-AR" dirty="0"/>
          </a:p>
          <a:p>
            <a:pPr marL="342900" indent="-342900">
              <a:buFont typeface="+mj-lt"/>
              <a:buAutoNum type="arabicPeriod"/>
            </a:pPr>
            <a:r>
              <a:rPr lang="es-AR" dirty="0" smtClean="0"/>
              <a:t>Tipos de protocolo</a:t>
            </a:r>
            <a:endParaRPr lang="es-AR" dirty="0"/>
          </a:p>
          <a:p>
            <a:pPr marL="342900" indent="-342900">
              <a:buFont typeface="+mj-lt"/>
              <a:buAutoNum type="arabicPeriod"/>
            </a:pPr>
            <a:r>
              <a:rPr lang="es-AR" dirty="0" smtClean="0"/>
              <a:t>Modelo OSI</a:t>
            </a:r>
          </a:p>
          <a:p>
            <a:pPr marL="342900" indent="-342900">
              <a:buFont typeface="+mj-lt"/>
              <a:buAutoNum type="arabicPeriod"/>
            </a:pPr>
            <a:r>
              <a:rPr lang="es-AR" dirty="0" smtClean="0"/>
              <a:t>Pila HTTP/TCP/IP</a:t>
            </a:r>
          </a:p>
          <a:p>
            <a:pPr marL="342900" indent="-342900">
              <a:buFont typeface="+mj-lt"/>
              <a:buAutoNum type="arabicPeriod"/>
            </a:pPr>
            <a:endParaRPr lang="es-AR" dirty="0"/>
          </a:p>
          <a:p>
            <a:endParaRPr lang="es-AR" dirty="0"/>
          </a:p>
          <a:p>
            <a:endParaRPr lang="es-ES" dirty="0">
              <a:latin typeface="Raleway" panose="020B00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51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Protocolos de comunicación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Conceptos básicos</a:t>
            </a:r>
            <a:endParaRPr lang="es-ES" dirty="0"/>
          </a:p>
        </p:txBody>
      </p:sp>
      <p:sp>
        <p:nvSpPr>
          <p:cNvPr id="5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735856" y="1780208"/>
            <a:ext cx="5544616" cy="3528392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s-AR" dirty="0" smtClean="0"/>
              <a:t>Un protocolo es la definición de un </a:t>
            </a:r>
            <a:r>
              <a:rPr lang="es-AR" dirty="0"/>
              <a:t>conjunto de reglas </a:t>
            </a:r>
            <a:r>
              <a:rPr lang="es-AR" dirty="0" smtClean="0"/>
              <a:t>determinísticas para  cooperar al realizar una tarea específica</a:t>
            </a:r>
          </a:p>
          <a:p>
            <a:pPr marL="342900" indent="-342900">
              <a:buFont typeface="+mj-lt"/>
              <a:buAutoNum type="arabicPeriod"/>
            </a:pPr>
            <a:r>
              <a:rPr lang="es-AR" dirty="0" smtClean="0"/>
              <a:t>Comunicación es </a:t>
            </a:r>
            <a:r>
              <a:rPr lang="es-AR" dirty="0"/>
              <a:t>la actividad consciente de intercambiar </a:t>
            </a:r>
            <a:r>
              <a:rPr lang="es-AR" b="1" dirty="0" smtClean="0"/>
              <a:t>información</a:t>
            </a:r>
            <a:r>
              <a:rPr lang="es-AR" dirty="0" smtClean="0"/>
              <a:t> entre </a:t>
            </a:r>
            <a:r>
              <a:rPr lang="es-AR" dirty="0"/>
              <a:t>dos o </a:t>
            </a:r>
            <a:r>
              <a:rPr lang="es-AR" dirty="0" smtClean="0"/>
              <a:t>más </a:t>
            </a:r>
            <a:r>
              <a:rPr lang="es-AR" b="1" dirty="0" smtClean="0"/>
              <a:t>participantes</a:t>
            </a:r>
            <a:r>
              <a:rPr lang="es-AR" dirty="0"/>
              <a:t> con el fin de transmitir o recibir significados a través de un sistema compartido de </a:t>
            </a:r>
            <a:r>
              <a:rPr lang="es-AR" b="1" dirty="0" smtClean="0"/>
              <a:t>signos</a:t>
            </a:r>
            <a:r>
              <a:rPr lang="es-AR" dirty="0"/>
              <a:t> y </a:t>
            </a:r>
            <a:r>
              <a:rPr lang="es-AR" b="1" dirty="0" smtClean="0"/>
              <a:t>normas semánticas</a:t>
            </a:r>
          </a:p>
          <a:p>
            <a:pPr marL="342900" indent="-342900">
              <a:buFont typeface="+mj-lt"/>
              <a:buAutoNum type="arabicPeriod"/>
            </a:pPr>
            <a:endParaRPr lang="es-AR" dirty="0"/>
          </a:p>
          <a:p>
            <a:endParaRPr lang="es-AR" dirty="0"/>
          </a:p>
          <a:p>
            <a:endParaRPr lang="es-ES" dirty="0">
              <a:latin typeface="Raleway" panose="020B00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83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Protocolos de comunicación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Conceptos básicos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56" y="1780208"/>
            <a:ext cx="6912768" cy="3544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452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Protocolos de comunicación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Códigos</a:t>
            </a:r>
            <a:endParaRPr lang="es-ES" dirty="0"/>
          </a:p>
        </p:txBody>
      </p:sp>
      <p:sp>
        <p:nvSpPr>
          <p:cNvPr id="5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735856" y="1780208"/>
            <a:ext cx="5544616" cy="3528392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s-AR" dirty="0" smtClean="0"/>
              <a:t>El código es el lenguaje común utilizado por el emisor y receptor, mediante el cual se intercambia la información</a:t>
            </a:r>
          </a:p>
          <a:p>
            <a:pPr marL="342900" indent="-342900">
              <a:buFont typeface="+mj-lt"/>
              <a:buAutoNum type="arabicPeriod"/>
            </a:pPr>
            <a:r>
              <a:rPr lang="es-AR" dirty="0" smtClean="0"/>
              <a:t>De acuerdo al código, es la cantidad de información que puede intercambiarse por un canal de comunicación y la robustez del intercambio</a:t>
            </a:r>
          </a:p>
          <a:p>
            <a:pPr marL="342900" indent="-342900">
              <a:buFont typeface="+mj-lt"/>
              <a:buAutoNum type="arabicPeriod"/>
            </a:pPr>
            <a:endParaRPr lang="es-AR" dirty="0"/>
          </a:p>
          <a:p>
            <a:endParaRPr lang="es-AR" dirty="0"/>
          </a:p>
          <a:p>
            <a:endParaRPr lang="es-ES" dirty="0">
              <a:latin typeface="Raleway" panose="020B00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66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Protocolos de comunicación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Códigos</a:t>
            </a:r>
            <a:endParaRPr lang="es-ES" dirty="0"/>
          </a:p>
        </p:txBody>
      </p:sp>
      <p:sp>
        <p:nvSpPr>
          <p:cNvPr id="5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735856" y="1780208"/>
            <a:ext cx="7200800" cy="3528392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s-AR" dirty="0" smtClean="0"/>
              <a:t>Los códigos están constituidos por símbolos. </a:t>
            </a:r>
          </a:p>
          <a:p>
            <a:pPr marL="342900" indent="-342900">
              <a:buFont typeface="+mj-lt"/>
              <a:buAutoNum type="arabicPeriod"/>
            </a:pPr>
            <a:r>
              <a:rPr lang="es-AR" dirty="0" smtClean="0"/>
              <a:t>Cada símbolo es la mínima unidad de información que puede transmitirse</a:t>
            </a:r>
          </a:p>
          <a:p>
            <a:pPr marL="342900" indent="-342900">
              <a:buFont typeface="+mj-lt"/>
              <a:buAutoNum type="arabicPeriod"/>
            </a:pPr>
            <a:r>
              <a:rPr lang="es-AR" dirty="0" smtClean="0"/>
              <a:t>Un mensaje puede estar compuesto de uno o más símbolos</a:t>
            </a:r>
          </a:p>
          <a:p>
            <a:pPr marL="342900" indent="-342900">
              <a:buFont typeface="+mj-lt"/>
              <a:buAutoNum type="arabicPeriod"/>
            </a:pPr>
            <a:r>
              <a:rPr lang="es-AR" dirty="0" smtClean="0"/>
              <a:t>El BAUDIO es el Bit-Audio, la unidad de información utilizada para indicar cuantos símbolos son transmitidos por un canal en un segundo</a:t>
            </a:r>
          </a:p>
          <a:p>
            <a:pPr marL="342900" indent="-342900">
              <a:buFont typeface="+mj-lt"/>
              <a:buAutoNum type="arabicPeriod"/>
            </a:pPr>
            <a:r>
              <a:rPr lang="es-AR" dirty="0" smtClean="0"/>
              <a:t>Los Bit es la unidad mínima de información, constituida por un único símbolo o su ausencia (Mbit, Kbit, etc..) </a:t>
            </a:r>
          </a:p>
          <a:p>
            <a:pPr marL="342900" indent="-342900">
              <a:buFont typeface="+mj-lt"/>
              <a:buAutoNum type="arabicPeriod"/>
            </a:pPr>
            <a:endParaRPr lang="es-AR" dirty="0"/>
          </a:p>
          <a:p>
            <a:endParaRPr lang="es-AR" dirty="0"/>
          </a:p>
          <a:p>
            <a:endParaRPr lang="es-ES" dirty="0">
              <a:latin typeface="Raleway" panose="020B00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69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Protocolos de comunicación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Mensajes</a:t>
            </a:r>
            <a:endParaRPr lang="es-ES" dirty="0"/>
          </a:p>
        </p:txBody>
      </p:sp>
      <p:sp>
        <p:nvSpPr>
          <p:cNvPr id="5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735856" y="1780208"/>
            <a:ext cx="7200800" cy="3528392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s-AR" dirty="0" smtClean="0"/>
              <a:t>Los mensajes pueden ser de diversos tipos, pero siempre están constituidos por uno o mas símbolos</a:t>
            </a:r>
          </a:p>
          <a:p>
            <a:pPr marL="342900" indent="-342900">
              <a:buFont typeface="+mj-lt"/>
              <a:buAutoNum type="arabicPeriod"/>
            </a:pPr>
            <a:r>
              <a:rPr lang="es-AR" dirty="0" smtClean="0"/>
              <a:t>Los tipos de mensajes dependen de varios factores, per constituyen la unidad mediante la cual se intercambia información entre las partes</a:t>
            </a:r>
          </a:p>
          <a:p>
            <a:pPr marL="342900" indent="-342900">
              <a:buFont typeface="+mj-lt"/>
              <a:buAutoNum type="arabicPeriod"/>
            </a:pPr>
            <a:r>
              <a:rPr lang="es-AR" dirty="0" smtClean="0"/>
              <a:t>Los mensajes pueden estar basados en flujos o bloques.</a:t>
            </a:r>
          </a:p>
          <a:p>
            <a:pPr marL="342900" indent="-342900">
              <a:buFont typeface="+mj-lt"/>
              <a:buAutoNum type="arabicPeriod"/>
            </a:pPr>
            <a:r>
              <a:rPr lang="es-AR" dirty="0" smtClean="0"/>
              <a:t>El emisor deberá ser capaz de codificar la información a transmitir en uno o mas mensajes, y el receptor de decodificarla.</a:t>
            </a:r>
          </a:p>
          <a:p>
            <a:pPr marL="342900" indent="-342900">
              <a:buFont typeface="+mj-lt"/>
              <a:buAutoNum type="arabicPeriod"/>
            </a:pPr>
            <a:r>
              <a:rPr lang="es-AR" dirty="0" smtClean="0"/>
              <a:t>Dependiendo del protocolo, es posible que se pierda información durante el proceso, por la corrupción o falta de un mensaje</a:t>
            </a:r>
          </a:p>
          <a:p>
            <a:pPr marL="342900" indent="-342900">
              <a:buFont typeface="+mj-lt"/>
              <a:buAutoNum type="arabicPeriod"/>
            </a:pPr>
            <a:endParaRPr lang="es-AR" dirty="0"/>
          </a:p>
          <a:p>
            <a:endParaRPr lang="es-AR" dirty="0"/>
          </a:p>
          <a:p>
            <a:endParaRPr lang="es-ES" dirty="0">
              <a:latin typeface="Raleway" panose="020B00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2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Protocolos de comunicación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Modelo OSI</a:t>
            </a:r>
            <a:endParaRPr lang="es-ES" dirty="0"/>
          </a:p>
        </p:txBody>
      </p:sp>
      <p:pic>
        <p:nvPicPr>
          <p:cNvPr id="2052" name="Picture 4" descr="http://www.telecomhall.com/Data/Sites/3/siteimages/course/010/course_010_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56" y="1996232"/>
            <a:ext cx="7416824" cy="329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02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Enge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811717"/>
      </a:accent2>
      <a:accent3>
        <a:srgbClr val="E2A20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ersonalizado 1">
      <a:majorFont>
        <a:latin typeface="Raleway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2815</TotalTime>
  <Words>627</Words>
  <Application>Microsoft Office PowerPoint</Application>
  <PresentationFormat>Personalizado</PresentationFormat>
  <Paragraphs>112</Paragraphs>
  <Slides>19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4" baseType="lpstr">
      <vt:lpstr>Trebuchet MS</vt:lpstr>
      <vt:lpstr>Calibri</vt:lpstr>
      <vt:lpstr>Raleway</vt:lpstr>
      <vt:lpstr>Arial</vt:lpstr>
      <vt:lpstr>template</vt:lpstr>
      <vt:lpstr>Presentación de PowerPoint</vt:lpstr>
      <vt:lpstr>Presentación de PowerPoint</vt:lpstr>
      <vt:lpstr>Protocolos de comunicación</vt:lpstr>
      <vt:lpstr>Protocolos de comunicación</vt:lpstr>
      <vt:lpstr>Protocolos de comunicación</vt:lpstr>
      <vt:lpstr>Protocolos de comunicación</vt:lpstr>
      <vt:lpstr>Protocolos de comunicación</vt:lpstr>
      <vt:lpstr>Protocolos de comunicación</vt:lpstr>
      <vt:lpstr>Protocolos de comunicación</vt:lpstr>
      <vt:lpstr>Protocolos de comunicación</vt:lpstr>
      <vt:lpstr>Protocolos de comunicación</vt:lpstr>
      <vt:lpstr>Protocolos de comunicación</vt:lpstr>
      <vt:lpstr>Protocolos de comunicación</vt:lpstr>
      <vt:lpstr>Protocolos de comunicación</vt:lpstr>
      <vt:lpstr>Protocolos de comunicación</vt:lpstr>
      <vt:lpstr>Protocolos de comunicación</vt:lpstr>
      <vt:lpstr>Protocolos de comunicación</vt:lpstr>
      <vt:lpstr>Presentación de PowerPoint</vt:lpstr>
      <vt:lpstr>Workshop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Sebastian Nagy</dc:creator>
  <cp:lastModifiedBy>Andres Grosso</cp:lastModifiedBy>
  <cp:revision>48</cp:revision>
  <dcterms:created xsi:type="dcterms:W3CDTF">2016-01-07T19:48:01Z</dcterms:created>
  <dcterms:modified xsi:type="dcterms:W3CDTF">2016-02-24T16:37:21Z</dcterms:modified>
</cp:coreProperties>
</file>