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3" r:id="rId3"/>
    <p:sldId id="257" r:id="rId4"/>
    <p:sldId id="270" r:id="rId5"/>
    <p:sldId id="281" r:id="rId6"/>
    <p:sldId id="259" r:id="rId7"/>
    <p:sldId id="282" r:id="rId8"/>
    <p:sldId id="271" r:id="rId9"/>
    <p:sldId id="260" r:id="rId10"/>
    <p:sldId id="272" r:id="rId11"/>
    <p:sldId id="261" r:id="rId12"/>
    <p:sldId id="280" r:id="rId13"/>
    <p:sldId id="262" r:id="rId14"/>
    <p:sldId id="286" r:id="rId15"/>
    <p:sldId id="287" r:id="rId16"/>
    <p:sldId id="263" r:id="rId17"/>
    <p:sldId id="273" r:id="rId18"/>
    <p:sldId id="284" r:id="rId19"/>
    <p:sldId id="264" r:id="rId20"/>
    <p:sldId id="283" r:id="rId21"/>
    <p:sldId id="274" r:id="rId22"/>
    <p:sldId id="265" r:id="rId23"/>
    <p:sldId id="285" r:id="rId24"/>
    <p:sldId id="276" r:id="rId25"/>
    <p:sldId id="266" r:id="rId26"/>
    <p:sldId id="275" r:id="rId27"/>
    <p:sldId id="279" r:id="rId28"/>
    <p:sldId id="267" r:id="rId29"/>
    <p:sldId id="277" r:id="rId30"/>
    <p:sldId id="27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269" r:id="rId56"/>
    <p:sldId id="268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0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12" autoAdjust="0"/>
  </p:normalViewPr>
  <p:slideViewPr>
    <p:cSldViewPr>
      <p:cViewPr varScale="1">
        <p:scale>
          <a:sx n="57" d="100"/>
          <a:sy n="57" d="100"/>
        </p:scale>
        <p:origin x="17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8ACC-3D76-4C27-A5AF-422BC53632F5}" type="datetimeFigureOut">
              <a:rPr lang="es-AR" smtClean="0"/>
              <a:t>29/3/2016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6BA5-7F29-4415-93A3-0A4F9C829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799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Craig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Larman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- 1997 -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UML and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son</a:t>
            </a:r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patrones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 que es un </a:t>
            </a:r>
            <a:r>
              <a:rPr lang="es-A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patron</a:t>
            </a:r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identificación y descripción de un problema y una solución al mismo reutilizable – </a:t>
            </a:r>
            <a:r>
              <a:rPr lang="es-A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</a:t>
            </a:r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mas conocidos</a:t>
            </a:r>
          </a:p>
          <a:p>
            <a:pPr rtl="0"/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 mas fundamentales que </a:t>
            </a:r>
            <a:r>
              <a:rPr lang="es-A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</a:t>
            </a:r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patterns</a:t>
            </a:r>
            <a:endParaRPr lang="es-A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A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Entender diseño de objetos esencial, y ayuda aplicar el razonamiento, de forma metódica, racional y explicable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21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Baja cohesión implica mas</a:t>
            </a:r>
            <a:r>
              <a:rPr lang="es-AR" baseline="0" dirty="0" smtClean="0"/>
              <a:t> dificultad para entender, mantener o reutilizar el código, y un código mas propenso a ser cambiado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922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responsabilidad</a:t>
            </a:r>
            <a:r>
              <a:rPr lang="es-AR" baseline="0" dirty="0" smtClean="0"/>
              <a:t> de caja es la de agregar venta, pago y Línea de producto. Son responsabilidades sin relación</a:t>
            </a:r>
          </a:p>
          <a:p>
            <a:r>
              <a:rPr lang="es-AR" baseline="0" dirty="0" smtClean="0"/>
              <a:t>Haciendo a caja poco cohesiva.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4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Ahora la caja solo crea y controla la venta, y la venta es el que crea el pago</a:t>
            </a:r>
            <a:r>
              <a:rPr lang="es-AR" baseline="0" dirty="0" smtClean="0"/>
              <a:t> y la venta línea de producto</a:t>
            </a:r>
            <a:endParaRPr lang="es-AR" dirty="0" smtClean="0"/>
          </a:p>
          <a:p>
            <a:r>
              <a:rPr lang="es-AR" baseline="0" dirty="0" smtClean="0"/>
              <a:t>Al dividir las responsabilidades reduce la complejidad de la clase caja por lo cual queda mas cohesiva.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5775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 refiere a dependencia</a:t>
            </a:r>
            <a:r>
              <a:rPr lang="es-AR" baseline="0" dirty="0" smtClean="0"/>
              <a:t> no solo entre clases, sino sistemas, subsistemas, etc.</a:t>
            </a:r>
          </a:p>
          <a:p>
            <a:r>
              <a:rPr lang="es-AR" baseline="0" dirty="0" smtClean="0"/>
              <a:t>Alto acoplamiento genera: menos posibilidades de reutilización, comprensión y alto impacto de cambios entre los elementos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854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caja esta acoplada</a:t>
            </a:r>
            <a:r>
              <a:rPr lang="es-AR" baseline="0" dirty="0" smtClean="0"/>
              <a:t> con el pago y con la venta, y la caja crea el pago y se lo agrega a al venta (acoplamiento)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854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Al sacarle la responsabilidad de crear el pago a la caja la caja deja de estar acoplada al pago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010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No usar</a:t>
            </a:r>
            <a:r>
              <a:rPr lang="es-AR" baseline="0" dirty="0" smtClean="0"/>
              <a:t> lógica condicional (</a:t>
            </a:r>
            <a:r>
              <a:rPr lang="es-AR" baseline="0" dirty="0" err="1" smtClean="0"/>
              <a:t>if</a:t>
            </a:r>
            <a:r>
              <a:rPr lang="es-AR" baseline="0" dirty="0" smtClean="0"/>
              <a:t>) para aplicar distinta lógica basado en el tipo del objeto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Ejemplos proyectos</a:t>
            </a:r>
          </a:p>
          <a:p>
            <a:r>
              <a:rPr lang="es-AR" dirty="0" err="1" smtClean="0"/>
              <a:t>Followup</a:t>
            </a:r>
            <a:r>
              <a:rPr lang="es-AR" baseline="0" dirty="0" smtClean="0"/>
              <a:t> distintas preguntas saben como resolverse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609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Los</a:t>
            </a:r>
            <a:r>
              <a:rPr lang="es-AR" baseline="0" dirty="0" smtClean="0"/>
              <a:t> métodos retirar y calcular interés varían según el tipo de cuenta. Si es cuanta corriente y si es caja de ahorro. Para poder tener los dos casos en cuenta</a:t>
            </a:r>
          </a:p>
          <a:p>
            <a:r>
              <a:rPr lang="es-AR" baseline="0" dirty="0" smtClean="0"/>
              <a:t>Hay que agregarle un </a:t>
            </a:r>
            <a:r>
              <a:rPr lang="es-AR" baseline="0" dirty="0" err="1" smtClean="0"/>
              <a:t>if</a:t>
            </a:r>
            <a:r>
              <a:rPr lang="es-AR" baseline="0" dirty="0" smtClean="0"/>
              <a:t> o case a los métodos, que dependiendo del tipo de cuenta haga tal o cual lógica.</a:t>
            </a:r>
          </a:p>
          <a:p>
            <a:r>
              <a:rPr lang="es-AR" baseline="0" dirty="0" smtClean="0"/>
              <a:t>Que pasa si me agregan otro tipo de cuenta ?</a:t>
            </a:r>
          </a:p>
          <a:p>
            <a:r>
              <a:rPr lang="es-AR" baseline="0" dirty="0" smtClean="0"/>
              <a:t>Que pasa si la lógica para un calculo cambia 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0049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cuenta tiene datos</a:t>
            </a:r>
            <a:r>
              <a:rPr lang="es-AR" baseline="0" dirty="0" smtClean="0"/>
              <a:t> básicos de la cuenta</a:t>
            </a:r>
          </a:p>
          <a:p>
            <a:r>
              <a:rPr lang="es-AR" baseline="0" dirty="0" smtClean="0"/>
              <a:t>Y la cc y la </a:t>
            </a:r>
            <a:r>
              <a:rPr lang="es-AR" baseline="0" dirty="0" err="1" smtClean="0"/>
              <a:t>ca</a:t>
            </a:r>
            <a:r>
              <a:rPr lang="es-AR" baseline="0" dirty="0" smtClean="0"/>
              <a:t> implementan los método que sufren variaciones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16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Es algo completamente inventado, para mantener una alta cohesión,</a:t>
            </a:r>
            <a:r>
              <a:rPr lang="es-AR" baseline="0" dirty="0" smtClean="0"/>
              <a:t> bajo acoplamiento, y alta reusabilidad</a:t>
            </a:r>
          </a:p>
          <a:p>
            <a:r>
              <a:rPr lang="es-AR" baseline="0" dirty="0" smtClean="0"/>
              <a:t>Ejemplo: mail, base de datos, log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498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Conocer: quien</a:t>
            </a:r>
            <a:r>
              <a:rPr lang="es-AR" baseline="0" dirty="0" smtClean="0"/>
              <a:t> tiene la responsabilidad de conocer ‘x’ valor</a:t>
            </a:r>
          </a:p>
          <a:p>
            <a:r>
              <a:rPr lang="es-AR" baseline="0" dirty="0" smtClean="0"/>
              <a:t>Hacer: Quien tiene la responsabilidad de hacer ‘x’ método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380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Por </a:t>
            </a:r>
            <a:r>
              <a:rPr lang="es-AR" baseline="0" dirty="0" smtClean="0"/>
              <a:t>el patrón experto, la venta tiene todos los datos para persistir en la base, pero esto la hace poco cohesiva y muy acoplada al método de persistencia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884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Al sacar la lógica de persistencia de la clase venta, esta queda mas cohesiva y menos acoplada.</a:t>
            </a:r>
          </a:p>
          <a:p>
            <a:r>
              <a:rPr lang="es-AR" baseline="0" dirty="0" smtClean="0"/>
              <a:t>Otro ejemplo es el de manejador de ventas (servicio de ventas)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245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El intermediario</a:t>
            </a:r>
            <a:r>
              <a:rPr lang="es-AR" baseline="0" dirty="0" smtClean="0"/>
              <a:t> crea la </a:t>
            </a:r>
            <a:r>
              <a:rPr lang="es-AR" dirty="0" err="1" smtClean="0"/>
              <a:t>Indirección</a:t>
            </a:r>
            <a:endParaRPr lang="es-AR" baseline="0" dirty="0" smtClean="0"/>
          </a:p>
          <a:p>
            <a:r>
              <a:rPr lang="es-AR" baseline="0" dirty="0" smtClean="0"/>
              <a:t>Usualmente una </a:t>
            </a:r>
            <a:r>
              <a:rPr lang="es-AR" dirty="0" err="1" smtClean="0"/>
              <a:t>Indirección</a:t>
            </a:r>
            <a:r>
              <a:rPr lang="es-AR" dirty="0" smtClean="0"/>
              <a:t> es una fabricación</a:t>
            </a:r>
            <a:r>
              <a:rPr lang="es-AR" baseline="0" dirty="0" smtClean="0"/>
              <a:t> pura (como el ejemplo anterior que la clase persistir venta crea una </a:t>
            </a:r>
            <a:r>
              <a:rPr lang="es-AR" baseline="0" dirty="0" err="1" smtClean="0"/>
              <a:t>indirección</a:t>
            </a:r>
            <a:r>
              <a:rPr lang="es-AR" baseline="0" dirty="0" smtClean="0"/>
              <a:t> entre la venta y la base de datos)</a:t>
            </a:r>
          </a:p>
          <a:p>
            <a:r>
              <a:rPr lang="es-AR" baseline="0" dirty="0" smtClean="0"/>
              <a:t>La </a:t>
            </a:r>
            <a:r>
              <a:rPr lang="es-AR" baseline="0" dirty="0" err="1" smtClean="0"/>
              <a:t>indirección</a:t>
            </a:r>
            <a:r>
              <a:rPr lang="es-AR" baseline="0" dirty="0" smtClean="0"/>
              <a:t> esta  mas enfocado en solucionar el desacoplamiento.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819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Visita medica</a:t>
            </a:r>
            <a:r>
              <a:rPr lang="es-AR" baseline="0" dirty="0" smtClean="0"/>
              <a:t> </a:t>
            </a:r>
            <a:r>
              <a:rPr lang="es-AR" baseline="0" dirty="0" smtClean="0"/>
              <a:t>usa directamente la api de </a:t>
            </a:r>
            <a:r>
              <a:rPr lang="es-AR" baseline="0" dirty="0" err="1" smtClean="0"/>
              <a:t>google</a:t>
            </a:r>
            <a:r>
              <a:rPr lang="es-AR" baseline="0" dirty="0" smtClean="0"/>
              <a:t> esta acoplada a esta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4109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</a:t>
            </a:r>
            <a:r>
              <a:rPr lang="es-AR" baseline="0" dirty="0" smtClean="0"/>
              <a:t> crea una clase intermedia que se encarga de desacoplar la </a:t>
            </a:r>
            <a:r>
              <a:rPr lang="es-AR" baseline="0" dirty="0" smtClean="0"/>
              <a:t>visita medica </a:t>
            </a:r>
            <a:r>
              <a:rPr lang="es-AR" baseline="0" dirty="0" smtClean="0"/>
              <a:t>de la api de </a:t>
            </a:r>
            <a:r>
              <a:rPr lang="es-AR" baseline="0" dirty="0" err="1" smtClean="0"/>
              <a:t>google</a:t>
            </a:r>
            <a:r>
              <a:rPr lang="es-AR" baseline="0" dirty="0" smtClean="0"/>
              <a:t>, y protegerla de posibles cambios.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425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Cuando</a:t>
            </a:r>
            <a:r>
              <a:rPr lang="es-AR" baseline="0" dirty="0" smtClean="0"/>
              <a:t> dice interfaz no se refiere a una “interface” (aunque normalmente vas a querer usar una interface) es algo mas general</a:t>
            </a:r>
            <a:endParaRPr lang="es-AR" dirty="0" smtClean="0"/>
          </a:p>
          <a:p>
            <a:r>
              <a:rPr lang="es-AR" baseline="0" dirty="0" smtClean="0"/>
              <a:t>Muy similar al concepto de </a:t>
            </a:r>
            <a:r>
              <a:rPr lang="es-AR" baseline="0" dirty="0" err="1" smtClean="0"/>
              <a:t>openclosed</a:t>
            </a:r>
            <a:r>
              <a:rPr lang="es-AR" baseline="0" dirty="0" smtClean="0"/>
              <a:t> de </a:t>
            </a:r>
            <a:r>
              <a:rPr lang="es-AR" baseline="0" dirty="0" err="1" smtClean="0"/>
              <a:t>solid</a:t>
            </a:r>
            <a:endParaRPr lang="es-A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Beneficios: puntos</a:t>
            </a:r>
            <a:r>
              <a:rPr lang="es-AR" baseline="0" dirty="0" smtClean="0"/>
              <a:t> de variación abiertos a extensión, bajo acoplamiento, modificaciones a la implementación sin cambiar el cliente, reduce el impacto de cambios.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5807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-La clase cliente utiliza</a:t>
            </a:r>
            <a:r>
              <a:rPr lang="es-AR" baseline="0" dirty="0" smtClean="0"/>
              <a:t> el método </a:t>
            </a:r>
            <a:r>
              <a:rPr lang="es-AR" baseline="0" dirty="0" err="1" smtClean="0"/>
              <a:t>exportarPdf</a:t>
            </a:r>
            <a:r>
              <a:rPr lang="es-AR" baseline="0" dirty="0" smtClean="0"/>
              <a:t>, que pasa si cambia el formato de exportación a </a:t>
            </a:r>
            <a:r>
              <a:rPr lang="es-AR" baseline="0" dirty="0" err="1" smtClean="0"/>
              <a:t>xls</a:t>
            </a:r>
            <a:r>
              <a:rPr lang="es-AR" baseline="0" dirty="0" smtClean="0"/>
              <a:t> ?</a:t>
            </a:r>
          </a:p>
          <a:p>
            <a:r>
              <a:rPr lang="es-AR" baseline="0" dirty="0" smtClean="0"/>
              <a:t>Hay que modificar la clase cliente para que use otra clase de exportación</a:t>
            </a:r>
          </a:p>
          <a:p>
            <a:r>
              <a:rPr lang="es-AR" baseline="0" dirty="0" smtClean="0"/>
              <a:t>-Que pasa si la clase exportar a </a:t>
            </a:r>
            <a:r>
              <a:rPr lang="es-AR" baseline="0" dirty="0" err="1" smtClean="0"/>
              <a:t>pdf</a:t>
            </a:r>
            <a:r>
              <a:rPr lang="es-AR" baseline="0" dirty="0" smtClean="0"/>
              <a:t> cambia ? </a:t>
            </a:r>
          </a:p>
          <a:p>
            <a:r>
              <a:rPr lang="es-AR" baseline="0" dirty="0" smtClean="0"/>
              <a:t>Ese cambio impacta directamente en cliente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7524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clase Cliente</a:t>
            </a:r>
            <a:r>
              <a:rPr lang="es-AR" baseline="0" dirty="0" smtClean="0"/>
              <a:t> esta abierta a la extensión, porque utiliza la misma interface solo habría que desarrollar una nueva exportación</a:t>
            </a:r>
          </a:p>
          <a:p>
            <a:r>
              <a:rPr lang="es-AR" baseline="0" dirty="0" smtClean="0"/>
              <a:t>Y cerrada a modificación. Porque un cambio en alguna tipo de exportación (</a:t>
            </a:r>
            <a:r>
              <a:rPr lang="es-AR" baseline="0" dirty="0" err="1" smtClean="0"/>
              <a:t>xls,pdf,etc</a:t>
            </a:r>
            <a:r>
              <a:rPr lang="es-AR" baseline="0" dirty="0" smtClean="0"/>
              <a:t>) no afectaría a la clase cliente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078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Robert Cecil Martin: “</a:t>
            </a:r>
            <a:r>
              <a:rPr lang="es-AR" dirty="0" err="1" smtClean="0"/>
              <a:t>Uncle</a:t>
            </a:r>
            <a:r>
              <a:rPr lang="es-AR" dirty="0" smtClean="0"/>
              <a:t> Bob”, fundador</a:t>
            </a:r>
            <a:r>
              <a:rPr lang="es-AR" baseline="0" dirty="0" smtClean="0"/>
              <a:t> de </a:t>
            </a:r>
            <a:r>
              <a:rPr lang="es-AR" baseline="0" dirty="0" err="1" smtClean="0"/>
              <a:t>Object</a:t>
            </a:r>
            <a:r>
              <a:rPr lang="es-AR" baseline="0" dirty="0" smtClean="0"/>
              <a:t> Mentor y una gran cantidad de publicaciones relacionadas a </a:t>
            </a:r>
            <a:r>
              <a:rPr lang="es-AR" baseline="0" dirty="0" err="1" smtClean="0"/>
              <a:t>doo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poo</a:t>
            </a:r>
            <a:r>
              <a:rPr lang="es-AR" baseline="0" dirty="0" smtClean="0"/>
              <a:t> y agilidad.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B18B-F1F0-4909-9DA0-55AA96DEA2E8}" type="slidenum">
              <a:rPr lang="es-AR" smtClean="0"/>
              <a:pPr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1947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Bertrand Meyer: Creador de Eiffel y el “diseño por contratos”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B18B-F1F0-4909-9DA0-55AA96DEA2E8}" type="slidenum">
              <a:rPr lang="es-AR" smtClean="0"/>
              <a:pPr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80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Normalmente es la clave para un bajo acoplamiento y una alta cohesión. Pero no siempre es así, como se vera mas adelante</a:t>
            </a:r>
          </a:p>
          <a:p>
            <a:endParaRPr lang="es-AR" dirty="0" smtClean="0"/>
          </a:p>
          <a:p>
            <a:r>
              <a:rPr lang="es-AR" dirty="0" smtClean="0"/>
              <a:t>Ejemplos:</a:t>
            </a:r>
          </a:p>
          <a:p>
            <a:r>
              <a:rPr lang="es-AR" dirty="0" err="1" smtClean="0"/>
              <a:t>Backend</a:t>
            </a:r>
            <a:r>
              <a:rPr lang="es-AR" dirty="0" smtClean="0"/>
              <a:t> Engee --&gt; % avance de la iteración --&gt; esta en la clase Iteración (ya que tiene todos los </a:t>
            </a:r>
            <a:r>
              <a:rPr lang="es-AR" dirty="0" err="1" smtClean="0"/>
              <a:t>IWIs</a:t>
            </a:r>
            <a:r>
              <a:rPr lang="es-AR" dirty="0" smtClean="0"/>
              <a:t> y estos tienen estado)</a:t>
            </a:r>
          </a:p>
          <a:p>
            <a:r>
              <a:rPr lang="es-AR" dirty="0" smtClean="0"/>
              <a:t>Fu</a:t>
            </a:r>
            <a:r>
              <a:rPr lang="es-AR" baseline="0" dirty="0" smtClean="0"/>
              <a:t> -&gt; nota de la evaluación -&gt; esta en la clase evaluación (ya que todas las preguntas tienen un estado y un puntaje) pero solo la evaluación conoce el de todas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9326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Barbara</a:t>
            </a:r>
            <a:r>
              <a:rPr lang="es-AR" dirty="0" smtClean="0"/>
              <a:t> </a:t>
            </a:r>
            <a:r>
              <a:rPr lang="es-AR" dirty="0" err="1" smtClean="0"/>
              <a:t>Liskov</a:t>
            </a:r>
            <a:r>
              <a:rPr lang="es-AR" dirty="0" smtClean="0"/>
              <a:t>: </a:t>
            </a:r>
            <a:r>
              <a:rPr lang="es-AR" dirty="0" err="1" smtClean="0"/>
              <a:t>Cientifica</a:t>
            </a:r>
            <a:r>
              <a:rPr lang="es-AR" dirty="0" smtClean="0"/>
              <a:t>, primer mujer en conseguir un posgrado en ciencias de la computación en</a:t>
            </a:r>
            <a:r>
              <a:rPr lang="es-AR" baseline="0" dirty="0" smtClean="0"/>
              <a:t> Stanford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7B18B-F1F0-4909-9DA0-55AA96DEA2E8}" type="slidenum">
              <a:rPr lang="es-AR" smtClean="0"/>
              <a:pPr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6403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Nosotros</a:t>
            </a:r>
            <a:r>
              <a:rPr lang="es-AR" baseline="0" dirty="0" smtClean="0"/>
              <a:t> programadores también debemos apuntar a </a:t>
            </a:r>
            <a:r>
              <a:rPr lang="es-AR" baseline="0" dirty="0" err="1" smtClean="0"/>
              <a:t>ba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ac</a:t>
            </a:r>
            <a:r>
              <a:rPr lang="es-AR" baseline="0" dirty="0" smtClean="0"/>
              <a:t>, </a:t>
            </a:r>
            <a:r>
              <a:rPr lang="es-AR" baseline="0" dirty="0" err="1" smtClean="0"/>
              <a:t>ar</a:t>
            </a:r>
            <a:r>
              <a:rPr lang="es-AR" baseline="0" dirty="0" smtClean="0"/>
              <a:t>. De ser posible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55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240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Calcular el total de la venta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951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venta conoce</a:t>
            </a:r>
            <a:r>
              <a:rPr lang="es-AR" baseline="0" dirty="0" smtClean="0"/>
              <a:t> la fecha, y hace el calculo de total,</a:t>
            </a:r>
          </a:p>
          <a:p>
            <a:r>
              <a:rPr lang="es-AR" baseline="0" dirty="0" smtClean="0"/>
              <a:t>La línea de producto conoce la cantidad y hace el calculo del subtotal</a:t>
            </a:r>
          </a:p>
          <a:p>
            <a:r>
              <a:rPr lang="es-AR" baseline="0" dirty="0" smtClean="0"/>
              <a:t>El producto conoce el precio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481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Darle</a:t>
            </a:r>
            <a:r>
              <a:rPr lang="es-AR" baseline="0" dirty="0" smtClean="0"/>
              <a:t> la responsabilidad a un objeto equivocado, puede llegar a hacer el código menos claro, mas acoplado, menos reusable y menos encapsulado.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aseline="0" dirty="0" smtClean="0"/>
          </a:p>
          <a:p>
            <a:r>
              <a:rPr lang="es-AR" dirty="0" err="1" smtClean="0"/>
              <a:t>Backend</a:t>
            </a:r>
            <a:r>
              <a:rPr lang="es-AR" baseline="0" dirty="0" smtClean="0"/>
              <a:t> </a:t>
            </a:r>
            <a:r>
              <a:rPr lang="es-AR" baseline="0" dirty="0" err="1" smtClean="0"/>
              <a:t>engee</a:t>
            </a:r>
            <a:r>
              <a:rPr lang="es-AR" baseline="0" dirty="0" smtClean="0"/>
              <a:t> </a:t>
            </a:r>
            <a:r>
              <a:rPr lang="es-AR" dirty="0" smtClean="0"/>
              <a:t>PWI --&gt; IWI</a:t>
            </a:r>
          </a:p>
          <a:p>
            <a:r>
              <a:rPr lang="es-AR" dirty="0" smtClean="0"/>
              <a:t>Factura </a:t>
            </a:r>
            <a:r>
              <a:rPr lang="es-AR" dirty="0" smtClean="0">
                <a:sym typeface="Wingdings" pitchFamily="2" charset="2"/>
              </a:rPr>
              <a:t> detalle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69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Venta tiene</a:t>
            </a:r>
            <a:r>
              <a:rPr lang="es-AR" baseline="0" dirty="0" smtClean="0"/>
              <a:t> la información para crear y esta compuesta de líneas de producto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765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</a:t>
            </a:r>
            <a:r>
              <a:rPr lang="es-AR" baseline="0" dirty="0" smtClean="0"/>
              <a:t> función del </a:t>
            </a:r>
            <a:r>
              <a:rPr lang="es-AR" baseline="0" dirty="0" err="1" smtClean="0"/>
              <a:t>controller</a:t>
            </a:r>
            <a:r>
              <a:rPr lang="es-AR" baseline="0" dirty="0" smtClean="0"/>
              <a:t> es coordinar las acciones, sin hacer mucha lógica de las mismas</a:t>
            </a:r>
            <a:endParaRPr lang="es-AR" dirty="0" smtClean="0"/>
          </a:p>
          <a:p>
            <a:r>
              <a:rPr lang="es-AR" dirty="0" smtClean="0"/>
              <a:t>Los</a:t>
            </a:r>
            <a:r>
              <a:rPr lang="es-AR" baseline="0" dirty="0" smtClean="0"/>
              <a:t> objetos de UI, no deberían hacer lógica de negocio</a:t>
            </a:r>
            <a:endParaRPr lang="es-AR" dirty="0" smtClean="0"/>
          </a:p>
          <a:p>
            <a:r>
              <a:rPr lang="es-AR" dirty="0" smtClean="0"/>
              <a:t>El </a:t>
            </a:r>
            <a:r>
              <a:rPr lang="es-AR" dirty="0" err="1" smtClean="0"/>
              <a:t>controller</a:t>
            </a:r>
            <a:r>
              <a:rPr lang="es-AR" dirty="0" smtClean="0"/>
              <a:t> en </a:t>
            </a:r>
            <a:r>
              <a:rPr lang="es-AR" dirty="0" err="1" smtClean="0"/>
              <a:t>mvc</a:t>
            </a:r>
            <a:r>
              <a:rPr lang="es-AR" dirty="0" smtClean="0"/>
              <a:t> es exactamente</a:t>
            </a:r>
            <a:r>
              <a:rPr lang="es-AR" baseline="0" dirty="0" smtClean="0"/>
              <a:t> esto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37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Se crea el controlador</a:t>
            </a:r>
            <a:r>
              <a:rPr lang="es-AR" baseline="0" dirty="0" smtClean="0"/>
              <a:t> reproductor para mediar entre las acciones del usuario en la UI y el modelo de reproducción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6BA5-7F29-4415-93A3-0A4F9C82988A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456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1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9058" y="3429000"/>
            <a:ext cx="4529142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9058" y="5143512"/>
            <a:ext cx="4543412" cy="1428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00"/>
              </a:buClr>
              <a:defRPr sz="2400">
                <a:latin typeface="Trebuchet MS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8 Conector recto"/>
          <p:cNvCxnSpPr/>
          <p:nvPr userDrawn="1"/>
        </p:nvCxnSpPr>
        <p:spPr>
          <a:xfrm rot="10800000">
            <a:off x="2857488" y="1500174"/>
            <a:ext cx="5857916" cy="1588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Mis Documentos en E\varios\engee\PPT\1 copy .jpg"/>
          <p:cNvPicPr>
            <a:picLocks noChangeAspect="1" noChangeArrowheads="1"/>
          </p:cNvPicPr>
          <p:nvPr/>
        </p:nvPicPr>
        <p:blipFill>
          <a:blip r:embed="rId7"/>
          <a:srcRect t="1060"/>
          <a:stretch>
            <a:fillRect/>
          </a:stretch>
        </p:blipFill>
        <p:spPr bwMode="auto">
          <a:xfrm>
            <a:off x="0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8A38-D7BF-4891-8F9E-895B9C1DA592}" type="datetimeFigureOut">
              <a:rPr lang="es-ES" smtClean="0"/>
              <a:pPr/>
              <a:t>29/03/2016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GRASP y SOLID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Introducción a los Patrones Principios Básicos del DOO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Creador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56792"/>
            <a:ext cx="9085891" cy="4752528"/>
          </a:xfrm>
        </p:spPr>
      </p:pic>
    </p:spTree>
    <p:extLst>
      <p:ext uri="{BB962C8B-B14F-4D97-AF65-F5344CB8AC3E}">
        <p14:creationId xmlns:p14="http://schemas.microsoft.com/office/powerpoint/2010/main" val="31843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Controlador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s-AR" i="1" dirty="0"/>
              <a:t>Problema: </a:t>
            </a:r>
            <a:r>
              <a:rPr lang="es-AR" dirty="0"/>
              <a:t>¿Quién gestiona un evento del sistema?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Solución: Asignar </a:t>
            </a:r>
            <a:r>
              <a:rPr lang="es-AR" dirty="0"/>
              <a:t>la responsabilidad de gestionar un mensaje de un evento del sistema a una clase que represente una de estas dos opciones</a:t>
            </a:r>
            <a:r>
              <a:rPr lang="es-AR" dirty="0" smtClean="0"/>
              <a:t>:</a:t>
            </a:r>
          </a:p>
          <a:p>
            <a:pPr lvl="1"/>
            <a:r>
              <a:rPr lang="es-AR" dirty="0"/>
              <a:t>Representa el sistema global, dispositivo o subsistema (controlador de fachada).</a:t>
            </a:r>
          </a:p>
          <a:p>
            <a:pPr lvl="1"/>
            <a:r>
              <a:rPr lang="es-AR" dirty="0"/>
              <a:t>Representa un escenario de caso de uso en el que tiene lugar el evento del sistema (controlador de caso de uso o de sesión)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Controlador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419602" cy="2952328"/>
          </a:xfrm>
        </p:spPr>
      </p:pic>
    </p:spTree>
    <p:extLst>
      <p:ext uri="{BB962C8B-B14F-4D97-AF65-F5344CB8AC3E}">
        <p14:creationId xmlns:p14="http://schemas.microsoft.com/office/powerpoint/2010/main" val="13126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Alta cohesión y bajo </a:t>
            </a:r>
            <a:r>
              <a:rPr lang="es-AR" dirty="0" smtClean="0"/>
              <a:t>acoplamiento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/>
              <a:t>Alta cohesión</a:t>
            </a:r>
          </a:p>
          <a:p>
            <a:r>
              <a:rPr lang="es-AR" i="1" dirty="0"/>
              <a:t>Problema</a:t>
            </a:r>
            <a:r>
              <a:rPr lang="es-AR" i="1" dirty="0" smtClean="0"/>
              <a:t>: </a:t>
            </a:r>
            <a:r>
              <a:rPr lang="es-AR" dirty="0" smtClean="0"/>
              <a:t>¿</a:t>
            </a:r>
            <a:r>
              <a:rPr lang="es-AR" dirty="0"/>
              <a:t>Cómo mantener manejable la complejidad?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s-AR" b="1" dirty="0" smtClean="0"/>
          </a:p>
          <a:p>
            <a:r>
              <a:rPr lang="es-AR" dirty="0" smtClean="0"/>
              <a:t>Solución</a:t>
            </a:r>
            <a:r>
              <a:rPr lang="en-US" dirty="0" smtClean="0"/>
              <a:t>: </a:t>
            </a:r>
            <a:r>
              <a:rPr lang="en-US" dirty="0" err="1" smtClean="0"/>
              <a:t>Asignar</a:t>
            </a:r>
            <a:r>
              <a:rPr lang="en-US" dirty="0" smtClean="0"/>
              <a:t> </a:t>
            </a:r>
            <a:r>
              <a:rPr lang="en-US" dirty="0" err="1" smtClean="0"/>
              <a:t>responsabilidades</a:t>
            </a:r>
            <a:r>
              <a:rPr lang="en-US" dirty="0" smtClean="0"/>
              <a:t> </a:t>
            </a:r>
            <a:r>
              <a:rPr lang="en-US" dirty="0" err="1" smtClean="0"/>
              <a:t>teniendo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el </a:t>
            </a:r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cohesión</a:t>
            </a:r>
            <a:r>
              <a:rPr lang="en-US" dirty="0" smtClean="0"/>
              <a:t>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6843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</a:t>
            </a:r>
            <a:r>
              <a:rPr lang="es-AR" dirty="0" smtClean="0"/>
              <a:t>Cohesión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3476023" cy="2808312"/>
          </a:xfrm>
        </p:spPr>
      </p:pic>
    </p:spTree>
    <p:extLst>
      <p:ext uri="{BB962C8B-B14F-4D97-AF65-F5344CB8AC3E}">
        <p14:creationId xmlns:p14="http://schemas.microsoft.com/office/powerpoint/2010/main" val="3495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Cohesión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324585" cy="3528392"/>
          </a:xfrm>
        </p:spPr>
      </p:pic>
    </p:spTree>
    <p:extLst>
      <p:ext uri="{BB962C8B-B14F-4D97-AF65-F5344CB8AC3E}">
        <p14:creationId xmlns:p14="http://schemas.microsoft.com/office/powerpoint/2010/main" val="20508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Alta cohesión y bajo </a:t>
            </a:r>
            <a:r>
              <a:rPr lang="es-AR" dirty="0" smtClean="0"/>
              <a:t>acoplamiento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/>
              <a:t>Bajo </a:t>
            </a:r>
            <a:r>
              <a:rPr lang="es-AR" b="1" dirty="0" smtClean="0"/>
              <a:t>acoplamiento</a:t>
            </a:r>
          </a:p>
          <a:p>
            <a:r>
              <a:rPr lang="es-AR" i="1" dirty="0"/>
              <a:t>Problema</a:t>
            </a:r>
            <a:r>
              <a:rPr lang="es-AR" i="1" dirty="0" smtClean="0"/>
              <a:t>: </a:t>
            </a:r>
            <a:r>
              <a:rPr lang="es-AR" dirty="0" smtClean="0"/>
              <a:t>¿</a:t>
            </a:r>
            <a:r>
              <a:rPr lang="es-AR" dirty="0"/>
              <a:t>Cómo dar soporte a las bajas dependencias y al incremento de la reutilización</a:t>
            </a:r>
            <a:r>
              <a:rPr lang="es-AR" dirty="0" smtClean="0"/>
              <a:t>?</a:t>
            </a:r>
            <a:endParaRPr lang="en-US" b="1" dirty="0"/>
          </a:p>
          <a:p>
            <a:endParaRPr lang="es-AR" dirty="0" smtClean="0"/>
          </a:p>
          <a:p>
            <a:r>
              <a:rPr lang="es-AR" dirty="0" smtClean="0"/>
              <a:t>Solución</a:t>
            </a:r>
            <a:r>
              <a:rPr lang="en-US" dirty="0"/>
              <a:t>: D</a:t>
            </a:r>
            <a:r>
              <a:rPr lang="es-AR" dirty="0" err="1"/>
              <a:t>iseñar</a:t>
            </a:r>
            <a:r>
              <a:rPr lang="es-AR" dirty="0"/>
              <a:t> </a:t>
            </a:r>
            <a:r>
              <a:rPr lang="es-AR" dirty="0" smtClean="0"/>
              <a:t>con </a:t>
            </a:r>
            <a:r>
              <a:rPr lang="es-AR" dirty="0"/>
              <a:t>el objetivo de tener las clases lo menos ligadas entre sí que se </a:t>
            </a:r>
            <a:r>
              <a:rPr lang="es-AR" dirty="0" smtClean="0"/>
              <a:t>pueda.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66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Acoplamiento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049593" cy="2232248"/>
          </a:xfrm>
        </p:spPr>
      </p:pic>
    </p:spTree>
    <p:extLst>
      <p:ext uri="{BB962C8B-B14F-4D97-AF65-F5344CB8AC3E}">
        <p14:creationId xmlns:p14="http://schemas.microsoft.com/office/powerpoint/2010/main" val="37085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Acoplamiento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2664296"/>
          </a:xfrm>
        </p:spPr>
      </p:pic>
    </p:spTree>
    <p:extLst>
      <p:ext uri="{BB962C8B-B14F-4D97-AF65-F5344CB8AC3E}">
        <p14:creationId xmlns:p14="http://schemas.microsoft.com/office/powerpoint/2010/main" val="38793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Polimorfismo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i="1" dirty="0"/>
              <a:t>Problema</a:t>
            </a:r>
            <a:r>
              <a:rPr lang="es-AR" i="1" dirty="0" smtClean="0"/>
              <a:t>: </a:t>
            </a:r>
            <a:r>
              <a:rPr lang="es-AR" dirty="0" smtClean="0"/>
              <a:t>¿</a:t>
            </a:r>
            <a:r>
              <a:rPr lang="es-AR" dirty="0"/>
              <a:t>Quién es responsable cuando el comportamiento varía en función del tipo?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Solución: </a:t>
            </a:r>
            <a:r>
              <a:rPr lang="es-AR" dirty="0"/>
              <a:t>Cuando las alternativas o comportamientos relacionados varían según el tipo (clase), asigne la responsabilidad del comportamiento – utilizando operaciones polimórficas – a los tipos para los que varía el comportamiento</a:t>
            </a:r>
            <a:r>
              <a:rPr lang="es-A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3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AR" dirty="0"/>
          </a:p>
        </p:txBody>
      </p:sp>
      <p:sp>
        <p:nvSpPr>
          <p:cNvPr id="8" name="Elipse 7"/>
          <p:cNvSpPr/>
          <p:nvPr/>
        </p:nvSpPr>
        <p:spPr>
          <a:xfrm>
            <a:off x="467544" y="1628800"/>
            <a:ext cx="8219256" cy="49685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3245024" y="5090395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Encapsulación</a:t>
            </a:r>
          </a:p>
          <a:p>
            <a:pPr algn="ctr"/>
            <a:r>
              <a:rPr lang="es-ES" dirty="0" smtClean="0"/>
              <a:t>Abstracción</a:t>
            </a:r>
          </a:p>
          <a:p>
            <a:pPr algn="ctr"/>
            <a:r>
              <a:rPr lang="es-ES" dirty="0" smtClean="0"/>
              <a:t>Herencia</a:t>
            </a:r>
          </a:p>
          <a:p>
            <a:pPr algn="ctr"/>
            <a:r>
              <a:rPr lang="es-ES" dirty="0" smtClean="0"/>
              <a:t>Composición</a:t>
            </a:r>
          </a:p>
          <a:p>
            <a:pPr algn="ctr"/>
            <a:r>
              <a:rPr lang="es-ES" dirty="0" smtClean="0"/>
              <a:t>Agregación</a:t>
            </a:r>
            <a:endParaRPr lang="es-AR" dirty="0"/>
          </a:p>
        </p:txBody>
      </p:sp>
      <p:sp>
        <p:nvSpPr>
          <p:cNvPr id="10" name="Elipse 9"/>
          <p:cNvSpPr/>
          <p:nvPr/>
        </p:nvSpPr>
        <p:spPr>
          <a:xfrm>
            <a:off x="2928926" y="5060766"/>
            <a:ext cx="3299258" cy="15365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/>
          <p:cNvSpPr/>
          <p:nvPr/>
        </p:nvSpPr>
        <p:spPr>
          <a:xfrm>
            <a:off x="1115616" y="3212976"/>
            <a:ext cx="6912768" cy="33843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2411760" y="4365104"/>
            <a:ext cx="4392488" cy="22322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3923928" y="451601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GRASP</a:t>
            </a:r>
            <a:endParaRPr lang="es-AR" sz="2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18315" y="318425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SOLID</a:t>
            </a:r>
            <a:endParaRPr lang="es-AR" sz="24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91680" y="44366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SRP</a:t>
            </a:r>
            <a:endParaRPr lang="es-AR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593357" y="38506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OCP</a:t>
            </a:r>
            <a:endParaRPr lang="es-AR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283968" y="37055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LSP</a:t>
            </a:r>
            <a:endParaRPr lang="es-AR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902571" y="38506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ISP</a:t>
            </a:r>
            <a:endParaRPr lang="es-AR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876256" y="44366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DIP</a:t>
            </a:r>
            <a:endParaRPr lang="es-AR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918315" y="174949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GoF</a:t>
            </a:r>
            <a:endParaRPr lang="es-AR" sz="2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68793" y="3028310"/>
            <a:ext cx="111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Strategy</a:t>
            </a:r>
            <a:endParaRPr lang="es-AR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848053" y="2311147"/>
            <a:ext cx="118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Singleton</a:t>
            </a:r>
            <a:endParaRPr lang="es-AR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297461" y="2583523"/>
            <a:ext cx="98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Factory</a:t>
            </a:r>
            <a:endParaRPr lang="es-AR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932040" y="2579244"/>
            <a:ext cx="104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Adapter</a:t>
            </a:r>
            <a:endParaRPr lang="es-AR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179853" y="2311147"/>
            <a:ext cx="88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Facade</a:t>
            </a:r>
            <a:endParaRPr lang="es-AR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938668" y="3015621"/>
            <a:ext cx="126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Decorator</a:t>
            </a:r>
            <a:endParaRPr lang="es-AR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734739" y="35569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…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1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polimorfismo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3240360" cy="2646294"/>
          </a:xfrm>
        </p:spPr>
      </p:pic>
    </p:spTree>
    <p:extLst>
      <p:ext uri="{BB962C8B-B14F-4D97-AF65-F5344CB8AC3E}">
        <p14:creationId xmlns:p14="http://schemas.microsoft.com/office/powerpoint/2010/main" val="1073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polimorfismo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3660"/>
            <a:ext cx="8424936" cy="5013692"/>
          </a:xfrm>
        </p:spPr>
      </p:pic>
    </p:spTree>
    <p:extLst>
      <p:ext uri="{BB962C8B-B14F-4D97-AF65-F5344CB8AC3E}">
        <p14:creationId xmlns:p14="http://schemas.microsoft.com/office/powerpoint/2010/main" val="41868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Fabricación pura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968552"/>
          </a:xfrm>
        </p:spPr>
        <p:txBody>
          <a:bodyPr>
            <a:noAutofit/>
          </a:bodyPr>
          <a:lstStyle/>
          <a:p>
            <a:r>
              <a:rPr lang="es-AR" dirty="0"/>
              <a:t>Problema: ¿A quién asignar la responsabilidad cuando </a:t>
            </a:r>
            <a:r>
              <a:rPr lang="es-AR" dirty="0" smtClean="0"/>
              <a:t>se está </a:t>
            </a:r>
            <a:r>
              <a:rPr lang="es-AR" dirty="0"/>
              <a:t>desesperado y no quiere violar los patrones Alta </a:t>
            </a:r>
            <a:r>
              <a:rPr lang="es-AR" dirty="0" smtClean="0"/>
              <a:t>Cohesión </a:t>
            </a:r>
            <a:r>
              <a:rPr lang="es-AR" dirty="0"/>
              <a:t>y Bajo Acoplamiento</a:t>
            </a:r>
            <a:r>
              <a:rPr lang="es-AR" dirty="0" smtClean="0"/>
              <a:t>?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Solución: </a:t>
            </a:r>
            <a:r>
              <a:rPr lang="es-AR" dirty="0"/>
              <a:t>Asignar un conjunto altamente cohesivo de responsabilidades a una clase de “comportamiento” artificial </a:t>
            </a:r>
            <a:r>
              <a:rPr lang="es-AR" dirty="0" smtClean="0"/>
              <a:t>que </a:t>
            </a:r>
            <a:r>
              <a:rPr lang="es-AR" dirty="0"/>
              <a:t>no representa un concepto del dominio del </a:t>
            </a:r>
            <a:r>
              <a:rPr lang="es-AR" dirty="0" smtClean="0"/>
              <a:t>problema.</a:t>
            </a:r>
          </a:p>
        </p:txBody>
      </p:sp>
    </p:spTree>
    <p:extLst>
      <p:ext uri="{BB962C8B-B14F-4D97-AF65-F5344CB8AC3E}">
        <p14:creationId xmlns:p14="http://schemas.microsoft.com/office/powerpoint/2010/main" val="12005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Fabricación Pura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520280" cy="2830999"/>
          </a:xfrm>
        </p:spPr>
      </p:pic>
    </p:spTree>
    <p:extLst>
      <p:ext uri="{BB962C8B-B14F-4D97-AF65-F5344CB8AC3E}">
        <p14:creationId xmlns:p14="http://schemas.microsoft.com/office/powerpoint/2010/main" val="1479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Fabricación Pura</a:t>
            </a:r>
            <a:endParaRPr lang="es-AR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336704" cy="2599673"/>
          </a:xfrm>
        </p:spPr>
      </p:pic>
    </p:spTree>
    <p:extLst>
      <p:ext uri="{BB962C8B-B14F-4D97-AF65-F5344CB8AC3E}">
        <p14:creationId xmlns:p14="http://schemas.microsoft.com/office/powerpoint/2010/main" val="31284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Indirección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Problema: ¿A quién se asignarán las responsabilidades a fin de evitar el acoplamiento directo?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Solución: </a:t>
            </a:r>
            <a:r>
              <a:rPr lang="es-AR" dirty="0"/>
              <a:t>Asignar la responsabilidad a un objeto intermedio para mediar entre otros componentes o servicios, de manera que no se acoplen directamente.</a:t>
            </a:r>
          </a:p>
        </p:txBody>
      </p:sp>
    </p:spTree>
    <p:extLst>
      <p:ext uri="{BB962C8B-B14F-4D97-AF65-F5344CB8AC3E}">
        <p14:creationId xmlns:p14="http://schemas.microsoft.com/office/powerpoint/2010/main" val="14043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</a:t>
            </a:r>
            <a:r>
              <a:rPr lang="es-AR" dirty="0" err="1" smtClean="0"/>
              <a:t>Indirección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6048672" cy="2952328"/>
          </a:xfrm>
        </p:spPr>
      </p:pic>
    </p:spTree>
    <p:extLst>
      <p:ext uri="{BB962C8B-B14F-4D97-AF65-F5344CB8AC3E}">
        <p14:creationId xmlns:p14="http://schemas.microsoft.com/office/powerpoint/2010/main" val="2313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</a:t>
            </a:r>
            <a:r>
              <a:rPr lang="es-AR" dirty="0" err="1"/>
              <a:t>Indirección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420888"/>
            <a:ext cx="9795393" cy="2808312"/>
          </a:xfrm>
        </p:spPr>
      </p:pic>
    </p:spTree>
    <p:extLst>
      <p:ext uri="{BB962C8B-B14F-4D97-AF65-F5344CB8AC3E}">
        <p14:creationId xmlns:p14="http://schemas.microsoft.com/office/powerpoint/2010/main" val="12179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Protección de variaciones</a:t>
            </a:r>
            <a:endParaRPr lang="es-A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Problema: </a:t>
            </a:r>
            <a:r>
              <a:rPr lang="es-AR" dirty="0" smtClean="0"/>
              <a:t>¿</a:t>
            </a:r>
            <a:r>
              <a:rPr lang="es-AR" dirty="0"/>
              <a:t>Cómo diseñar objetos, subsistemas y sistemas de </a:t>
            </a:r>
            <a:r>
              <a:rPr lang="es-AR" dirty="0" smtClean="0"/>
              <a:t>tal manera </a:t>
            </a:r>
            <a:r>
              <a:rPr lang="es-AR" dirty="0"/>
              <a:t>que las variaciones o inestabilidad en </a:t>
            </a:r>
            <a:r>
              <a:rPr lang="es-AR" dirty="0" smtClean="0"/>
              <a:t>estos elementos </a:t>
            </a:r>
            <a:r>
              <a:rPr lang="es-AR" dirty="0"/>
              <a:t>no tenga un impacto indeseable sobre </a:t>
            </a:r>
            <a:r>
              <a:rPr lang="es-AR" dirty="0" smtClean="0"/>
              <a:t>otros elementos?</a:t>
            </a:r>
          </a:p>
          <a:p>
            <a:pPr marL="0" indent="0">
              <a:buNone/>
            </a:pPr>
            <a:endParaRPr lang="en-US" dirty="0"/>
          </a:p>
          <a:p>
            <a:r>
              <a:rPr lang="es-AR" dirty="0" smtClean="0"/>
              <a:t>Solución: Identifique </a:t>
            </a:r>
            <a:r>
              <a:rPr lang="es-AR" dirty="0"/>
              <a:t>los puntos de variación o inestabilidad; asigne responsabilidades para crear una interfaz estable a su </a:t>
            </a:r>
            <a:r>
              <a:rPr lang="es-AR" dirty="0" smtClean="0"/>
              <a:t>alrededor.</a:t>
            </a:r>
          </a:p>
          <a:p>
            <a:pPr marL="0" indent="0">
              <a:buNone/>
            </a:pPr>
            <a:r>
              <a:rPr lang="en-US" dirty="0" smtClean="0"/>
              <a:t>USE POLIMORFISMO.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0905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Protección </a:t>
            </a:r>
            <a:r>
              <a:rPr lang="es-AR" dirty="0"/>
              <a:t>de variaciones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400600" cy="3096344"/>
          </a:xfrm>
        </p:spPr>
      </p:pic>
    </p:spTree>
    <p:extLst>
      <p:ext uri="{BB962C8B-B14F-4D97-AF65-F5344CB8AC3E}">
        <p14:creationId xmlns:p14="http://schemas.microsoft.com/office/powerpoint/2010/main" val="36223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21900"/>
          </a:xfrm>
        </p:spPr>
        <p:txBody>
          <a:bodyPr>
            <a:normAutofit/>
          </a:bodyPr>
          <a:lstStyle/>
          <a:p>
            <a:r>
              <a:rPr lang="es-ES" dirty="0" smtClean="0"/>
              <a:t>GRASP – 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Los patrones </a:t>
            </a:r>
            <a:r>
              <a:rPr lang="es-AR" dirty="0"/>
              <a:t>GRASP describen los principios fundamentales de la asignación de responsabilidades a objetos, expresados en formas de </a:t>
            </a:r>
            <a:r>
              <a:rPr lang="es-AR" dirty="0" smtClean="0"/>
              <a:t>patrones</a:t>
            </a:r>
          </a:p>
          <a:p>
            <a:pPr marL="0" indent="0">
              <a:buNone/>
            </a:pPr>
            <a:r>
              <a:rPr lang="es-AR" dirty="0" smtClean="0"/>
              <a:t>(General</a:t>
            </a:r>
            <a:r>
              <a:rPr lang="es-AR" dirty="0"/>
              <a:t> </a:t>
            </a:r>
            <a:r>
              <a:rPr lang="es-AR" dirty="0" err="1" smtClean="0"/>
              <a:t>Responsibility</a:t>
            </a:r>
            <a:r>
              <a:rPr lang="es-AR" dirty="0" smtClean="0"/>
              <a:t> </a:t>
            </a:r>
            <a:r>
              <a:rPr lang="es-AR" dirty="0" err="1" smtClean="0"/>
              <a:t>Assignment</a:t>
            </a:r>
            <a:r>
              <a:rPr lang="es-AR" dirty="0" smtClean="0"/>
              <a:t> Software </a:t>
            </a:r>
            <a:r>
              <a:rPr lang="es-AR" dirty="0" err="1" smtClean="0"/>
              <a:t>Patterns</a:t>
            </a:r>
            <a:r>
              <a:rPr lang="es-AR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* </a:t>
            </a:r>
            <a:r>
              <a:rPr lang="es-AR" sz="2000" dirty="0" smtClean="0"/>
              <a:t>Un </a:t>
            </a:r>
            <a:r>
              <a:rPr lang="es-AR" sz="2000" dirty="0"/>
              <a:t>patrón es una descripción de un problema bien </a:t>
            </a:r>
            <a:r>
              <a:rPr lang="es-AR" sz="2000" dirty="0" smtClean="0"/>
              <a:t>conocido.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Protección de variaciones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12968" cy="4896544"/>
          </a:xfrm>
        </p:spPr>
      </p:pic>
    </p:spTree>
    <p:extLst>
      <p:ext uri="{BB962C8B-B14F-4D97-AF65-F5344CB8AC3E}">
        <p14:creationId xmlns:p14="http://schemas.microsoft.com/office/powerpoint/2010/main" val="40963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" y="30286"/>
            <a:ext cx="9149135" cy="6861852"/>
          </a:xfrm>
        </p:spPr>
      </p:pic>
    </p:spTree>
    <p:extLst>
      <p:ext uri="{BB962C8B-B14F-4D97-AF65-F5344CB8AC3E}">
        <p14:creationId xmlns:p14="http://schemas.microsoft.com/office/powerpoint/2010/main" val="288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SOLID - Introducción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dirty="0" smtClean="0"/>
              <a:t>Acrónimo de un acrónimo</a:t>
            </a:r>
          </a:p>
          <a:p>
            <a:endParaRPr lang="es-AR" dirty="0" smtClean="0"/>
          </a:p>
          <a:p>
            <a:pPr>
              <a:lnSpc>
                <a:spcPct val="270000"/>
              </a:lnSpc>
            </a:pPr>
            <a:r>
              <a:rPr lang="es-AR" dirty="0" smtClean="0"/>
              <a:t>S: 	</a:t>
            </a:r>
            <a:r>
              <a:rPr lang="es-AR" dirty="0"/>
              <a:t>SRP - </a:t>
            </a:r>
            <a:r>
              <a:rPr lang="es-AR" i="1" dirty="0"/>
              <a:t>Single </a:t>
            </a:r>
            <a:r>
              <a:rPr lang="es-AR" i="1" dirty="0" err="1"/>
              <a:t>Responsibility</a:t>
            </a:r>
            <a:r>
              <a:rPr lang="es-AR" i="1" dirty="0"/>
              <a:t> </a:t>
            </a:r>
            <a:r>
              <a:rPr lang="es-AR" i="1" dirty="0" err="1"/>
              <a:t>Principle</a:t>
            </a:r>
            <a:endParaRPr lang="es-AR" i="1" dirty="0" smtClean="0"/>
          </a:p>
          <a:p>
            <a:pPr>
              <a:lnSpc>
                <a:spcPct val="270000"/>
              </a:lnSpc>
            </a:pPr>
            <a:r>
              <a:rPr lang="es-AR" dirty="0" smtClean="0"/>
              <a:t>O: 	</a:t>
            </a:r>
            <a:r>
              <a:rPr lang="es-AR" dirty="0"/>
              <a:t>OCP </a:t>
            </a:r>
            <a:r>
              <a:rPr lang="es-AR" dirty="0" smtClean="0"/>
              <a:t>- </a:t>
            </a:r>
            <a:r>
              <a:rPr lang="es-AR" i="1" dirty="0"/>
              <a:t>Open </a:t>
            </a:r>
            <a:r>
              <a:rPr lang="es-AR" i="1" dirty="0" err="1"/>
              <a:t>Closed</a:t>
            </a:r>
            <a:r>
              <a:rPr lang="es-AR" i="1" dirty="0"/>
              <a:t> </a:t>
            </a:r>
            <a:r>
              <a:rPr lang="es-AR" i="1" dirty="0" err="1"/>
              <a:t>Principle</a:t>
            </a:r>
            <a:endParaRPr lang="es-AR" i="1" dirty="0" smtClean="0"/>
          </a:p>
          <a:p>
            <a:pPr>
              <a:lnSpc>
                <a:spcPct val="270000"/>
              </a:lnSpc>
            </a:pPr>
            <a:r>
              <a:rPr lang="es-AR" dirty="0" smtClean="0"/>
              <a:t>L: 	</a:t>
            </a:r>
            <a:r>
              <a:rPr lang="es-AR" dirty="0"/>
              <a:t>LSP </a:t>
            </a:r>
            <a:r>
              <a:rPr lang="es-AR" dirty="0" smtClean="0"/>
              <a:t>- </a:t>
            </a:r>
            <a:r>
              <a:rPr lang="es-AR" i="1" dirty="0" err="1"/>
              <a:t>Liskov</a:t>
            </a:r>
            <a:r>
              <a:rPr lang="es-AR" i="1" dirty="0"/>
              <a:t> </a:t>
            </a:r>
            <a:r>
              <a:rPr lang="es-AR" i="1" dirty="0" err="1"/>
              <a:t>Substitution</a:t>
            </a:r>
            <a:r>
              <a:rPr lang="es-AR" i="1" dirty="0"/>
              <a:t> </a:t>
            </a:r>
            <a:r>
              <a:rPr lang="es-AR" i="1" dirty="0" err="1"/>
              <a:t>Principle</a:t>
            </a:r>
            <a:endParaRPr lang="es-AR" i="1" dirty="0" smtClean="0"/>
          </a:p>
          <a:p>
            <a:pPr>
              <a:lnSpc>
                <a:spcPct val="270000"/>
              </a:lnSpc>
            </a:pPr>
            <a:r>
              <a:rPr lang="es-AR" dirty="0" smtClean="0"/>
              <a:t>I: 	</a:t>
            </a:r>
            <a:r>
              <a:rPr lang="es-AR" dirty="0"/>
              <a:t>ISP </a:t>
            </a:r>
            <a:r>
              <a:rPr lang="es-AR" dirty="0" smtClean="0"/>
              <a:t>- </a:t>
            </a:r>
            <a:r>
              <a:rPr lang="es-AR" i="1" dirty="0"/>
              <a:t>Interface </a:t>
            </a:r>
            <a:r>
              <a:rPr lang="es-AR" i="1" dirty="0" err="1"/>
              <a:t>Segregation</a:t>
            </a:r>
            <a:r>
              <a:rPr lang="es-AR" i="1" dirty="0"/>
              <a:t> </a:t>
            </a:r>
            <a:r>
              <a:rPr lang="es-AR" i="1" dirty="0" err="1"/>
              <a:t>Principle</a:t>
            </a:r>
            <a:endParaRPr lang="es-AR" i="1" dirty="0" smtClean="0"/>
          </a:p>
          <a:p>
            <a:pPr>
              <a:lnSpc>
                <a:spcPct val="270000"/>
              </a:lnSpc>
            </a:pPr>
            <a:r>
              <a:rPr lang="es-AR" dirty="0" smtClean="0"/>
              <a:t>D:	</a:t>
            </a:r>
            <a:r>
              <a:rPr lang="es-AR" dirty="0"/>
              <a:t>DIP </a:t>
            </a:r>
            <a:r>
              <a:rPr lang="es-AR" dirty="0" smtClean="0"/>
              <a:t>- </a:t>
            </a:r>
            <a:r>
              <a:rPr lang="es-AR" i="1" dirty="0" err="1"/>
              <a:t>Dependency</a:t>
            </a:r>
            <a:r>
              <a:rPr lang="es-AR" i="1" dirty="0"/>
              <a:t> </a:t>
            </a:r>
            <a:r>
              <a:rPr lang="es-AR" i="1" dirty="0" err="1"/>
              <a:t>Inversion</a:t>
            </a:r>
            <a:r>
              <a:rPr lang="es-AR" i="1" dirty="0"/>
              <a:t> </a:t>
            </a:r>
            <a:r>
              <a:rPr lang="es-AR" i="1" dirty="0" err="1"/>
              <a:t>Principle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41146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SOLID - 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8868"/>
          </a:xfrm>
        </p:spPr>
        <p:txBody>
          <a:bodyPr numCol="1"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s-AR" dirty="0" smtClean="0"/>
              <a:t>Introducido por </a:t>
            </a:r>
            <a:r>
              <a:rPr lang="es-AR" dirty="0"/>
              <a:t>Robert Cecil </a:t>
            </a:r>
            <a:r>
              <a:rPr lang="es-AR" dirty="0" smtClean="0"/>
              <a:t>Martin</a:t>
            </a:r>
          </a:p>
          <a:p>
            <a:pPr>
              <a:lnSpc>
                <a:spcPct val="250000"/>
              </a:lnSpc>
            </a:pPr>
            <a:r>
              <a:rPr lang="es-AR" dirty="0" smtClean="0"/>
              <a:t>Son 5 principios básicos de la POO y DOO</a:t>
            </a:r>
            <a:endParaRPr lang="es-AR" dirty="0"/>
          </a:p>
          <a:p>
            <a:pPr>
              <a:lnSpc>
                <a:spcPct val="250000"/>
              </a:lnSpc>
            </a:pPr>
            <a:r>
              <a:rPr lang="es-AR" dirty="0" smtClean="0"/>
              <a:t>Guías para el desarrollo</a:t>
            </a:r>
          </a:p>
          <a:p>
            <a:pPr>
              <a:lnSpc>
                <a:spcPct val="250000"/>
              </a:lnSpc>
            </a:pPr>
            <a:r>
              <a:rPr lang="es-AR" dirty="0" smtClean="0"/>
              <a:t>GRASP</a:t>
            </a:r>
          </a:p>
          <a:p>
            <a:pPr>
              <a:lnSpc>
                <a:spcPct val="250000"/>
              </a:lnSpc>
            </a:pPr>
            <a:r>
              <a:rPr lang="es-AR" dirty="0" smtClean="0"/>
              <a:t>Principios </a:t>
            </a:r>
            <a:r>
              <a:rPr lang="es-AR" dirty="0" smtClean="0">
                <a:sym typeface="Wingdings" pitchFamily="2" charset="2"/>
              </a:rPr>
              <a:t> Patrones</a:t>
            </a:r>
            <a:endParaRPr lang="es-AR" dirty="0" smtClean="0"/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32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Fotos\SW\Principios Diseño\singleresponsibilityprinciple2_7106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78"/>
            <a:ext cx="9144000" cy="68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SRP: Single </a:t>
            </a:r>
            <a:r>
              <a:rPr lang="es-AR" dirty="0" err="1" smtClean="0"/>
              <a:t>Responsibility</a:t>
            </a:r>
            <a:r>
              <a:rPr lang="es-AR" dirty="0" smtClean="0"/>
              <a:t> </a:t>
            </a:r>
            <a:r>
              <a:rPr lang="es-AR" dirty="0" err="1" smtClean="0"/>
              <a:t>Principle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2600" i="1" dirty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Una clase jamás debería tener más de una razón para </a:t>
            </a:r>
            <a:r>
              <a:rPr lang="es-AR" sz="2600" i="1" dirty="0" smtClean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cambiar.</a:t>
            </a:r>
            <a:endParaRPr lang="es-AR" sz="2600" i="1" dirty="0">
              <a:latin typeface="Adobe Hebrew" pitchFamily="18" charset="-79"/>
              <a:ea typeface="Adobe Kaiti Std R" pitchFamily="18" charset="-128"/>
              <a:cs typeface="Adobe Hebrew" pitchFamily="18" charset="-79"/>
            </a:endParaRPr>
          </a:p>
          <a:p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Introducido por Robert </a:t>
            </a:r>
            <a:r>
              <a:rPr lang="es-AR" dirty="0"/>
              <a:t>Cecil </a:t>
            </a:r>
            <a:r>
              <a:rPr lang="es-AR" dirty="0" smtClean="0"/>
              <a:t>Martin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Responsabilidad </a:t>
            </a:r>
            <a:r>
              <a:rPr lang="es-AR" dirty="0"/>
              <a:t>= Razón para cambiar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Todo componente debe tener una única responsabilidad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Si una clase asume más de una responsabilidad, entonces tendrá más de una razón para cambiar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Ir </a:t>
            </a:r>
            <a:r>
              <a:rPr lang="es-AR" dirty="0" err="1" smtClean="0"/>
              <a:t>encontra</a:t>
            </a:r>
            <a:r>
              <a:rPr lang="es-AR" dirty="0" smtClean="0"/>
              <a:t> del ‘</a:t>
            </a:r>
            <a:r>
              <a:rPr lang="es-AR" dirty="0" err="1" smtClean="0"/>
              <a:t>God</a:t>
            </a:r>
            <a:r>
              <a:rPr lang="es-AR" dirty="0" smtClean="0"/>
              <a:t> </a:t>
            </a:r>
            <a:r>
              <a:rPr lang="es-AR" dirty="0" err="1" smtClean="0"/>
              <a:t>Object</a:t>
            </a:r>
            <a:r>
              <a:rPr lang="es-AR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435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SRP: Single </a:t>
            </a:r>
            <a:r>
              <a:rPr lang="es-AR" dirty="0" err="1"/>
              <a:t>Responsibility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3384376" cy="3712956"/>
          </a:xfrm>
        </p:spPr>
      </p:pic>
    </p:spTree>
    <p:extLst>
      <p:ext uri="{BB962C8B-B14F-4D97-AF65-F5344CB8AC3E}">
        <p14:creationId xmlns:p14="http://schemas.microsoft.com/office/powerpoint/2010/main" val="28798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SRP: Single </a:t>
            </a:r>
            <a:r>
              <a:rPr lang="es-AR" dirty="0" err="1"/>
              <a:t>Responsibility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4" y="1988840"/>
            <a:ext cx="7057351" cy="3888432"/>
          </a:xfrm>
        </p:spPr>
      </p:pic>
    </p:spTree>
    <p:extLst>
      <p:ext uri="{BB962C8B-B14F-4D97-AF65-F5344CB8AC3E}">
        <p14:creationId xmlns:p14="http://schemas.microsoft.com/office/powerpoint/2010/main" val="18812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G:\Fotos\SW\Principios Diseño\openclosedprinciple2_2c596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OCP: Open </a:t>
            </a:r>
            <a:r>
              <a:rPr lang="es-AR" dirty="0" err="1" smtClean="0"/>
              <a:t>Closed</a:t>
            </a:r>
            <a:r>
              <a:rPr lang="es-AR" dirty="0" smtClean="0"/>
              <a:t> </a:t>
            </a:r>
            <a:r>
              <a:rPr lang="es-AR" dirty="0" err="1" smtClean="0"/>
              <a:t>Principle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2600" i="1" dirty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El código debe estar abierto para la extensión y cerrado para la modificación.</a:t>
            </a:r>
          </a:p>
          <a:p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Introducido por Bertrand </a:t>
            </a:r>
            <a:r>
              <a:rPr lang="es-AR" dirty="0"/>
              <a:t>Meyer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Diseñar módulos que nunca cambien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Bug </a:t>
            </a:r>
            <a:r>
              <a:rPr lang="es-AR" dirty="0" err="1" smtClean="0"/>
              <a:t>fixing</a:t>
            </a:r>
            <a:r>
              <a:rPr lang="es-AR" dirty="0" smtClean="0"/>
              <a:t> </a:t>
            </a:r>
            <a:r>
              <a:rPr lang="es-AR" dirty="0" smtClean="0">
                <a:sym typeface="Wingdings" pitchFamily="2" charset="2"/>
              </a:rPr>
              <a:t> modificación</a:t>
            </a:r>
          </a:p>
          <a:p>
            <a:pPr>
              <a:lnSpc>
                <a:spcPct val="150000"/>
              </a:lnSpc>
            </a:pPr>
            <a:r>
              <a:rPr lang="es-AR" dirty="0" smtClean="0">
                <a:sym typeface="Wingdings" pitchFamily="2" charset="2"/>
              </a:rPr>
              <a:t>Nueva funcionalidad  extensión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6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Responsabilidades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Existen dos tipos de responsabilidades de los objetos</a:t>
            </a:r>
          </a:p>
          <a:p>
            <a:r>
              <a:rPr lang="es-AR" dirty="0" smtClean="0"/>
              <a:t>Conocer</a:t>
            </a:r>
          </a:p>
          <a:p>
            <a:pPr lvl="1">
              <a:lnSpc>
                <a:spcPct val="100000"/>
              </a:lnSpc>
            </a:pPr>
            <a:r>
              <a:rPr lang="es-ES" dirty="0" smtClean="0"/>
              <a:t>Conocer sus datos privados</a:t>
            </a:r>
          </a:p>
          <a:p>
            <a:pPr lvl="1">
              <a:lnSpc>
                <a:spcPct val="100000"/>
              </a:lnSpc>
            </a:pPr>
            <a:r>
              <a:rPr lang="es-ES" dirty="0" smtClean="0"/>
              <a:t>Conocer los objetos relacionados</a:t>
            </a:r>
          </a:p>
          <a:p>
            <a:pPr lvl="1">
              <a:lnSpc>
                <a:spcPct val="100000"/>
              </a:lnSpc>
            </a:pPr>
            <a:r>
              <a:rPr lang="es-ES" dirty="0" smtClean="0"/>
              <a:t>Conocer lo que puede calcular o derivar</a:t>
            </a:r>
            <a:endParaRPr lang="es-AR" dirty="0"/>
          </a:p>
          <a:p>
            <a:r>
              <a:rPr lang="es-AR" dirty="0" smtClean="0"/>
              <a:t>Hacer</a:t>
            </a:r>
          </a:p>
          <a:p>
            <a:pPr lvl="1">
              <a:lnSpc>
                <a:spcPct val="110000"/>
              </a:lnSpc>
            </a:pPr>
            <a:r>
              <a:rPr lang="es-ES" dirty="0" smtClean="0"/>
              <a:t>Crear un objeto o realizar un cálculo </a:t>
            </a:r>
          </a:p>
          <a:p>
            <a:pPr lvl="1">
              <a:lnSpc>
                <a:spcPct val="110000"/>
              </a:lnSpc>
            </a:pPr>
            <a:r>
              <a:rPr lang="es-ES" dirty="0" smtClean="0"/>
              <a:t>Iniciar acciones en otros objetos</a:t>
            </a:r>
          </a:p>
          <a:p>
            <a:pPr lvl="1">
              <a:lnSpc>
                <a:spcPct val="110000"/>
              </a:lnSpc>
            </a:pPr>
            <a:r>
              <a:rPr lang="es-ES" dirty="0" smtClean="0"/>
              <a:t>Controlar y coordinar acciones en otros objetos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6207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OCP: Open </a:t>
            </a:r>
            <a:r>
              <a:rPr lang="es-AR" dirty="0" err="1"/>
              <a:t>Closed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114156" cy="4032448"/>
          </a:xfrm>
        </p:spPr>
      </p:pic>
    </p:spTree>
    <p:extLst>
      <p:ext uri="{BB962C8B-B14F-4D97-AF65-F5344CB8AC3E}">
        <p14:creationId xmlns:p14="http://schemas.microsoft.com/office/powerpoint/2010/main" val="3597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OCP: Open </a:t>
            </a:r>
            <a:r>
              <a:rPr lang="es-AR" dirty="0" err="1"/>
              <a:t>Closed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5064861"/>
          </a:xfrm>
        </p:spPr>
      </p:pic>
    </p:spTree>
    <p:extLst>
      <p:ext uri="{BB962C8B-B14F-4D97-AF65-F5344CB8AC3E}">
        <p14:creationId xmlns:p14="http://schemas.microsoft.com/office/powerpoint/2010/main" val="14852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Fotos\SW\Principios Diseño\liskovsubtitutionprinciple_52bb5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LSP: </a:t>
            </a:r>
            <a:r>
              <a:rPr lang="es-AR" dirty="0" err="1" smtClean="0"/>
              <a:t>Liskov</a:t>
            </a:r>
            <a:r>
              <a:rPr lang="es-AR" dirty="0" smtClean="0"/>
              <a:t> </a:t>
            </a:r>
            <a:r>
              <a:rPr lang="es-AR" dirty="0" err="1" smtClean="0"/>
              <a:t>Substitution</a:t>
            </a:r>
            <a:r>
              <a:rPr lang="es-AR" dirty="0" smtClean="0"/>
              <a:t> </a:t>
            </a:r>
            <a:r>
              <a:rPr lang="es-AR" dirty="0" err="1" smtClean="0"/>
              <a:t>Principle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600" i="1" dirty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Las clases hijas deben ser tratadas como las clases </a:t>
            </a:r>
            <a:r>
              <a:rPr lang="es-AR" sz="2600" i="1" dirty="0" smtClean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padre.</a:t>
            </a:r>
            <a:endParaRPr lang="es-AR" sz="2600" i="1" dirty="0">
              <a:latin typeface="Adobe Hebrew" pitchFamily="18" charset="-79"/>
              <a:ea typeface="Adobe Kaiti Std R" pitchFamily="18" charset="-128"/>
              <a:cs typeface="Adobe Hebrew" pitchFamily="18" charset="-79"/>
            </a:endParaRPr>
          </a:p>
          <a:p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/>
              <a:t>Introducido </a:t>
            </a:r>
            <a:r>
              <a:rPr lang="es-AR" dirty="0" smtClean="0"/>
              <a:t>por </a:t>
            </a:r>
            <a:r>
              <a:rPr lang="es-AR" dirty="0" err="1" smtClean="0"/>
              <a:t>Barbara</a:t>
            </a:r>
            <a:r>
              <a:rPr lang="es-AR" dirty="0" smtClean="0"/>
              <a:t> </a:t>
            </a:r>
            <a:r>
              <a:rPr lang="es-AR" dirty="0" err="1" smtClean="0"/>
              <a:t>Liskov</a:t>
            </a:r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Las clases especializadas no deben realizar ninguna acción que invalide los supuestos establecidos por la clase base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En criollo </a:t>
            </a:r>
            <a:r>
              <a:rPr lang="es-AR" dirty="0" smtClean="0">
                <a:sym typeface="Wingdings" pitchFamily="2" charset="2"/>
              </a:rPr>
              <a:t> Extender! No modificar!</a:t>
            </a:r>
          </a:p>
          <a:p>
            <a:pPr>
              <a:lnSpc>
                <a:spcPct val="150000"/>
              </a:lnSpc>
            </a:pPr>
            <a:r>
              <a:rPr lang="es-AR" dirty="0" smtClean="0">
                <a:sym typeface="Wingdings" pitchFamily="2" charset="2"/>
              </a:rPr>
              <a:t>Tener cuidado con el “es un”</a:t>
            </a:r>
          </a:p>
          <a:p>
            <a:pPr>
              <a:lnSpc>
                <a:spcPct val="150000"/>
              </a:lnSpc>
            </a:pPr>
            <a:r>
              <a:rPr lang="es-AR" dirty="0" smtClean="0">
                <a:sym typeface="Wingdings" pitchFamily="2" charset="2"/>
              </a:rPr>
              <a:t>Usar “es sustituible por”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7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LSP: </a:t>
            </a:r>
            <a:r>
              <a:rPr lang="es-AR" dirty="0" err="1"/>
              <a:t>Liskov</a:t>
            </a:r>
            <a:r>
              <a:rPr lang="es-AR" dirty="0"/>
              <a:t> </a:t>
            </a:r>
            <a:r>
              <a:rPr lang="es-AR" dirty="0" err="1"/>
              <a:t>Substitution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064896" cy="4824536"/>
          </a:xfrm>
        </p:spPr>
      </p:pic>
    </p:spTree>
    <p:extLst>
      <p:ext uri="{BB962C8B-B14F-4D97-AF65-F5344CB8AC3E}">
        <p14:creationId xmlns:p14="http://schemas.microsoft.com/office/powerpoint/2010/main" val="1210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LSP: </a:t>
            </a:r>
            <a:r>
              <a:rPr lang="es-AR" dirty="0" err="1"/>
              <a:t>Liskov</a:t>
            </a:r>
            <a:r>
              <a:rPr lang="es-AR" dirty="0"/>
              <a:t> </a:t>
            </a:r>
            <a:r>
              <a:rPr lang="es-AR" dirty="0" err="1"/>
              <a:t>Substitution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568952" cy="4824536"/>
          </a:xfrm>
        </p:spPr>
      </p:pic>
    </p:spTree>
    <p:extLst>
      <p:ext uri="{BB962C8B-B14F-4D97-AF65-F5344CB8AC3E}">
        <p14:creationId xmlns:p14="http://schemas.microsoft.com/office/powerpoint/2010/main" val="11199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LSP: </a:t>
            </a:r>
            <a:r>
              <a:rPr lang="es-AR" dirty="0" err="1"/>
              <a:t>Liskov</a:t>
            </a:r>
            <a:r>
              <a:rPr lang="es-AR" dirty="0"/>
              <a:t> </a:t>
            </a:r>
            <a:r>
              <a:rPr lang="es-AR" dirty="0" err="1"/>
              <a:t>Substitution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3" y="1600200"/>
            <a:ext cx="8034254" cy="4525963"/>
          </a:xfrm>
        </p:spPr>
      </p:pic>
    </p:spTree>
    <p:extLst>
      <p:ext uri="{BB962C8B-B14F-4D97-AF65-F5344CB8AC3E}">
        <p14:creationId xmlns:p14="http://schemas.microsoft.com/office/powerpoint/2010/main" val="4287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Fotos\SW\Principios Diseño\interfacesegregationprinciple_60216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es-AR" dirty="0" smtClean="0"/>
              <a:t>ISP: Interface </a:t>
            </a:r>
            <a:r>
              <a:rPr lang="es-AR" dirty="0" err="1" smtClean="0"/>
              <a:t>Segregation</a:t>
            </a:r>
            <a:r>
              <a:rPr lang="es-AR" dirty="0" smtClean="0"/>
              <a:t> </a:t>
            </a:r>
            <a:r>
              <a:rPr lang="es-AR" dirty="0" err="1" smtClean="0"/>
              <a:t>Principle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2600" i="1" dirty="0" smtClean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Los clientes no deben ser forzados a depender de interfaces que no van a utilizar.</a:t>
            </a:r>
            <a:endParaRPr lang="es-AR" sz="2600" i="1" dirty="0">
              <a:latin typeface="Adobe Hebrew" pitchFamily="18" charset="-79"/>
              <a:ea typeface="Adobe Kaiti Std R" pitchFamily="18" charset="-128"/>
              <a:cs typeface="Adobe Hebrew" pitchFamily="18" charset="-79"/>
            </a:endParaRPr>
          </a:p>
          <a:p>
            <a:pPr marL="0" indent="0">
              <a:buNone/>
            </a:pPr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/>
              <a:t>Introducido por Robert Cecil Martin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Es preferible muchas interfaces con pocos métodos</a:t>
            </a:r>
          </a:p>
          <a:p>
            <a:pPr lvl="1">
              <a:lnSpc>
                <a:spcPct val="150000"/>
              </a:lnSpc>
            </a:pPr>
            <a:r>
              <a:rPr lang="es-AR" dirty="0" smtClean="0"/>
              <a:t>Evitar interfaces generales</a:t>
            </a:r>
          </a:p>
          <a:p>
            <a:pPr lvl="1">
              <a:lnSpc>
                <a:spcPct val="150000"/>
              </a:lnSpc>
            </a:pPr>
            <a:r>
              <a:rPr lang="es-AR" dirty="0" smtClean="0"/>
              <a:t>Hacer interfaces específicas!</a:t>
            </a:r>
            <a:endParaRPr lang="es-AR" dirty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532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s-AR" dirty="0"/>
              <a:t>ISP: Interface </a:t>
            </a:r>
            <a:r>
              <a:rPr lang="es-AR" dirty="0" err="1"/>
              <a:t>Segregation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1628800"/>
            <a:ext cx="8571284" cy="4752528"/>
          </a:xfrm>
        </p:spPr>
      </p:pic>
    </p:spTree>
    <p:extLst>
      <p:ext uri="{BB962C8B-B14F-4D97-AF65-F5344CB8AC3E}">
        <p14:creationId xmlns:p14="http://schemas.microsoft.com/office/powerpoint/2010/main" val="18663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Patrones GRASP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Experto en información</a:t>
            </a:r>
          </a:p>
          <a:p>
            <a:r>
              <a:rPr lang="es-AR" dirty="0" smtClean="0"/>
              <a:t>Creador</a:t>
            </a:r>
          </a:p>
          <a:p>
            <a:r>
              <a:rPr lang="es-AR" dirty="0" smtClean="0"/>
              <a:t>Controlador</a:t>
            </a:r>
          </a:p>
          <a:p>
            <a:r>
              <a:rPr lang="es-AR" dirty="0" smtClean="0"/>
              <a:t>Cohesión</a:t>
            </a:r>
          </a:p>
          <a:p>
            <a:r>
              <a:rPr lang="es-AR" dirty="0" smtClean="0"/>
              <a:t>Acoplamiento</a:t>
            </a:r>
          </a:p>
          <a:p>
            <a:r>
              <a:rPr lang="es-AR" dirty="0" smtClean="0"/>
              <a:t>Polimorfismo</a:t>
            </a:r>
          </a:p>
          <a:p>
            <a:r>
              <a:rPr lang="es-AR" dirty="0"/>
              <a:t>Fabricación </a:t>
            </a:r>
            <a:r>
              <a:rPr lang="es-AR" dirty="0" smtClean="0"/>
              <a:t>pura</a:t>
            </a:r>
          </a:p>
          <a:p>
            <a:r>
              <a:rPr lang="es-AR" dirty="0" err="1" smtClean="0"/>
              <a:t>Indirección</a:t>
            </a:r>
            <a:endParaRPr lang="es-AR" dirty="0" smtClean="0"/>
          </a:p>
          <a:p>
            <a:r>
              <a:rPr lang="es-AR" dirty="0" smtClean="0"/>
              <a:t>Protección </a:t>
            </a:r>
            <a:r>
              <a:rPr lang="es-AR" dirty="0"/>
              <a:t>de variaciones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514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es-AR" dirty="0"/>
              <a:t>ISP: Interface </a:t>
            </a:r>
            <a:r>
              <a:rPr lang="es-AR" dirty="0" err="1"/>
              <a:t>Segregation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23372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Fotos\SW\Principios Diseño\dependencyinversionprinciple_0278f9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es-AR" dirty="0" smtClean="0"/>
              <a:t>DIP: </a:t>
            </a:r>
            <a:r>
              <a:rPr lang="es-AR" dirty="0" err="1" smtClean="0"/>
              <a:t>Dependency</a:t>
            </a:r>
            <a:r>
              <a:rPr lang="es-AR" dirty="0" smtClean="0"/>
              <a:t> </a:t>
            </a:r>
            <a:r>
              <a:rPr lang="es-AR" dirty="0" err="1" smtClean="0"/>
              <a:t>Inversion</a:t>
            </a:r>
            <a:r>
              <a:rPr lang="es-AR" dirty="0" smtClean="0"/>
              <a:t> </a:t>
            </a:r>
            <a:r>
              <a:rPr lang="es-AR" dirty="0" err="1" smtClean="0"/>
              <a:t>Principle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600" i="1" dirty="0" smtClean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Los componentes </a:t>
            </a:r>
            <a:r>
              <a:rPr lang="es-AR" sz="2600" i="1" dirty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deben depender de abstracciones, no de </a:t>
            </a:r>
            <a:r>
              <a:rPr lang="es-AR" sz="2600" i="1" dirty="0" smtClean="0">
                <a:latin typeface="Adobe Hebrew" pitchFamily="18" charset="-79"/>
                <a:ea typeface="Adobe Kaiti Std R" pitchFamily="18" charset="-128"/>
                <a:cs typeface="Adobe Hebrew" pitchFamily="18" charset="-79"/>
              </a:rPr>
              <a:t>implementaciones.</a:t>
            </a:r>
            <a:endParaRPr lang="es-AR" sz="2600" i="1" dirty="0">
              <a:latin typeface="Adobe Hebrew" pitchFamily="18" charset="-79"/>
              <a:ea typeface="Adobe Kaiti Std R" pitchFamily="18" charset="-128"/>
              <a:cs typeface="Adobe Hebrew" pitchFamily="18" charset="-79"/>
            </a:endParaRPr>
          </a:p>
          <a:p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/>
              <a:t>Introducido por Robert Cecil </a:t>
            </a:r>
            <a:r>
              <a:rPr lang="es-AR" dirty="0" smtClean="0"/>
              <a:t>Martin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Abstracciones no deben depender de detalles. Los detalles deben depender de </a:t>
            </a:r>
            <a:r>
              <a:rPr lang="es-AR" dirty="0" err="1" smtClean="0"/>
              <a:t>abstraccionesPuede</a:t>
            </a:r>
            <a:r>
              <a:rPr lang="es-AR" dirty="0" smtClean="0"/>
              <a:t> </a:t>
            </a:r>
            <a:r>
              <a:rPr lang="es-AR" dirty="0" smtClean="0"/>
              <a:t>implementarse con:</a:t>
            </a:r>
          </a:p>
          <a:p>
            <a:pPr lvl="1">
              <a:lnSpc>
                <a:spcPct val="150000"/>
              </a:lnSpc>
            </a:pPr>
            <a:r>
              <a:rPr lang="es-AR" dirty="0" err="1" smtClean="0"/>
              <a:t>IoC</a:t>
            </a:r>
            <a:endParaRPr lang="es-AR" dirty="0" smtClean="0"/>
          </a:p>
          <a:p>
            <a:pPr lvl="1">
              <a:lnSpc>
                <a:spcPct val="150000"/>
              </a:lnSpc>
            </a:pPr>
            <a:r>
              <a:rPr lang="es-AR" dirty="0" smtClean="0"/>
              <a:t>Inyección de dependencias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34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es-AR" dirty="0"/>
              <a:t>DIP: </a:t>
            </a:r>
            <a:r>
              <a:rPr lang="es-AR" dirty="0" err="1"/>
              <a:t>Dependency</a:t>
            </a:r>
            <a:r>
              <a:rPr lang="es-AR" dirty="0"/>
              <a:t> </a:t>
            </a:r>
            <a:r>
              <a:rPr lang="es-AR" dirty="0" err="1"/>
              <a:t>Inversion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208912" cy="4896544"/>
          </a:xfrm>
        </p:spPr>
      </p:pic>
    </p:spTree>
    <p:extLst>
      <p:ext uri="{BB962C8B-B14F-4D97-AF65-F5344CB8AC3E}">
        <p14:creationId xmlns:p14="http://schemas.microsoft.com/office/powerpoint/2010/main" val="25723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s-AR" dirty="0"/>
              <a:t>DIP: </a:t>
            </a:r>
            <a:r>
              <a:rPr lang="es-AR" dirty="0" err="1"/>
              <a:t>Dependency</a:t>
            </a:r>
            <a:r>
              <a:rPr lang="es-AR" dirty="0"/>
              <a:t> </a:t>
            </a:r>
            <a:r>
              <a:rPr lang="es-AR" dirty="0" err="1"/>
              <a:t>Inversion</a:t>
            </a:r>
            <a:r>
              <a:rPr lang="es-AR" dirty="0"/>
              <a:t> </a:t>
            </a:r>
            <a:r>
              <a:rPr lang="es-AR" dirty="0" err="1"/>
              <a:t>Principle</a:t>
            </a:r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80920" cy="4680520"/>
          </a:xfrm>
        </p:spPr>
      </p:pic>
    </p:spTree>
    <p:extLst>
      <p:ext uri="{BB962C8B-B14F-4D97-AF65-F5344CB8AC3E}">
        <p14:creationId xmlns:p14="http://schemas.microsoft.com/office/powerpoint/2010/main" val="1567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Nos ofrecen una serie de herramientas a tener en cuenta a la hora diseñar software orientado a objetos.</a:t>
            </a:r>
          </a:p>
          <a:p>
            <a:endParaRPr lang="es-AR" dirty="0" smtClean="0"/>
          </a:p>
          <a:p>
            <a:r>
              <a:rPr lang="es-AR" dirty="0" smtClean="0"/>
              <a:t>Todos los patrones apuntan a un bajo acoplamiento, alta cohesión y alta reusabilidad.</a:t>
            </a:r>
          </a:p>
          <a:p>
            <a:endParaRPr lang="es-AR" dirty="0" smtClean="0"/>
          </a:p>
          <a:p>
            <a:r>
              <a:rPr lang="es-AR" dirty="0" smtClean="0"/>
              <a:t>Los patrones no </a:t>
            </a:r>
            <a:r>
              <a:rPr lang="es-AR" dirty="0"/>
              <a:t>son reglas </a:t>
            </a:r>
            <a:r>
              <a:rPr lang="es-AR" dirty="0" smtClean="0"/>
              <a:t>obligatorias.</a:t>
            </a:r>
            <a:endParaRPr lang="es-AR" dirty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06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¿ Preguntas ?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984776" cy="4392488"/>
          </a:xfrm>
        </p:spPr>
      </p:pic>
    </p:spTree>
    <p:extLst>
      <p:ext uri="{BB962C8B-B14F-4D97-AF65-F5344CB8AC3E}">
        <p14:creationId xmlns:p14="http://schemas.microsoft.com/office/powerpoint/2010/main" val="5043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Experto en </a:t>
            </a:r>
            <a:r>
              <a:rPr lang="es-AR" dirty="0" smtClean="0"/>
              <a:t>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AR" dirty="0"/>
              <a:t>Problema: ¿De qué forma podemos saber que responsabilidad delegar a cada objeto?</a:t>
            </a:r>
            <a:endParaRPr lang="en-US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Solución: Asignar </a:t>
            </a:r>
            <a:r>
              <a:rPr lang="es-AR" dirty="0"/>
              <a:t>una responsabilidad al experto en información; </a:t>
            </a:r>
            <a:r>
              <a:rPr lang="es-AR" dirty="0" smtClean="0"/>
              <a:t>La </a:t>
            </a:r>
            <a:r>
              <a:rPr lang="es-AR" dirty="0"/>
              <a:t>clase que tiene la información necesaria para llevar a cabo la responsabilidad.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816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 Experto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0146158" cy="4032448"/>
          </a:xfrm>
        </p:spPr>
      </p:pic>
    </p:spTree>
    <p:extLst>
      <p:ext uri="{BB962C8B-B14F-4D97-AF65-F5344CB8AC3E}">
        <p14:creationId xmlns:p14="http://schemas.microsoft.com/office/powerpoint/2010/main" val="1650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Experto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0693188" cy="3960440"/>
          </a:xfrm>
        </p:spPr>
      </p:pic>
    </p:spTree>
    <p:extLst>
      <p:ext uri="{BB962C8B-B14F-4D97-AF65-F5344CB8AC3E}">
        <p14:creationId xmlns:p14="http://schemas.microsoft.com/office/powerpoint/2010/main" val="36061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Creador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>
            <a:noAutofit/>
          </a:bodyPr>
          <a:lstStyle/>
          <a:p>
            <a:r>
              <a:rPr lang="es-AR" sz="2000" i="1" dirty="0"/>
              <a:t>Problema</a:t>
            </a:r>
            <a:r>
              <a:rPr lang="es-AR" sz="2000" i="1" dirty="0" smtClean="0"/>
              <a:t>: </a:t>
            </a:r>
            <a:r>
              <a:rPr lang="es-AR" sz="2000" dirty="0" smtClean="0"/>
              <a:t>¿</a:t>
            </a:r>
            <a:r>
              <a:rPr lang="es-AR" sz="2000" dirty="0"/>
              <a:t>Quién debería ser responsable de crear una nueva instancia?</a:t>
            </a:r>
          </a:p>
          <a:p>
            <a:pPr marL="0" indent="0">
              <a:buNone/>
            </a:pPr>
            <a:endParaRPr lang="es-AR" sz="2000" dirty="0" smtClean="0"/>
          </a:p>
          <a:p>
            <a:r>
              <a:rPr lang="es-AR" sz="2000" dirty="0" smtClean="0"/>
              <a:t>Solución: Asignar a la </a:t>
            </a:r>
            <a:r>
              <a:rPr lang="es-AR" sz="2000" dirty="0"/>
              <a:t>clase B la responsabilidad de crear una instancia de la clase A si se da alguna de las siguientes </a:t>
            </a:r>
            <a:r>
              <a:rPr lang="es-AR" sz="2000" dirty="0" smtClean="0"/>
              <a:t>circunstancias:</a:t>
            </a:r>
          </a:p>
          <a:p>
            <a:pPr lvl="1"/>
            <a:r>
              <a:rPr lang="es-AR" sz="1600" dirty="0" smtClean="0"/>
              <a:t>B tiene </a:t>
            </a:r>
            <a:r>
              <a:rPr lang="es-AR" sz="1600" dirty="0"/>
              <a:t>la información necesaria para realizar la creación </a:t>
            </a:r>
            <a:r>
              <a:rPr lang="es-AR" sz="1600" dirty="0" smtClean="0"/>
              <a:t>de A</a:t>
            </a:r>
            <a:endParaRPr lang="es-AR" sz="1600" dirty="0"/>
          </a:p>
          <a:p>
            <a:pPr lvl="1"/>
            <a:r>
              <a:rPr lang="es-AR" sz="1600" dirty="0" smtClean="0"/>
              <a:t>B usa </a:t>
            </a:r>
            <a:r>
              <a:rPr lang="es-AR" sz="1600" dirty="0"/>
              <a:t>directamente </a:t>
            </a:r>
            <a:r>
              <a:rPr lang="es-AR" sz="1600" dirty="0" smtClean="0"/>
              <a:t>la clase A</a:t>
            </a:r>
            <a:endParaRPr lang="es-AR" sz="1600" dirty="0"/>
          </a:p>
          <a:p>
            <a:pPr lvl="1"/>
            <a:r>
              <a:rPr lang="es-AR" sz="1600" dirty="0" smtClean="0"/>
              <a:t>B Almacena </a:t>
            </a:r>
            <a:r>
              <a:rPr lang="es-AR" sz="1600" dirty="0"/>
              <a:t>o maneja varias instancias de </a:t>
            </a:r>
            <a:r>
              <a:rPr lang="es-AR" sz="1600" dirty="0" smtClean="0"/>
              <a:t>A</a:t>
            </a:r>
            <a:endParaRPr lang="es-AR" sz="1600" dirty="0"/>
          </a:p>
          <a:p>
            <a:pPr lvl="1"/>
            <a:r>
              <a:rPr lang="es-AR" sz="1600" dirty="0" smtClean="0"/>
              <a:t>B Contiene </a:t>
            </a:r>
            <a:r>
              <a:rPr lang="es-AR" sz="1600" dirty="0"/>
              <a:t>o </a:t>
            </a:r>
            <a:r>
              <a:rPr lang="es-AR" sz="1600" dirty="0" smtClean="0"/>
              <a:t>esta compuesta por la clase A.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6770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01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template_01</Template>
  <TotalTime>2134</TotalTime>
  <Words>2003</Words>
  <Application>Microsoft Office PowerPoint</Application>
  <PresentationFormat>Presentación en pantalla (4:3)</PresentationFormat>
  <Paragraphs>277</Paragraphs>
  <Slides>56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Adobe Hebrew</vt:lpstr>
      <vt:lpstr>Adobe Kaiti Std R</vt:lpstr>
      <vt:lpstr>Arial</vt:lpstr>
      <vt:lpstr>Calibri</vt:lpstr>
      <vt:lpstr>Trebuchet MS</vt:lpstr>
      <vt:lpstr>Wingdings</vt:lpstr>
      <vt:lpstr>template_01</vt:lpstr>
      <vt:lpstr>GRASP y SOLID</vt:lpstr>
      <vt:lpstr>Introducción</vt:lpstr>
      <vt:lpstr>GRASP – Introducción</vt:lpstr>
      <vt:lpstr>Responsabilidades</vt:lpstr>
      <vt:lpstr>Patrones GRASP</vt:lpstr>
      <vt:lpstr>Experto en información</vt:lpstr>
      <vt:lpstr>Ejemplo Experto</vt:lpstr>
      <vt:lpstr>Ejemplo Experto</vt:lpstr>
      <vt:lpstr>Creador</vt:lpstr>
      <vt:lpstr>Ejemplo Creador</vt:lpstr>
      <vt:lpstr>Controlador</vt:lpstr>
      <vt:lpstr>Ejemplo Controlador</vt:lpstr>
      <vt:lpstr>Alta cohesión y bajo acoplamiento</vt:lpstr>
      <vt:lpstr>Ejemplo Cohesión</vt:lpstr>
      <vt:lpstr>Ejemplo Cohesión</vt:lpstr>
      <vt:lpstr>Alta cohesión y bajo acoplamiento</vt:lpstr>
      <vt:lpstr>Ejemplo Acoplamiento</vt:lpstr>
      <vt:lpstr>Ejemplo Acoplamiento</vt:lpstr>
      <vt:lpstr>Polimorfismo</vt:lpstr>
      <vt:lpstr>Ejemplo polimorfismo</vt:lpstr>
      <vt:lpstr>Ejemplo polimorfismo</vt:lpstr>
      <vt:lpstr>Fabricación pura</vt:lpstr>
      <vt:lpstr>Ejemplo Fabricación Pura</vt:lpstr>
      <vt:lpstr>Ejemplo Fabricación Pura</vt:lpstr>
      <vt:lpstr>Indirección</vt:lpstr>
      <vt:lpstr>Ejemplo Indirección</vt:lpstr>
      <vt:lpstr>Ejemplo Indirección</vt:lpstr>
      <vt:lpstr>Protección de variaciones</vt:lpstr>
      <vt:lpstr>Ejemplo Protección de variaciones</vt:lpstr>
      <vt:lpstr>Ejemplo Protección de variaciones</vt:lpstr>
      <vt:lpstr>Presentación de PowerPoint</vt:lpstr>
      <vt:lpstr>SOLID - Introducción</vt:lpstr>
      <vt:lpstr>SOLID - Introducción</vt:lpstr>
      <vt:lpstr>Presentación de PowerPoint</vt:lpstr>
      <vt:lpstr>SRP: Single Responsibility Principle</vt:lpstr>
      <vt:lpstr>SRP: Single Responsibility Principle</vt:lpstr>
      <vt:lpstr>SRP: Single Responsibility Principle</vt:lpstr>
      <vt:lpstr>Presentación de PowerPoint</vt:lpstr>
      <vt:lpstr>OCP: Open Closed Principle</vt:lpstr>
      <vt:lpstr>OCP: Open Closed Principle</vt:lpstr>
      <vt:lpstr>OCP: Open Closed Principle</vt:lpstr>
      <vt:lpstr>Presentación de PowerPoint</vt:lpstr>
      <vt:lpstr>LSP: Liskov Substitution Principle</vt:lpstr>
      <vt:lpstr>LSP: Liskov Substitution Principle</vt:lpstr>
      <vt:lpstr>LSP: Liskov Substitution Principle</vt:lpstr>
      <vt:lpstr>LSP: Liskov Substitution Principle</vt:lpstr>
      <vt:lpstr>Presentación de PowerPoint</vt:lpstr>
      <vt:lpstr>ISP: Interface Segregation Principle</vt:lpstr>
      <vt:lpstr>ISP: Interface Segregation Principle</vt:lpstr>
      <vt:lpstr>ISP: Interface Segregation Principle</vt:lpstr>
      <vt:lpstr>Presentación de PowerPoint</vt:lpstr>
      <vt:lpstr>DIP: Dependency Inversion Principle</vt:lpstr>
      <vt:lpstr>DIP: Dependency Inversion Principle</vt:lpstr>
      <vt:lpstr>DIP: Dependency Inversion Principle</vt:lpstr>
      <vt:lpstr>Conclusión</vt:lpstr>
      <vt:lpstr>¿ Preguntas 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GRASP</dc:title>
  <dc:creator>Juan Pablo Carrera</dc:creator>
  <cp:lastModifiedBy>leandroarielgc</cp:lastModifiedBy>
  <cp:revision>98</cp:revision>
  <dcterms:created xsi:type="dcterms:W3CDTF">2012-12-05T20:13:19Z</dcterms:created>
  <dcterms:modified xsi:type="dcterms:W3CDTF">2016-03-30T11:01:10Z</dcterms:modified>
</cp:coreProperties>
</file>