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2"/>
  </p:notesMasterIdLst>
  <p:sldIdLst>
    <p:sldId id="256" r:id="rId4"/>
    <p:sldId id="257" r:id="rId5"/>
    <p:sldId id="258" r:id="rId6"/>
    <p:sldId id="259" r:id="rId7"/>
    <p:sldId id="260" r:id="rId8"/>
    <p:sldId id="261" r:id="rId9"/>
    <p:sldId id="274" r:id="rId10"/>
    <p:sldId id="262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5" r:id="rId19"/>
    <p:sldId id="272" r:id="rId20"/>
    <p:sldId id="273" r:id="rId21"/>
  </p:sldIdLst>
  <p:sldSz cx="8672513" cy="6008688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0" autoAdjust="0"/>
  </p:normalViewPr>
  <p:slideViewPr>
    <p:cSldViewPr showGuides="1">
      <p:cViewPr>
        <p:scale>
          <a:sx n="90" d="100"/>
          <a:sy n="90" d="100"/>
        </p:scale>
        <p:origin x="-864" y="216"/>
      </p:cViewPr>
      <p:guideLst>
        <p:guide orient="horz" pos="1892"/>
        <p:guide pos="27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AR" sz="2000">
                <a:latin typeface="Arial"/>
              </a:rPr>
              <a:t>Pulse para editar el formato de las notas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s-AR" sz="1400">
                <a:latin typeface="Times New Roman"/>
              </a:rPr>
              <a:t>&lt;encabezamiento&gt;</a:t>
            </a:r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s-AR" sz="1400">
                <a:latin typeface="Times New Roman"/>
              </a:rPr>
              <a:t>&lt;fecha/hora&gt;</a:t>
            </a:r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s-AR" sz="1400">
                <a:latin typeface="Times New Roman"/>
              </a:rPr>
              <a:t>&lt;pie de página&gt;</a:t>
            </a:r>
            <a:endParaRPr/>
          </a:p>
        </p:txBody>
      </p:sp>
      <p:sp>
        <p:nvSpPr>
          <p:cNvPr id="11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D3E36D45-5A64-445E-9425-F5438BD04AAA}" type="slidenum">
              <a:rPr lang="es-AR" sz="1400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233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es-AR" sz="2000" b="1">
                <a:latin typeface="Arial"/>
              </a:rPr>
              <a:t>Engee es una empresa de calidad, desarrollo y consultoría de software.</a:t>
            </a:r>
            <a:endParaRPr/>
          </a:p>
        </p:txBody>
      </p:sp>
      <p:sp>
        <p:nvSpPr>
          <p:cNvPr id="161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</p:spPr>
        <p:txBody>
          <a:bodyPr anchor="b"/>
          <a:lstStyle/>
          <a:p>
            <a:pPr algn="r">
              <a:lnSpc>
                <a:spcPct val="100000"/>
              </a:lnSpc>
            </a:pPr>
            <a:fld id="{5EE77632-7E34-4E87-8108-C75D031A5E6B}" type="slidenum">
              <a:rPr lang="es-AR" sz="1200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5675" y="685800"/>
            <a:ext cx="4946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1.Visibilidad del estado del sistema.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 sitio web o aplicación debe mantener siempre informado al usuario de lo que está ocurriendo y brindarle una respuesta en el menor tiempo posible.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2.Relación entre el sistema y el mundo real 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El sitio web o aplicación debe utilizar el lenguaje del usuario, con expresiones y palabras que le resulten familiares. La información debe aparecer en un orden lógico y natural.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3.Libertad y control por parte del usuario.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 caso de elegir alguna opción del sitio web o aplicación por error, el usuario debe disponer de una “salida de emergencia” para abandonar el estado no deseado en que se halla. Debe poder deshacer o repetir una acción realizada.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4.Consistencia y estándares.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Los usuarios no tienen por qué saber que diferentes palabras, situaciones o acciones significan lo mismo. Es conveniente seguir convenciones.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5.Prevención de errores.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importante ayudarle al usuario a que no caiga en un error. La funcionalidad de autocomplete de los buscadores ayuda a que una persona no tenga que escribir toda la palabra y no se equivoque.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6.Reconocer antes que recordar.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Hacer visibles acciones y opciones para que el usuario no tenga qué recordar información entre distintas secciones o partes del sitio web o aplicación. Es importante mantener a nivel de diseño visual un estándar para que los elementos de interface sean consistentes en diferentes pantallas.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7.Flexibilidad y eficiencia en el uso.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Los aceleradores o atajos de teclado pueden hacer más rápida la interacción para usuarios expertos, de tal forma que el sitio web o aplicación sea útil tanto para usuarios básicos como avanzados.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8.Diseño estético y minimalista.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Las páginas no deben contener información innecesaria. Cada información extra compite con la información relevante y disminuye su visibilidad.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9.Ayuda a los usuarios a reconocer, diagnosticar y recuperarse de los errores. 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mensajes de error deben estar redactados con un lenguaje simple, lo peor son errores como “Error 34-x1” que no le dicen nada al usuario de como puede recuperarse de ese error, deben ofrecerse alternativas para que el usuario pueda continuar realizando la tarea o recuperando lo último que hizo (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autosave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10.Ayuda y documentación.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Aunque es mejor que el sitio web o aplicación pueda ser usado sin ayuda, puede ser necesario proveer cierto tipo de ayuda. En este caso, la ayuda debe ser fácil de localizar, especificar los pasos necesarios y no ser muy extensa. en los sitios móviles se está utilizando un mini tutorial o tour por el app o el sitio en donde de manera sencilla se exponen las funcionalidades principales, no es tan aburrido como tener que leer </a:t>
            </a:r>
            <a:r>
              <a:rPr lang="es-E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ocumentos</a:t>
            </a:r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extensos de ayuda.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3E36D45-5A64-445E-9425-F5438BD04AAA}" type="slidenum">
              <a:rPr lang="es-AR" sz="1400" smtClean="0">
                <a:latin typeface="Times New Roman"/>
              </a:rPr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12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  <p:pic>
        <p:nvPicPr>
          <p:cNvPr id="39" name="3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735840" y="1780200"/>
            <a:ext cx="4392000" cy="352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596880" y="51840"/>
            <a:ext cx="7339320" cy="267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35840" y="1780200"/>
            <a:ext cx="4392000" cy="352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5" name="7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  <p:pic>
        <p:nvPicPr>
          <p:cNvPr id="76" name="7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735840" y="1780200"/>
            <a:ext cx="4392000" cy="352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96880" y="51840"/>
            <a:ext cx="7339320" cy="267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13" name="11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  <p:pic>
        <p:nvPicPr>
          <p:cNvPr id="114" name="11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735840" y="1792080"/>
            <a:ext cx="4392000" cy="3503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96880" y="51840"/>
            <a:ext cx="7339320" cy="2670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73584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35280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2986560" y="362304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60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2986560" y="1780200"/>
            <a:ext cx="214308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35840" y="3623040"/>
            <a:ext cx="4392000" cy="16826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440"/>
            <a:ext cx="8672040" cy="6005520"/>
          </a:xfrm>
          <a:prstGeom prst="rect">
            <a:avLst/>
          </a:prstGeom>
          <a:ln>
            <a:noFill/>
          </a:ln>
        </p:spPr>
      </p:pic>
      <p:pic>
        <p:nvPicPr>
          <p:cNvPr id="7" name="Imagen 1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440"/>
            <a:ext cx="8672040" cy="6005520"/>
          </a:xfrm>
          <a:prstGeom prst="rect">
            <a:avLst/>
          </a:prstGeom>
          <a:ln>
            <a:noFill/>
          </a:ln>
        </p:spPr>
      </p:pic>
      <p:pic>
        <p:nvPicPr>
          <p:cNvPr id="2" name="Imagen 2"/>
          <p:cNvPicPr/>
          <p:nvPr/>
        </p:nvPicPr>
        <p:blipFill>
          <a:blip r:embed="rId14"/>
          <a:stretch>
            <a:fillRect/>
          </a:stretch>
        </p:blipFill>
        <p:spPr>
          <a:xfrm>
            <a:off x="0" y="2520"/>
            <a:ext cx="8672040" cy="6005520"/>
          </a:xfrm>
          <a:prstGeom prst="rect">
            <a:avLst/>
          </a:prstGeom>
          <a:ln>
            <a:noFill/>
          </a:ln>
        </p:spPr>
      </p:pic>
      <p:pic>
        <p:nvPicPr>
          <p:cNvPr id="3" name="Imagen 3"/>
          <p:cNvPicPr/>
          <p:nvPr/>
        </p:nvPicPr>
        <p:blipFill>
          <a:blip r:embed="rId16"/>
          <a:stretch>
            <a:fillRect/>
          </a:stretch>
        </p:blipFill>
        <p:spPr>
          <a:xfrm>
            <a:off x="2735280" y="2393280"/>
            <a:ext cx="3201480" cy="128952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33440" y="239400"/>
            <a:ext cx="7804800" cy="1002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s-ES" sz="1979">
                <a:latin typeface="Raleway"/>
              </a:rPr>
              <a:t>Pulse para editar el formato del texto de título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33440" y="1405800"/>
            <a:ext cx="7804800" cy="348444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s-ES" sz="2000">
                <a:latin typeface="Trebuchet MS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500">
                <a:latin typeface="Trebuchet MS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500">
                <a:latin typeface="Trebuchet MS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500">
                <a:latin typeface="Trebuchet MS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000">
                <a:latin typeface="Trebuchet MS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000">
                <a:latin typeface="Trebuchet MS"/>
              </a:rPr>
              <a:t>Sexto nivel del esquema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s-ES" sz="2000">
                <a:latin typeface="Trebuchet MS"/>
              </a:rPr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5 Imagen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440"/>
            <a:ext cx="8672040" cy="6005520"/>
          </a:xfrm>
          <a:prstGeom prst="rect">
            <a:avLst/>
          </a:prstGeom>
          <a:ln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96880" y="320760"/>
            <a:ext cx="7339320" cy="739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200" b="1">
                <a:solidFill>
                  <a:srgbClr val="FFFFFF"/>
                </a:solidFill>
                <a:latin typeface="Raleway"/>
              </a:rPr>
              <a:t>Pulse para editar el formato del texto de títuloTítulo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Séptimo nivel del esquemaIngresar texto, la tipografía utilizada es Raleway, esta incrustada para su edición y no debe exceder este tamaño ( 20 px ) las imágenes pueden ser colocadas a la izquierda y/o derecha , hay una guía de ambos lados para no excederse de la misma.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5 Imagen"/>
          <p:cNvPicPr/>
          <p:nvPr/>
        </p:nvPicPr>
        <p:blipFill>
          <a:blip r:embed="rId15"/>
          <a:stretch>
            <a:fillRect/>
          </a:stretch>
        </p:blipFill>
        <p:spPr>
          <a:xfrm>
            <a:off x="0" y="1440"/>
            <a:ext cx="8672040" cy="6005520"/>
          </a:xfrm>
          <a:prstGeom prst="rect">
            <a:avLst/>
          </a:prstGeom>
          <a:ln>
            <a:noFill/>
          </a:ln>
        </p:spPr>
      </p:pic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96880" y="518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200" b="1">
                <a:solidFill>
                  <a:srgbClr val="FFFFFF"/>
                </a:solidFill>
                <a:latin typeface="Raleway"/>
              </a:rPr>
              <a:t>Pulse para editar el formato del texto de títuloTítulo</a:t>
            </a:r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35840" y="1780200"/>
            <a:ext cx="4392000" cy="3528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s-ES" sz="1600">
                <a:solidFill>
                  <a:srgbClr val="2D2D2D"/>
                </a:solidFill>
                <a:latin typeface="Raleway"/>
              </a:rPr>
              <a:t>Séptimo nivel del esquemaIngresar texto, la tipografía utilizada es Raleway, esta incrustada para su edición y no debe exceder este tamaño ( 20 px ) las imágenes pueden ser colocadas a la izquierda y/o derecha , hay una guía de ambos lados para no excederse de la misma.</a:t>
            </a:r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31440" y="555480"/>
            <a:ext cx="6767640" cy="648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Pulse para editar el formato de esquema del texto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Segundo nivel del esquema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Tercer nivel del esquema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Cuarto nivel del esquema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Quinto nivel del esquema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s-ES" sz="2400">
                <a:solidFill>
                  <a:srgbClr val="FFFFFF"/>
                </a:solidFill>
                <a:latin typeface="Raleway"/>
              </a:rPr>
              <a:t>Sexto nivel del esquema</a:t>
            </a:r>
            <a:endParaRPr/>
          </a:p>
          <a:p>
            <a:pPr>
              <a:lnSpc>
                <a:spcPct val="100000"/>
              </a:lnSpc>
            </a:pPr>
            <a:r>
              <a:rPr lang="es-ES" sz="2400">
                <a:solidFill>
                  <a:srgbClr val="FFFFFF"/>
                </a:solidFill>
                <a:latin typeface="Raleway"/>
              </a:rPr>
              <a:t>Séptimo nivel del esquemaSubtítulo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13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618920"/>
            <a:ext cx="8672040" cy="406908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597600" y="30852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UI – UX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597600" y="30852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Herramientas</a:t>
            </a:r>
            <a:endParaRPr/>
          </a:p>
        </p:txBody>
      </p:sp>
      <p:pic>
        <p:nvPicPr>
          <p:cNvPr id="142" name="141 Imagen"/>
          <p:cNvPicPr/>
          <p:nvPr/>
        </p:nvPicPr>
        <p:blipFill>
          <a:blip r:embed="rId2"/>
          <a:srcRect t="17615" b="2741"/>
          <a:stretch>
            <a:fillRect/>
          </a:stretch>
        </p:blipFill>
        <p:spPr>
          <a:xfrm>
            <a:off x="2991600" y="1224000"/>
            <a:ext cx="6008400" cy="4784760"/>
          </a:xfrm>
          <a:prstGeom prst="rect">
            <a:avLst/>
          </a:prstGeom>
          <a:ln>
            <a:noFill/>
          </a:ln>
        </p:spPr>
      </p:pic>
      <p:sp>
        <p:nvSpPr>
          <p:cNvPr id="143" name="TextShape 2"/>
          <p:cNvSpPr txBox="1"/>
          <p:nvPr/>
        </p:nvSpPr>
        <p:spPr>
          <a:xfrm>
            <a:off x="216000" y="1656000"/>
            <a:ext cx="2520000" cy="2079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buSzPct val="45000"/>
              <a:buFont typeface="StarSymbol"/>
              <a:buChar char=""/>
            </a:pPr>
            <a:r>
              <a:rPr lang="es-AR" sz="2800">
                <a:latin typeface="Arial"/>
              </a:rPr>
              <a:t>Encuestas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AR" sz="2800">
                <a:latin typeface="Arial"/>
              </a:rPr>
              <a:t>Bocetos
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es-AR" sz="2800">
                <a:latin typeface="Arial"/>
              </a:rPr>
              <a:t>Wireframes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735840" y="1564184"/>
            <a:ext cx="4392000" cy="3528000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Alineación de los </a:t>
            </a:r>
            <a:r>
              <a:rPr lang="es-ES" sz="2400" dirty="0" err="1"/>
              <a:t>labels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Texto de ayuda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 err="1"/>
              <a:t>Placeholder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Ancho de los campos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 err="1"/>
              <a:t>Checkboxs</a:t>
            </a:r>
            <a:r>
              <a:rPr lang="es-ES" sz="2400" dirty="0"/>
              <a:t>, Radios, y </a:t>
            </a:r>
            <a:r>
              <a:rPr lang="es-ES" sz="2400" dirty="0" err="1" smtClean="0"/>
              <a:t>selects</a:t>
            </a:r>
            <a:endParaRPr lang="es-ES" sz="2400" dirty="0" smtClean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endParaRPr lang="es-ES" sz="24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Fechas</a:t>
            </a:r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E-Mails</a:t>
            </a:r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CUIT y otros</a:t>
            </a:r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/>
              <a:t>Sliders</a:t>
            </a:r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ES" sz="2400" dirty="0" err="1"/>
              <a:t>Switches</a:t>
            </a:r>
            <a:endParaRPr lang="es-ES" sz="2400" dirty="0"/>
          </a:p>
          <a:p>
            <a:pPr>
              <a:buSzPct val="45000"/>
            </a:pPr>
            <a:endParaRPr sz="2000" dirty="0"/>
          </a:p>
        </p:txBody>
      </p:sp>
      <p:sp>
        <p:nvSpPr>
          <p:cNvPr id="145" name="TextShape 2"/>
          <p:cNvSpPr txBox="1"/>
          <p:nvPr/>
        </p:nvSpPr>
        <p:spPr>
          <a:xfrm>
            <a:off x="597960" y="3128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Formularios</a:t>
            </a:r>
            <a:endParaRPr/>
          </a:p>
        </p:txBody>
      </p:sp>
      <p:pic>
        <p:nvPicPr>
          <p:cNvPr id="146" name="145 Imagen"/>
          <p:cNvPicPr/>
          <p:nvPr/>
        </p:nvPicPr>
        <p:blipFill>
          <a:blip r:embed="rId2"/>
          <a:srcRect l="1547657" t="324609" r="452708" b="406510"/>
          <a:stretch>
            <a:fillRect/>
          </a:stretch>
        </p:blipFill>
        <p:spPr>
          <a:xfrm>
            <a:off x="6165000" y="1368000"/>
            <a:ext cx="2115000" cy="3528000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https://media-mediatemple.netdna-ssl.com/wp-content/uploads/2011/11/Skype-webform-components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45" y="3508400"/>
            <a:ext cx="4762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97960" y="30888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solidFill>
                  <a:srgbClr val="FFFFFF"/>
                </a:solidFill>
                <a:latin typeface="Raleway"/>
              </a:rPr>
              <a:t>Ejemplo - </a:t>
            </a:r>
            <a:r>
              <a:rPr lang="es-ES" sz="4000" b="1" dirty="0" err="1" smtClean="0">
                <a:solidFill>
                  <a:srgbClr val="FFFFFF"/>
                </a:solidFill>
                <a:latin typeface="Raleway"/>
              </a:rPr>
              <a:t>Lobaton</a:t>
            </a:r>
            <a:endParaRPr dirty="0"/>
          </a:p>
        </p:txBody>
      </p:sp>
      <p:pic>
        <p:nvPicPr>
          <p:cNvPr id="2050" name="Picture 2" descr="D:\Capacitaciones\Usabilidad\lobaton 2- Alta Est PV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 b="9840"/>
          <a:stretch/>
        </p:blipFill>
        <p:spPr bwMode="auto">
          <a:xfrm>
            <a:off x="0" y="1204144"/>
            <a:ext cx="8672513" cy="480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598320" y="31320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Tablas</a:t>
            </a:r>
            <a:endParaRPr/>
          </a:p>
        </p:txBody>
      </p:sp>
      <p:sp>
        <p:nvSpPr>
          <p:cNvPr id="151" name="TextShape 2"/>
          <p:cNvSpPr txBox="1"/>
          <p:nvPr/>
        </p:nvSpPr>
        <p:spPr>
          <a:xfrm>
            <a:off x="288000" y="1623060"/>
            <a:ext cx="6712552" cy="398664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No es una tabla de la base de datos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Ordenamiento, búsqueda y paginación.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 err="1">
                <a:latin typeface="Arial"/>
              </a:rPr>
              <a:t>Zebra</a:t>
            </a:r>
            <a:r>
              <a:rPr lang="es-AR" sz="2400" dirty="0">
                <a:latin typeface="Arial"/>
              </a:rPr>
              <a:t>? Si!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Acciones, simples y múltiples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Identificar claramente cada fila y cada elemento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No olvidar los </a:t>
            </a:r>
            <a:r>
              <a:rPr lang="es-AR" sz="2400" dirty="0" err="1">
                <a:latin typeface="Arial"/>
              </a:rPr>
              <a:t>Tags</a:t>
            </a:r>
            <a:r>
              <a:rPr lang="es-AR" sz="2400" dirty="0">
                <a:latin typeface="Arial"/>
              </a:rPr>
              <a:t> HTML5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Usar </a:t>
            </a:r>
            <a:r>
              <a:rPr lang="es-AR" sz="2400" dirty="0" err="1">
                <a:latin typeface="Arial"/>
              </a:rPr>
              <a:t>tooltips</a:t>
            </a:r>
            <a:endParaRPr sz="2000" dirty="0"/>
          </a:p>
          <a:p>
            <a:pPr marL="342900" indent="-342900">
              <a:buSzPct val="45000"/>
              <a:buFont typeface="Wingdings" panose="05000000000000000000" pitchFamily="2" charset="2"/>
              <a:buChar char="ü"/>
            </a:pPr>
            <a:r>
              <a:rPr lang="es-AR" sz="2400" dirty="0" err="1">
                <a:latin typeface="Arial"/>
              </a:rPr>
              <a:t>Continiuos</a:t>
            </a:r>
            <a:r>
              <a:rPr lang="es-AR" sz="2400" dirty="0">
                <a:latin typeface="Arial"/>
              </a:rPr>
              <a:t> </a:t>
            </a:r>
            <a:r>
              <a:rPr lang="es-AR" sz="2400" dirty="0" err="1">
                <a:latin typeface="Arial"/>
              </a:rPr>
              <a:t>scrolling</a:t>
            </a:r>
            <a:endParaRPr sz="2000" dirty="0"/>
          </a:p>
        </p:txBody>
      </p:sp>
      <p:pic>
        <p:nvPicPr>
          <p:cNvPr id="152" name="151 Imagen"/>
          <p:cNvPicPr/>
          <p:nvPr/>
        </p:nvPicPr>
        <p:blipFill>
          <a:blip r:embed="rId2"/>
          <a:srcRect l="815896" t="145652" r="742798" b="92210"/>
          <a:stretch>
            <a:fillRect/>
          </a:stretch>
        </p:blipFill>
        <p:spPr>
          <a:xfrm>
            <a:off x="5832000" y="1224000"/>
            <a:ext cx="2880000" cy="478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98320" y="3524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solidFill>
                  <a:srgbClr val="FFFFFF"/>
                </a:solidFill>
                <a:latin typeface="Raleway"/>
              </a:rPr>
              <a:t>Ejemplo - </a:t>
            </a:r>
            <a:r>
              <a:rPr lang="es-ES" sz="4000" b="1" dirty="0" err="1" smtClean="0">
                <a:solidFill>
                  <a:srgbClr val="FFFFFF"/>
                </a:solidFill>
                <a:latin typeface="Raleway"/>
              </a:rPr>
              <a:t>Piccolini</a:t>
            </a:r>
            <a:endParaRPr dirty="0"/>
          </a:p>
        </p:txBody>
      </p:sp>
      <p:pic>
        <p:nvPicPr>
          <p:cNvPr id="1026" name="Picture 2" descr="D:\Capacitaciones\Usabilidad\picolini Web viejo (1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172" r="43884" b="29201"/>
          <a:stretch/>
        </p:blipFill>
        <p:spPr bwMode="auto">
          <a:xfrm>
            <a:off x="572717" y="1564184"/>
            <a:ext cx="7290701" cy="41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/>
          <p:cNvSpPr txBox="1"/>
          <p:nvPr/>
        </p:nvSpPr>
        <p:spPr>
          <a:xfrm>
            <a:off x="598680" y="35460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 err="1">
                <a:solidFill>
                  <a:srgbClr val="FFFFFF"/>
                </a:solidFill>
                <a:latin typeface="Raleway"/>
              </a:rPr>
              <a:t>Call</a:t>
            </a:r>
            <a:r>
              <a:rPr lang="es-ES" sz="4000" b="1" dirty="0">
                <a:solidFill>
                  <a:srgbClr val="FFFFFF"/>
                </a:solidFill>
                <a:latin typeface="Raleway"/>
              </a:rPr>
              <a:t> to </a:t>
            </a:r>
            <a:r>
              <a:rPr lang="es-ES" sz="4000" b="1" dirty="0" err="1">
                <a:solidFill>
                  <a:srgbClr val="FFFFFF"/>
                </a:solidFill>
                <a:latin typeface="Raleway"/>
              </a:rPr>
              <a:t>Actions</a:t>
            </a:r>
            <a:endParaRPr dirty="0"/>
          </a:p>
        </p:txBody>
      </p:sp>
      <p:sp>
        <p:nvSpPr>
          <p:cNvPr id="5" name="TextShape 2"/>
          <p:cNvSpPr txBox="1"/>
          <p:nvPr/>
        </p:nvSpPr>
        <p:spPr>
          <a:xfrm>
            <a:off x="632712" y="1536190"/>
            <a:ext cx="5256000" cy="293472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El tamaño SI importa</a:t>
            </a:r>
            <a:endParaRPr dirty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Y el color </a:t>
            </a:r>
            <a:r>
              <a:rPr lang="es-AR" sz="2400" dirty="0" smtClean="0">
                <a:latin typeface="Arial"/>
              </a:rPr>
              <a:t>también</a:t>
            </a:r>
            <a:endParaRPr dirty="0" smtClean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/>
              </a:rPr>
              <a:t>Falsos </a:t>
            </a:r>
            <a:r>
              <a:rPr lang="es-AR" sz="2400" dirty="0" err="1" smtClean="0">
                <a:latin typeface="Arial"/>
              </a:rPr>
              <a:t>Affordances</a:t>
            </a:r>
            <a:endParaRPr dirty="0" smtClean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 smtClean="0">
                <a:latin typeface="Arial"/>
              </a:rPr>
              <a:t>Deben </a:t>
            </a:r>
            <a:r>
              <a:rPr lang="es-AR" sz="2400" dirty="0">
                <a:latin typeface="Arial"/>
              </a:rPr>
              <a:t>ser descriptivos</a:t>
            </a:r>
            <a:endParaRPr dirty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Mucho contraste</a:t>
            </a:r>
            <a:endParaRPr dirty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¿Hipervínculos o botón?</a:t>
            </a:r>
            <a:endParaRPr dirty="0"/>
          </a:p>
          <a:p>
            <a:pPr marL="457200" indent="-457200">
              <a:buSzPct val="45000"/>
              <a:buFont typeface="Wingdings" panose="05000000000000000000" pitchFamily="2" charset="2"/>
              <a:buChar char="ü"/>
            </a:pPr>
            <a:r>
              <a:rPr lang="es-AR" sz="2400" dirty="0">
                <a:latin typeface="Arial"/>
              </a:rPr>
              <a:t>Estandarizados</a:t>
            </a:r>
            <a:endParaRPr dirty="0"/>
          </a:p>
        </p:txBody>
      </p:sp>
      <p:pic>
        <p:nvPicPr>
          <p:cNvPr id="6" name="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840312" y="4300488"/>
            <a:ext cx="3606840" cy="1200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23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598320" y="3524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solidFill>
                  <a:srgbClr val="FFFFFF"/>
                </a:solidFill>
                <a:latin typeface="Raleway"/>
              </a:rPr>
              <a:t>Ejemplo - </a:t>
            </a:r>
            <a:r>
              <a:rPr lang="es-ES" sz="4000" b="1" dirty="0" err="1" smtClean="0">
                <a:solidFill>
                  <a:srgbClr val="FFFFFF"/>
                </a:solidFill>
                <a:latin typeface="Raleway"/>
              </a:rPr>
              <a:t>Diaz</a:t>
            </a:r>
            <a:endParaRPr dirty="0"/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" y="1204144"/>
            <a:ext cx="8673827" cy="4804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598320" y="3524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¿Preguntas?</a:t>
            </a:r>
            <a:endParaRPr/>
          </a:p>
        </p:txBody>
      </p:sp>
      <p:pic>
        <p:nvPicPr>
          <p:cNvPr id="159" name="15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-144000" y="1213560"/>
            <a:ext cx="10732680" cy="4978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40"/>
            <a:ext cx="8672040" cy="6005520"/>
          </a:xfrm>
          <a:prstGeom prst="rect">
            <a:avLst/>
          </a:prstGeom>
          <a:ln>
            <a:noFill/>
          </a:ln>
        </p:spPr>
      </p:pic>
      <p:sp>
        <p:nvSpPr>
          <p:cNvPr id="121" name="CustomShape 1"/>
          <p:cNvSpPr/>
          <p:nvPr/>
        </p:nvSpPr>
        <p:spPr>
          <a:xfrm>
            <a:off x="-525240" y="1119240"/>
            <a:ext cx="5904360" cy="1488600"/>
          </a:xfrm>
          <a:prstGeom prst="rect">
            <a:avLst/>
          </a:prstGeom>
          <a:noFill/>
          <a:ln w="3240">
            <a:solidFill>
              <a:srgbClr val="FF8C2D"/>
            </a:solidFill>
            <a:round/>
          </a:ln>
        </p:spPr>
      </p:sp>
      <p:sp>
        <p:nvSpPr>
          <p:cNvPr id="122" name="CustomShape 2"/>
          <p:cNvSpPr/>
          <p:nvPr/>
        </p:nvSpPr>
        <p:spPr>
          <a:xfrm>
            <a:off x="159840" y="1191240"/>
            <a:ext cx="4896360" cy="1384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AR" sz="3700">
                <a:solidFill>
                  <a:srgbClr val="FFFFFF"/>
                </a:solidFill>
                <a:latin typeface="Raleway"/>
              </a:rPr>
              <a:t>Introducción a la</a:t>
            </a:r>
            <a:endParaRPr/>
          </a:p>
          <a:p>
            <a:pPr>
              <a:lnSpc>
                <a:spcPct val="100000"/>
              </a:lnSpc>
            </a:pPr>
            <a:r>
              <a:rPr lang="es-AR" sz="4800">
                <a:solidFill>
                  <a:srgbClr val="FFFFFF"/>
                </a:solidFill>
                <a:latin typeface="Raleway"/>
              </a:rPr>
              <a:t>USABILIDAD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596880" y="320760"/>
            <a:ext cx="7339320" cy="73908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AGENDA</a:t>
            </a:r>
            <a:endParaRPr/>
          </a:p>
        </p:txBody>
      </p:sp>
      <p:sp>
        <p:nvSpPr>
          <p:cNvPr id="124" name="TextShape 2"/>
          <p:cNvSpPr txBox="1"/>
          <p:nvPr/>
        </p:nvSpPr>
        <p:spPr>
          <a:xfrm>
            <a:off x="735840" y="1780200"/>
            <a:ext cx="5544360" cy="3528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Usabilidad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Accesibilidad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UI o UX?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Formularios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Tablas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Call to Actions</a:t>
            </a:r>
            <a:endParaRPr/>
          </a:p>
          <a:p>
            <a:pPr>
              <a:lnSpc>
                <a:spcPct val="100000"/>
              </a:lnSpc>
              <a:buFont typeface="Raleway"/>
              <a:buAutoNum type="arabicPeriod"/>
            </a:pPr>
            <a:r>
              <a:rPr lang="es-ES" sz="2600">
                <a:solidFill>
                  <a:srgbClr val="404040"/>
                </a:solidFill>
                <a:latin typeface="Bitstream Vera Sans Mono"/>
              </a:rPr>
              <a:t>Preguntas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597600" y="31248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Usabilidad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1152000" y="2448000"/>
            <a:ext cx="6624000" cy="22320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s-AR" sz="6000" b="1">
                <a:latin typeface="Arial"/>
              </a:rPr>
              <a:t>¡NO ME HAGAS PENSAR!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596880" y="30384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Usabilidad</a:t>
            </a:r>
            <a:endParaRPr/>
          </a:p>
        </p:txBody>
      </p:sp>
      <p:sp>
        <p:nvSpPr>
          <p:cNvPr id="128" name="TextShape 2"/>
          <p:cNvSpPr txBox="1"/>
          <p:nvPr/>
        </p:nvSpPr>
        <p:spPr>
          <a:xfrm>
            <a:off x="359640" y="1584000"/>
            <a:ext cx="7848360" cy="201600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6600" b="1">
                <a:solidFill>
                  <a:srgbClr val="404040"/>
                </a:solidFill>
                <a:latin typeface="Raleway"/>
              </a:rPr>
              <a:t>M</a:t>
            </a:r>
            <a:r>
              <a:rPr lang="es-ES" sz="2600">
                <a:solidFill>
                  <a:srgbClr val="404040"/>
                </a:solidFill>
                <a:latin typeface="Raleway"/>
              </a:rPr>
              <a:t>edida de la calidad de la experiencia que tiene un usuario cuando interactúa con un producto o sistema.</a:t>
            </a:r>
            <a:endParaRPr/>
          </a:p>
        </p:txBody>
      </p:sp>
      <p:sp>
        <p:nvSpPr>
          <p:cNvPr id="129" name="TextShape 3"/>
          <p:cNvSpPr txBox="1"/>
          <p:nvPr/>
        </p:nvSpPr>
        <p:spPr>
          <a:xfrm>
            <a:off x="1800000" y="3660840"/>
            <a:ext cx="6624000" cy="1236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/>
            <a:r>
              <a:rPr lang="es-AR" sz="2000">
                <a:latin typeface="Arial"/>
              </a:rPr>
              <a:t>La Usabilidad se refiere al grado en que un producto puede ser usado por usuarios específicos para conseguir metas específicas con efectividad, eficiencia y satisfacción dado un contexto específico de uso.</a:t>
            </a:r>
            <a:endParaRPr/>
          </a:p>
        </p:txBody>
      </p:sp>
      <p:sp>
        <p:nvSpPr>
          <p:cNvPr id="130" name="TextShape 4"/>
          <p:cNvSpPr txBox="1"/>
          <p:nvPr/>
        </p:nvSpPr>
        <p:spPr>
          <a:xfrm>
            <a:off x="3809520" y="5184000"/>
            <a:ext cx="4542480" cy="34632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AR">
                <a:latin typeface="Arial"/>
              </a:rPr>
              <a:t>ISO 9241-11: Guidance on Usability (1998)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130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627480" y="1800000"/>
            <a:ext cx="7364520" cy="3809160"/>
          </a:xfrm>
          <a:prstGeom prst="rect">
            <a:avLst/>
          </a:prstGeom>
          <a:ln>
            <a:noFill/>
          </a:ln>
        </p:spPr>
      </p:pic>
      <p:sp>
        <p:nvSpPr>
          <p:cNvPr id="132" name="TextShape 1"/>
          <p:cNvSpPr txBox="1"/>
          <p:nvPr/>
        </p:nvSpPr>
        <p:spPr>
          <a:xfrm>
            <a:off x="597240" y="30816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>
                <a:solidFill>
                  <a:srgbClr val="FFFFFF"/>
                </a:solidFill>
                <a:latin typeface="Raleway"/>
              </a:rPr>
              <a:t>Usabilidad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/>
          </p:nvPr>
        </p:nvSpPr>
        <p:spPr>
          <a:xfrm>
            <a:off x="807864" y="3003550"/>
            <a:ext cx="7339320" cy="576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1.Visibilidad del estado del sistema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2.Relación entre el sistema y el mundo </a:t>
            </a:r>
            <a:r>
              <a:rPr lang="es-ES" b="1" dirty="0" smtClean="0"/>
              <a:t>real.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3.Libertad y control por parte del usuario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4.Consistencia y estándares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5.Prevención de errores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6.Reconocer antes que recordar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7.Flexibilidad y eficiencia en el uso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8.Diseño estético y minimalista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9.Ayuda a los usuarios a reconocer, diagnosticar y recuperarse de los errores</a:t>
            </a:r>
            <a:r>
              <a:rPr lang="es-ES" b="1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/>
              <a:t>10.Ayuda y documentación.</a:t>
            </a:r>
            <a:endParaRPr lang="es-ES" dirty="0"/>
          </a:p>
        </p:txBody>
      </p:sp>
      <p:sp>
        <p:nvSpPr>
          <p:cNvPr id="5" name="TextShape 1"/>
          <p:cNvSpPr txBox="1"/>
          <p:nvPr/>
        </p:nvSpPr>
        <p:spPr>
          <a:xfrm>
            <a:off x="597240" y="30816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 dirty="0" smtClean="0">
                <a:solidFill>
                  <a:srgbClr val="FFFFFF"/>
                </a:solidFill>
                <a:latin typeface="Raleway"/>
              </a:rPr>
              <a:t>Usabilidad </a:t>
            </a:r>
            <a:r>
              <a:rPr lang="es-ES" sz="2800" b="1" dirty="0" smtClean="0">
                <a:solidFill>
                  <a:srgbClr val="FFFFFF"/>
                </a:solidFill>
                <a:latin typeface="Raleway"/>
              </a:rPr>
              <a:t>–</a:t>
            </a:r>
            <a:r>
              <a:rPr lang="es-ES" sz="4000" b="1" dirty="0" smtClean="0">
                <a:solidFill>
                  <a:srgbClr val="FFFFFF"/>
                </a:solidFill>
                <a:latin typeface="Raleway"/>
              </a:rPr>
              <a:t> </a:t>
            </a:r>
            <a:r>
              <a:rPr lang="es-ES" sz="2800" b="1" dirty="0" smtClean="0">
                <a:solidFill>
                  <a:srgbClr val="FFFFFF"/>
                </a:solidFill>
                <a:latin typeface="Raleway"/>
              </a:rPr>
              <a:t>10 Principios Básicos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554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597600" y="31248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Accesibilidad</a:t>
            </a:r>
            <a:endParaRPr/>
          </a:p>
        </p:txBody>
      </p:sp>
      <p:pic>
        <p:nvPicPr>
          <p:cNvPr id="134" name="13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24000"/>
            <a:ext cx="8672400" cy="5203800"/>
          </a:xfrm>
          <a:prstGeom prst="rect">
            <a:avLst/>
          </a:prstGeom>
          <a:ln>
            <a:noFill/>
          </a:ln>
        </p:spPr>
      </p:pic>
      <p:sp>
        <p:nvSpPr>
          <p:cNvPr id="135" name="TextShape 2"/>
          <p:cNvSpPr txBox="1"/>
          <p:nvPr/>
        </p:nvSpPr>
        <p:spPr>
          <a:xfrm>
            <a:off x="5328000" y="5184000"/>
            <a:ext cx="3344400" cy="83124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es-AR" sz="2600" b="1">
                <a:latin typeface="Arial"/>
              </a:rPr>
              <a:t>USABILIDAD NO ES</a:t>
            </a:r>
            <a:endParaRPr/>
          </a:p>
          <a:p>
            <a:pPr algn="ctr"/>
            <a:r>
              <a:rPr lang="es-AR" sz="2600" b="1">
                <a:latin typeface="Arial"/>
              </a:rPr>
              <a:t>ACCESIBILIDAD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97240" y="308160"/>
            <a:ext cx="7339320" cy="57564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sz="4000" b="1">
                <a:solidFill>
                  <a:srgbClr val="FFFFFF"/>
                </a:solidFill>
                <a:latin typeface="Raleway"/>
              </a:rPr>
              <a:t>UI – UX</a:t>
            </a:r>
            <a:endParaRPr/>
          </a:p>
        </p:txBody>
      </p:sp>
      <p:pic>
        <p:nvPicPr>
          <p:cNvPr id="137" name="1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824000" y="1260000"/>
            <a:ext cx="3842280" cy="5379840"/>
          </a:xfrm>
          <a:prstGeom prst="rect">
            <a:avLst/>
          </a:prstGeom>
          <a:ln>
            <a:noFill/>
          </a:ln>
        </p:spPr>
      </p:pic>
      <p:sp>
        <p:nvSpPr>
          <p:cNvPr id="138" name="TextShape 2"/>
          <p:cNvSpPr txBox="1"/>
          <p:nvPr/>
        </p:nvSpPr>
        <p:spPr>
          <a:xfrm>
            <a:off x="216000" y="1872000"/>
            <a:ext cx="4536000" cy="3417840"/>
          </a:xfrm>
          <a:prstGeom prst="rect">
            <a:avLst/>
          </a:prstGeom>
        </p:spPr>
        <p:txBody>
          <a:bodyPr lIns="90000" tIns="45000" rIns="90000" bIns="45000"/>
          <a:lstStyle/>
          <a:p>
            <a:r>
              <a:rPr lang="es-AR" sz="3600">
                <a:latin typeface="Arial"/>
              </a:rPr>
              <a:t>UI: User Interface</a:t>
            </a:r>
            <a:endParaRPr/>
          </a:p>
          <a:p>
            <a:endParaRPr/>
          </a:p>
          <a:p>
            <a:r>
              <a:rPr lang="es-AR">
                <a:latin typeface="Arial"/>
              </a:rPr>
              <a:t>Hace foco en el artefacto, o, dicho de otra manera, en lo que está dentro de la pantalla.</a:t>
            </a:r>
            <a:endParaRPr/>
          </a:p>
          <a:p>
            <a:endParaRPr/>
          </a:p>
          <a:p>
            <a:endParaRPr/>
          </a:p>
          <a:p>
            <a:r>
              <a:rPr lang="es-AR" sz="3600">
                <a:latin typeface="Arial"/>
              </a:rPr>
              <a:t>UX: User Experience</a:t>
            </a:r>
            <a:endParaRPr/>
          </a:p>
          <a:p>
            <a:r>
              <a:rPr lang="es-AR">
                <a:latin typeface="Arial"/>
              </a:rPr>
              <a:t>Hace foco en el usuario y en la experiencia que se quiere lograr. 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339</Words>
  <Application>Microsoft Office PowerPoint</Application>
  <PresentationFormat>Personalizado</PresentationFormat>
  <Paragraphs>100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Pablo Larrá</cp:lastModifiedBy>
  <cp:revision>6</cp:revision>
  <dcterms:modified xsi:type="dcterms:W3CDTF">2016-04-05T19:04:53Z</dcterms:modified>
</cp:coreProperties>
</file>