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369" r:id="rId2"/>
    <p:sldId id="372" r:id="rId3"/>
    <p:sldId id="398" r:id="rId4"/>
    <p:sldId id="399" r:id="rId5"/>
    <p:sldId id="401" r:id="rId6"/>
    <p:sldId id="402" r:id="rId7"/>
  </p:sldIdLst>
  <p:sldSz cx="8672513" cy="6008688"/>
  <p:notesSz cx="6858000" cy="9144000"/>
  <p:embeddedFontLst>
    <p:embeddedFont>
      <p:font typeface="Trebuchet MS" panose="020B0603020202020204" pitchFamily="34" charset="0"/>
      <p:regular r:id="rId9"/>
      <p:bold r:id="rId10"/>
      <p:italic r:id="rId11"/>
      <p:boldItalic r:id="rId12"/>
    </p:embeddedFont>
    <p:embeddedFont>
      <p:font typeface="Tahoma" panose="020B0604030504040204" pitchFamily="34" charset="0"/>
      <p:regular r:id="rId13"/>
      <p:bold r:id="rId14"/>
    </p:embeddedFont>
    <p:embeddedFont>
      <p:font typeface="Calibri" panose="020F0502020204030204" pitchFamily="34" charset="0"/>
      <p:regular r:id="rId15"/>
      <p:bold r:id="rId16"/>
      <p:italic r:id="rId17"/>
      <p:boldItalic r:id="rId18"/>
    </p:embeddedFont>
    <p:embeddedFont>
      <p:font typeface="Raleway" panose="020B0604020202020204" charset="0"/>
      <p:regular r:id="rId19"/>
      <p:bold r:id="rId20"/>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4094" autoAdjust="0"/>
  </p:normalViewPr>
  <p:slideViewPr>
    <p:cSldViewPr>
      <p:cViewPr varScale="1">
        <p:scale>
          <a:sx n="62" d="100"/>
          <a:sy n="62" d="100"/>
        </p:scale>
        <p:origin x="1698" y="48"/>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0F828-5214-44CF-AE28-12600BDFD7E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AR"/>
        </a:p>
      </dgm:t>
    </dgm:pt>
    <dgm:pt modelId="{1FE7F8EA-4E7E-45B4-A0D0-6A48CF751101}">
      <dgm:prSet phldrT="[Texto]"/>
      <dgm:spPr/>
      <dgm:t>
        <a:bodyPr/>
        <a:lstStyle/>
        <a:p>
          <a:r>
            <a:rPr lang="es-AR" dirty="0" smtClean="0"/>
            <a:t>Acción</a:t>
          </a:r>
          <a:endParaRPr lang="es-AR" dirty="0"/>
        </a:p>
      </dgm:t>
    </dgm:pt>
    <dgm:pt modelId="{3AC2B7CA-4DB4-40A7-A2E3-960E2D159CB5}" type="parTrans" cxnId="{67AC87B0-CA1D-4095-B2F7-99754615FE9B}">
      <dgm:prSet/>
      <dgm:spPr/>
      <dgm:t>
        <a:bodyPr/>
        <a:lstStyle/>
        <a:p>
          <a:endParaRPr lang="es-AR"/>
        </a:p>
      </dgm:t>
    </dgm:pt>
    <dgm:pt modelId="{F4C01F6F-6001-4FE9-8B8C-35505944F604}" type="sibTrans" cxnId="{67AC87B0-CA1D-4095-B2F7-99754615FE9B}">
      <dgm:prSet/>
      <dgm:spPr/>
      <dgm:t>
        <a:bodyPr/>
        <a:lstStyle/>
        <a:p>
          <a:endParaRPr lang="es-AR"/>
        </a:p>
      </dgm:t>
    </dgm:pt>
    <dgm:pt modelId="{C957281D-571E-42E5-B37A-B8166EAA581C}">
      <dgm:prSet phldrT="[Texto]"/>
      <dgm:spPr/>
      <dgm:t>
        <a:bodyPr/>
        <a:lstStyle/>
        <a:p>
          <a:r>
            <a:rPr lang="es-AR" dirty="0" smtClean="0"/>
            <a:t>Validación</a:t>
          </a:r>
          <a:endParaRPr lang="es-AR" dirty="0"/>
        </a:p>
      </dgm:t>
    </dgm:pt>
    <dgm:pt modelId="{5BC4A35B-06AF-492E-836C-0B5762B35DFA}" type="parTrans" cxnId="{41BD0532-7F00-4635-BED1-C6E25E73288F}">
      <dgm:prSet/>
      <dgm:spPr/>
      <dgm:t>
        <a:bodyPr/>
        <a:lstStyle/>
        <a:p>
          <a:endParaRPr lang="es-AR"/>
        </a:p>
      </dgm:t>
    </dgm:pt>
    <dgm:pt modelId="{6E46C28B-6C68-4769-A0E6-5D972B3E9C98}" type="sibTrans" cxnId="{41BD0532-7F00-4635-BED1-C6E25E73288F}">
      <dgm:prSet/>
      <dgm:spPr/>
      <dgm:t>
        <a:bodyPr/>
        <a:lstStyle/>
        <a:p>
          <a:endParaRPr lang="es-AR"/>
        </a:p>
      </dgm:t>
    </dgm:pt>
    <dgm:pt modelId="{AC0BF6FA-DF0B-42DE-95F6-A8ED5127B38F}">
      <dgm:prSet phldrT="[Texto]"/>
      <dgm:spPr/>
      <dgm:t>
        <a:bodyPr/>
        <a:lstStyle/>
        <a:p>
          <a:r>
            <a:rPr lang="es-AR" u="sng" baseline="0" dirty="0" smtClean="0"/>
            <a:t>validarTemaCreado()</a:t>
          </a:r>
          <a:endParaRPr lang="es-AR" dirty="0"/>
        </a:p>
      </dgm:t>
    </dgm:pt>
    <dgm:pt modelId="{34720238-9A64-406E-A2BD-CC2C8FDD68CC}" type="parTrans" cxnId="{BB664746-DC4B-463E-9AF7-377BADDFAA7E}">
      <dgm:prSet/>
      <dgm:spPr/>
      <dgm:t>
        <a:bodyPr/>
        <a:lstStyle/>
        <a:p>
          <a:endParaRPr lang="es-AR"/>
        </a:p>
      </dgm:t>
    </dgm:pt>
    <dgm:pt modelId="{F2C5E315-A74D-4F3A-83A8-5E03EBC0D118}" type="sibTrans" cxnId="{BB664746-DC4B-463E-9AF7-377BADDFAA7E}">
      <dgm:prSet/>
      <dgm:spPr/>
      <dgm:t>
        <a:bodyPr/>
        <a:lstStyle/>
        <a:p>
          <a:endParaRPr lang="es-AR"/>
        </a:p>
      </dgm:t>
    </dgm:pt>
    <dgm:pt modelId="{1B5F3BAE-ACA3-4716-99EE-CEC2A55905C0}">
      <dgm:prSet/>
      <dgm:spPr/>
      <dgm:t>
        <a:bodyPr/>
        <a:lstStyle/>
        <a:p>
          <a:r>
            <a:rPr lang="es-AR" u="sng" baseline="0" dirty="0" smtClean="0"/>
            <a:t>completarFormularioTemas()</a:t>
          </a:r>
          <a:endParaRPr lang="es-AR" dirty="0"/>
        </a:p>
      </dgm:t>
    </dgm:pt>
    <dgm:pt modelId="{BE17C9EE-579E-43C6-8B36-E3C686A1CDC4}" type="parTrans" cxnId="{93A205F6-839C-4963-AAA6-B4C6432C74CF}">
      <dgm:prSet/>
      <dgm:spPr/>
      <dgm:t>
        <a:bodyPr/>
        <a:lstStyle/>
        <a:p>
          <a:endParaRPr lang="es-AR"/>
        </a:p>
      </dgm:t>
    </dgm:pt>
    <dgm:pt modelId="{2F2298A1-84EB-4FEA-A8BB-3D93E3A578C7}" type="sibTrans" cxnId="{93A205F6-839C-4963-AAA6-B4C6432C74CF}">
      <dgm:prSet/>
      <dgm:spPr/>
      <dgm:t>
        <a:bodyPr/>
        <a:lstStyle/>
        <a:p>
          <a:endParaRPr lang="es-AR"/>
        </a:p>
      </dgm:t>
    </dgm:pt>
    <dgm:pt modelId="{BA09B161-740B-41CF-AB48-772EAD7A538F}" type="pres">
      <dgm:prSet presAssocID="{A570F828-5214-44CF-AE28-12600BDFD7E1}" presName="Name0" presStyleCnt="0">
        <dgm:presLayoutVars>
          <dgm:dir/>
          <dgm:animLvl val="lvl"/>
          <dgm:resizeHandles val="exact"/>
        </dgm:presLayoutVars>
      </dgm:prSet>
      <dgm:spPr/>
      <dgm:t>
        <a:bodyPr/>
        <a:lstStyle/>
        <a:p>
          <a:endParaRPr lang="es-AR"/>
        </a:p>
      </dgm:t>
    </dgm:pt>
    <dgm:pt modelId="{06E1085D-B17E-4ECA-9ABE-D1594DF8D031}" type="pres">
      <dgm:prSet presAssocID="{1FE7F8EA-4E7E-45B4-A0D0-6A48CF751101}" presName="composite" presStyleCnt="0"/>
      <dgm:spPr/>
    </dgm:pt>
    <dgm:pt modelId="{AD5F96A2-9BEE-4305-AFFF-9128FE4E4A22}" type="pres">
      <dgm:prSet presAssocID="{1FE7F8EA-4E7E-45B4-A0D0-6A48CF751101}" presName="parTx" presStyleLbl="alignNode1" presStyleIdx="0" presStyleCnt="2">
        <dgm:presLayoutVars>
          <dgm:chMax val="0"/>
          <dgm:chPref val="0"/>
          <dgm:bulletEnabled val="1"/>
        </dgm:presLayoutVars>
      </dgm:prSet>
      <dgm:spPr/>
      <dgm:t>
        <a:bodyPr/>
        <a:lstStyle/>
        <a:p>
          <a:endParaRPr lang="es-AR"/>
        </a:p>
      </dgm:t>
    </dgm:pt>
    <dgm:pt modelId="{5A99F72F-8AB8-4B75-9896-D2CE2C98E90F}" type="pres">
      <dgm:prSet presAssocID="{1FE7F8EA-4E7E-45B4-A0D0-6A48CF751101}" presName="desTx" presStyleLbl="alignAccFollowNode1" presStyleIdx="0" presStyleCnt="2">
        <dgm:presLayoutVars>
          <dgm:bulletEnabled val="1"/>
        </dgm:presLayoutVars>
      </dgm:prSet>
      <dgm:spPr/>
      <dgm:t>
        <a:bodyPr/>
        <a:lstStyle/>
        <a:p>
          <a:endParaRPr lang="es-AR"/>
        </a:p>
      </dgm:t>
    </dgm:pt>
    <dgm:pt modelId="{21B9A684-6779-4D47-9F92-51CE16973F79}" type="pres">
      <dgm:prSet presAssocID="{F4C01F6F-6001-4FE9-8B8C-35505944F604}" presName="space" presStyleCnt="0"/>
      <dgm:spPr/>
    </dgm:pt>
    <dgm:pt modelId="{9ED17C64-5ADB-47C6-8F52-5976E020465B}" type="pres">
      <dgm:prSet presAssocID="{C957281D-571E-42E5-B37A-B8166EAA581C}" presName="composite" presStyleCnt="0"/>
      <dgm:spPr/>
    </dgm:pt>
    <dgm:pt modelId="{3B57DF80-06EE-43EE-8C77-6E64DE356255}" type="pres">
      <dgm:prSet presAssocID="{C957281D-571E-42E5-B37A-B8166EAA581C}" presName="parTx" presStyleLbl="alignNode1" presStyleIdx="1" presStyleCnt="2">
        <dgm:presLayoutVars>
          <dgm:chMax val="0"/>
          <dgm:chPref val="0"/>
          <dgm:bulletEnabled val="1"/>
        </dgm:presLayoutVars>
      </dgm:prSet>
      <dgm:spPr/>
      <dgm:t>
        <a:bodyPr/>
        <a:lstStyle/>
        <a:p>
          <a:endParaRPr lang="es-AR"/>
        </a:p>
      </dgm:t>
    </dgm:pt>
    <dgm:pt modelId="{6177AD8B-78CE-40DB-B6F8-0162F3668DCB}" type="pres">
      <dgm:prSet presAssocID="{C957281D-571E-42E5-B37A-B8166EAA581C}" presName="desTx" presStyleLbl="alignAccFollowNode1" presStyleIdx="1" presStyleCnt="2">
        <dgm:presLayoutVars>
          <dgm:bulletEnabled val="1"/>
        </dgm:presLayoutVars>
      </dgm:prSet>
      <dgm:spPr/>
      <dgm:t>
        <a:bodyPr/>
        <a:lstStyle/>
        <a:p>
          <a:endParaRPr lang="es-AR"/>
        </a:p>
      </dgm:t>
    </dgm:pt>
  </dgm:ptLst>
  <dgm:cxnLst>
    <dgm:cxn modelId="{0B30EE5A-9CFF-445E-81C4-0DE78993F161}" type="presOf" srcId="{C957281D-571E-42E5-B37A-B8166EAA581C}" destId="{3B57DF80-06EE-43EE-8C77-6E64DE356255}" srcOrd="0" destOrd="0" presId="urn:microsoft.com/office/officeart/2005/8/layout/hList1"/>
    <dgm:cxn modelId="{0151E2F6-2B87-4262-80C5-748629D0FC00}" type="presOf" srcId="{1FE7F8EA-4E7E-45B4-A0D0-6A48CF751101}" destId="{AD5F96A2-9BEE-4305-AFFF-9128FE4E4A22}" srcOrd="0" destOrd="0" presId="urn:microsoft.com/office/officeart/2005/8/layout/hList1"/>
    <dgm:cxn modelId="{BB664746-DC4B-463E-9AF7-377BADDFAA7E}" srcId="{C957281D-571E-42E5-B37A-B8166EAA581C}" destId="{AC0BF6FA-DF0B-42DE-95F6-A8ED5127B38F}" srcOrd="0" destOrd="0" parTransId="{34720238-9A64-406E-A2BD-CC2C8FDD68CC}" sibTransId="{F2C5E315-A74D-4F3A-83A8-5E03EBC0D118}"/>
    <dgm:cxn modelId="{D79311CB-5D6B-41DF-9092-E28C3749B55D}" type="presOf" srcId="{A570F828-5214-44CF-AE28-12600BDFD7E1}" destId="{BA09B161-740B-41CF-AB48-772EAD7A538F}" srcOrd="0" destOrd="0" presId="urn:microsoft.com/office/officeart/2005/8/layout/hList1"/>
    <dgm:cxn modelId="{67AC87B0-CA1D-4095-B2F7-99754615FE9B}" srcId="{A570F828-5214-44CF-AE28-12600BDFD7E1}" destId="{1FE7F8EA-4E7E-45B4-A0D0-6A48CF751101}" srcOrd="0" destOrd="0" parTransId="{3AC2B7CA-4DB4-40A7-A2E3-960E2D159CB5}" sibTransId="{F4C01F6F-6001-4FE9-8B8C-35505944F604}"/>
    <dgm:cxn modelId="{E9D13BF6-CD66-4AB7-8A31-FF43B393BB29}" type="presOf" srcId="{1B5F3BAE-ACA3-4716-99EE-CEC2A55905C0}" destId="{5A99F72F-8AB8-4B75-9896-D2CE2C98E90F}" srcOrd="0" destOrd="0" presId="urn:microsoft.com/office/officeart/2005/8/layout/hList1"/>
    <dgm:cxn modelId="{41BD0532-7F00-4635-BED1-C6E25E73288F}" srcId="{A570F828-5214-44CF-AE28-12600BDFD7E1}" destId="{C957281D-571E-42E5-B37A-B8166EAA581C}" srcOrd="1" destOrd="0" parTransId="{5BC4A35B-06AF-492E-836C-0B5762B35DFA}" sibTransId="{6E46C28B-6C68-4769-A0E6-5D972B3E9C98}"/>
    <dgm:cxn modelId="{93A205F6-839C-4963-AAA6-B4C6432C74CF}" srcId="{1FE7F8EA-4E7E-45B4-A0D0-6A48CF751101}" destId="{1B5F3BAE-ACA3-4716-99EE-CEC2A55905C0}" srcOrd="0" destOrd="0" parTransId="{BE17C9EE-579E-43C6-8B36-E3C686A1CDC4}" sibTransId="{2F2298A1-84EB-4FEA-A8BB-3D93E3A578C7}"/>
    <dgm:cxn modelId="{62A0C3AC-1CAF-4B6A-A70B-BD362F23C165}" type="presOf" srcId="{AC0BF6FA-DF0B-42DE-95F6-A8ED5127B38F}" destId="{6177AD8B-78CE-40DB-B6F8-0162F3668DCB}" srcOrd="0" destOrd="0" presId="urn:microsoft.com/office/officeart/2005/8/layout/hList1"/>
    <dgm:cxn modelId="{32DF7A33-F89A-440E-8892-941C32CAC3DA}" type="presParOf" srcId="{BA09B161-740B-41CF-AB48-772EAD7A538F}" destId="{06E1085D-B17E-4ECA-9ABE-D1594DF8D031}" srcOrd="0" destOrd="0" presId="urn:microsoft.com/office/officeart/2005/8/layout/hList1"/>
    <dgm:cxn modelId="{D4B252D0-A946-4D3B-A254-DE5588F7AEBC}" type="presParOf" srcId="{06E1085D-B17E-4ECA-9ABE-D1594DF8D031}" destId="{AD5F96A2-9BEE-4305-AFFF-9128FE4E4A22}" srcOrd="0" destOrd="0" presId="urn:microsoft.com/office/officeart/2005/8/layout/hList1"/>
    <dgm:cxn modelId="{B7B228D8-8594-4976-8550-97C46453F8BE}" type="presParOf" srcId="{06E1085D-B17E-4ECA-9ABE-D1594DF8D031}" destId="{5A99F72F-8AB8-4B75-9896-D2CE2C98E90F}" srcOrd="1" destOrd="0" presId="urn:microsoft.com/office/officeart/2005/8/layout/hList1"/>
    <dgm:cxn modelId="{FA5991D4-77DD-4109-815D-6118740E9A66}" type="presParOf" srcId="{BA09B161-740B-41CF-AB48-772EAD7A538F}" destId="{21B9A684-6779-4D47-9F92-51CE16973F79}" srcOrd="1" destOrd="0" presId="urn:microsoft.com/office/officeart/2005/8/layout/hList1"/>
    <dgm:cxn modelId="{22DD2713-8ECC-4907-8E87-5BACE7A5E252}" type="presParOf" srcId="{BA09B161-740B-41CF-AB48-772EAD7A538F}" destId="{9ED17C64-5ADB-47C6-8F52-5976E020465B}" srcOrd="2" destOrd="0" presId="urn:microsoft.com/office/officeart/2005/8/layout/hList1"/>
    <dgm:cxn modelId="{FF1E2270-986F-4EB4-8FD4-E389C3EDB028}" type="presParOf" srcId="{9ED17C64-5ADB-47C6-8F52-5976E020465B}" destId="{3B57DF80-06EE-43EE-8C77-6E64DE356255}" srcOrd="0" destOrd="0" presId="urn:microsoft.com/office/officeart/2005/8/layout/hList1"/>
    <dgm:cxn modelId="{F568F6EE-8F95-4F27-8571-DFF60F8C0231}" type="presParOf" srcId="{9ED17C64-5ADB-47C6-8F52-5976E020465B}" destId="{6177AD8B-78CE-40DB-B6F8-0162F3668D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96A2-9BEE-4305-AFFF-9128FE4E4A22}">
      <dsp:nvSpPr>
        <dsp:cNvPr id="0" name=""/>
        <dsp:cNvSpPr/>
      </dsp:nvSpPr>
      <dsp:spPr>
        <a:xfrm>
          <a:off x="32" y="1704360"/>
          <a:ext cx="3100555"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AR" sz="1500" kern="1200" dirty="0" smtClean="0"/>
            <a:t>Acción</a:t>
          </a:r>
          <a:endParaRPr lang="es-AR" sz="1500" kern="1200" dirty="0"/>
        </a:p>
      </dsp:txBody>
      <dsp:txXfrm>
        <a:off x="32" y="1704360"/>
        <a:ext cx="3100555" cy="432000"/>
      </dsp:txXfrm>
    </dsp:sp>
    <dsp:sp modelId="{5A99F72F-8AB8-4B75-9896-D2CE2C98E90F}">
      <dsp:nvSpPr>
        <dsp:cNvPr id="0" name=""/>
        <dsp:cNvSpPr/>
      </dsp:nvSpPr>
      <dsp:spPr>
        <a:xfrm>
          <a:off x="32" y="2136360"/>
          <a:ext cx="3100555" cy="658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AR" sz="1500" u="sng" kern="1200" baseline="0" dirty="0" smtClean="0"/>
            <a:t>completarFormularioTemas()</a:t>
          </a:r>
          <a:endParaRPr lang="es-AR" sz="1500" kern="1200" dirty="0"/>
        </a:p>
      </dsp:txBody>
      <dsp:txXfrm>
        <a:off x="32" y="2136360"/>
        <a:ext cx="3100555" cy="658800"/>
      </dsp:txXfrm>
    </dsp:sp>
    <dsp:sp modelId="{3B57DF80-06EE-43EE-8C77-6E64DE356255}">
      <dsp:nvSpPr>
        <dsp:cNvPr id="0" name=""/>
        <dsp:cNvSpPr/>
      </dsp:nvSpPr>
      <dsp:spPr>
        <a:xfrm>
          <a:off x="3534665" y="1704360"/>
          <a:ext cx="3100555" cy="432000"/>
        </a:xfrm>
        <a:prstGeom prst="rect">
          <a:avLst/>
        </a:prstGeom>
        <a:solidFill>
          <a:schemeClr val="accent2">
            <a:hueOff val="2580548"/>
            <a:satOff val="30267"/>
            <a:lumOff val="14509"/>
            <a:alphaOff val="0"/>
          </a:schemeClr>
        </a:solidFill>
        <a:ln w="25400" cap="flat" cmpd="sng" algn="ctr">
          <a:solidFill>
            <a:schemeClr val="accent2">
              <a:hueOff val="2580548"/>
              <a:satOff val="30267"/>
              <a:lumOff val="1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AR" sz="1500" kern="1200" dirty="0" smtClean="0"/>
            <a:t>Validación</a:t>
          </a:r>
          <a:endParaRPr lang="es-AR" sz="1500" kern="1200" dirty="0"/>
        </a:p>
      </dsp:txBody>
      <dsp:txXfrm>
        <a:off x="3534665" y="1704360"/>
        <a:ext cx="3100555" cy="432000"/>
      </dsp:txXfrm>
    </dsp:sp>
    <dsp:sp modelId="{6177AD8B-78CE-40DB-B6F8-0162F3668DCB}">
      <dsp:nvSpPr>
        <dsp:cNvPr id="0" name=""/>
        <dsp:cNvSpPr/>
      </dsp:nvSpPr>
      <dsp:spPr>
        <a:xfrm>
          <a:off x="3534665" y="2136360"/>
          <a:ext cx="3100555" cy="658800"/>
        </a:xfrm>
        <a:prstGeom prst="rect">
          <a:avLst/>
        </a:prstGeom>
        <a:solidFill>
          <a:schemeClr val="accent2">
            <a:tint val="40000"/>
            <a:alpha val="90000"/>
            <a:hueOff val="1817551"/>
            <a:satOff val="51113"/>
            <a:lumOff val="5348"/>
            <a:alphaOff val="0"/>
          </a:schemeClr>
        </a:solidFill>
        <a:ln w="25400" cap="flat" cmpd="sng" algn="ctr">
          <a:solidFill>
            <a:schemeClr val="accent2">
              <a:tint val="40000"/>
              <a:alpha val="90000"/>
              <a:hueOff val="1817551"/>
              <a:satOff val="51113"/>
              <a:lumOff val="53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AR" sz="1500" u="sng" kern="1200" baseline="0" dirty="0" smtClean="0"/>
            <a:t>validarTemaCreado()</a:t>
          </a:r>
          <a:endParaRPr lang="es-AR" sz="1500" kern="1200" dirty="0"/>
        </a:p>
      </dsp:txBody>
      <dsp:txXfrm>
        <a:off x="3534665" y="2136360"/>
        <a:ext cx="3100555"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25/04/2016</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0" dirty="0" smtClean="0"/>
              <a:t>En esta capacitación</a:t>
            </a:r>
            <a:r>
              <a:rPr lang="es-AR" b="0" baseline="0" dirty="0" smtClean="0"/>
              <a:t> veremos de forma practica los principales conceptos del proceso de automatización de pruebas. El objetivo es complementar la capacitación teórica realizada en Marzo. Se realizara el workshop directamente sobre el Eclipse dejando abierta una sección “Consultas” con todo lo que vaya apareciendo durante el diseño y ejecución del código.</a:t>
            </a:r>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Durante el workshop</a:t>
            </a:r>
            <a:r>
              <a:rPr lang="es-AR" baseline="0" dirty="0" smtClean="0"/>
              <a:t> se realizaran las siguientes actividades:</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u="sng" baseline="0" dirty="0" smtClean="0"/>
              <a:t>Creación de métodos: </a:t>
            </a:r>
            <a:r>
              <a:rPr lang="es-AR" baseline="0" dirty="0" smtClean="0"/>
              <a:t>Se diseñaran los métodos: </a:t>
            </a:r>
            <a:r>
              <a:rPr lang="es-AR" sz="1321" kern="1200" dirty="0" smtClean="0">
                <a:solidFill>
                  <a:schemeClr val="tx1"/>
                </a:solidFill>
                <a:latin typeface="+mn-lt"/>
                <a:ea typeface="+mn-ea"/>
                <a:cs typeface="+mn-cs"/>
              </a:rPr>
              <a:t>completarFormularioTemas </a:t>
            </a:r>
            <a:r>
              <a:rPr lang="es-AR" baseline="0" dirty="0" smtClean="0"/>
              <a:t>y </a:t>
            </a:r>
            <a:r>
              <a:rPr lang="es-AR" u="sng" baseline="0" dirty="0" smtClean="0"/>
              <a:t>validarTemaCreado</a:t>
            </a:r>
            <a:r>
              <a:rPr lang="es-AR" baseline="0" dirty="0" smtClean="0"/>
              <a:t>.</a:t>
            </a:r>
            <a:endParaRPr lang="es-AR" baseline="0" dirty="0" smtClean="0"/>
          </a:p>
          <a:p>
            <a:pPr marL="342900" indent="-342900">
              <a:buFont typeface="+mj-lt"/>
              <a:buAutoNum type="arabicPeriod"/>
            </a:pPr>
            <a:r>
              <a:rPr lang="es-AR" u="sng" baseline="0" dirty="0" smtClean="0"/>
              <a:t>Creación de caos de prueba: </a:t>
            </a:r>
            <a:r>
              <a:rPr lang="es-AR" baseline="0" dirty="0" smtClean="0"/>
              <a:t>En base a los métodos creados y a los ya existentes, se crearan los siguientes casos de prueba: </a:t>
            </a:r>
            <a:r>
              <a:rPr lang="es-AR" sz="1321" kern="1200" dirty="0" smtClean="0">
                <a:solidFill>
                  <a:schemeClr val="tx1"/>
                </a:solidFill>
                <a:latin typeface="+mn-lt"/>
                <a:ea typeface="+mn-ea"/>
                <a:cs typeface="+mn-cs"/>
              </a:rPr>
              <a:t>FU0003_Evaluaciones_Temas_AgregarTema_NuevoTema_DatosValidos_Agregar </a:t>
            </a:r>
            <a:r>
              <a:rPr lang="es-AR" baseline="0" dirty="0" smtClean="0"/>
              <a:t>y </a:t>
            </a:r>
            <a:r>
              <a:rPr lang="es-AR" sz="1321" kern="1200" dirty="0" smtClean="0">
                <a:solidFill>
                  <a:schemeClr val="tx1"/>
                </a:solidFill>
                <a:latin typeface="+mn-lt"/>
                <a:ea typeface="+mn-ea"/>
                <a:cs typeface="+mn-cs"/>
              </a:rPr>
              <a:t>FU0015_Evaluaciones_Temas_Buscar_TemaExistente.</a:t>
            </a:r>
            <a:endParaRPr lang="es-AR" baseline="0" dirty="0" smtClean="0"/>
          </a:p>
          <a:p>
            <a:pPr marL="342900" indent="-342900">
              <a:buFont typeface="+mj-lt"/>
              <a:buAutoNum type="arabicPeriod"/>
            </a:pPr>
            <a:r>
              <a:rPr lang="es-AR" u="sng" baseline="0" dirty="0" smtClean="0"/>
              <a:t>Ejecución de lo diseñado: </a:t>
            </a:r>
            <a:r>
              <a:rPr lang="es-AR" baseline="0" dirty="0" smtClean="0"/>
              <a:t>Se ejecutaran los casos de prueba diseñados.</a:t>
            </a:r>
          </a:p>
          <a:p>
            <a:pPr marL="342900" indent="-342900">
              <a:buFont typeface="+mj-lt"/>
              <a:buAutoNum type="arabicPeriod"/>
            </a:pPr>
            <a:r>
              <a:rPr lang="es-AR" u="sng" baseline="0" dirty="0" smtClean="0"/>
              <a:t>Revisión de resultados: </a:t>
            </a:r>
            <a:r>
              <a:rPr lang="es-AR" baseline="0" dirty="0" smtClean="0"/>
              <a:t>Se analizaran los resultados de la ejecución. Se verán los estados del lote de ejecución, de cada ejecución y los logs generados. También se revisara el envío del mail con el informe de la ejecución.</a:t>
            </a:r>
          </a:p>
          <a:p>
            <a:pPr marL="342900" indent="-342900">
              <a:buFont typeface="+mj-lt"/>
              <a:buAutoNum type="arabicPeriod"/>
            </a:pPr>
            <a:r>
              <a:rPr lang="es-AR" u="sng" baseline="0" dirty="0" smtClean="0"/>
              <a:t>Preguntas: </a:t>
            </a:r>
            <a:r>
              <a:rPr lang="es-AR" baseline="0" dirty="0" smtClean="0"/>
              <a:t>Se dejara un espacio de tiempo final para la resolución de consultas que se hayan generado durante el workshop.</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AR" dirty="0" smtClean="0"/>
              <a:t>Se agregaran</a:t>
            </a:r>
            <a:r>
              <a:rPr lang="es-AR" baseline="0" dirty="0" smtClean="0"/>
              <a:t> los siguientes métodos:</a:t>
            </a:r>
          </a:p>
          <a:p>
            <a:pPr marL="342900" marR="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321" u="sng" kern="1200" dirty="0" smtClean="0">
                <a:solidFill>
                  <a:schemeClr val="tx1"/>
                </a:solidFill>
                <a:latin typeface="+mn-lt"/>
                <a:ea typeface="+mn-ea"/>
                <a:cs typeface="+mn-cs"/>
              </a:rPr>
              <a:t>completarFormularioTemas</a:t>
            </a:r>
            <a:r>
              <a:rPr lang="es-AR" u="sng" baseline="0" dirty="0" smtClean="0"/>
              <a:t>(): </a:t>
            </a:r>
            <a:r>
              <a:rPr lang="es-AR" baseline="0" dirty="0" smtClean="0"/>
              <a:t>Se trata de un método de tipo “Acción” que </a:t>
            </a:r>
            <a:r>
              <a:rPr lang="es-AR" baseline="0" dirty="0" smtClean="0"/>
              <a:t>llena el formulario del modulo “Temas”</a:t>
            </a:r>
            <a:endParaRPr lang="es-AR" baseline="0" dirty="0" smtClean="0"/>
          </a:p>
          <a:p>
            <a:pPr marL="342900" marR="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u="sng" baseline="0" dirty="0" smtClean="0"/>
              <a:t>validarTemaCreado(): </a:t>
            </a:r>
            <a:r>
              <a:rPr lang="es-AR" baseline="0" dirty="0" smtClean="0"/>
              <a:t>método de tipo “Validación” que verifica que un tema se grabo correctamente.</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a:t>
            </a:fld>
            <a:endParaRPr lang="es-AR" dirty="0"/>
          </a:p>
        </p:txBody>
      </p:sp>
    </p:spTree>
    <p:extLst>
      <p:ext uri="{BB962C8B-B14F-4D97-AF65-F5344CB8AC3E}">
        <p14:creationId xmlns:p14="http://schemas.microsoft.com/office/powerpoint/2010/main" val="321086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AR" dirty="0" smtClean="0"/>
              <a:t>Se crearan los siguientes casos de prueba:</a:t>
            </a:r>
          </a:p>
          <a:p>
            <a:pPr marL="342900" indent="-342900">
              <a:buFont typeface="+mj-lt"/>
              <a:buAutoNum type="arabicPeriod"/>
            </a:pPr>
            <a:r>
              <a:rPr lang="es-AR" sz="1321" b="0" i="0" u="sng" strike="noStrike" kern="1200" dirty="0" smtClean="0">
                <a:solidFill>
                  <a:schemeClr val="tx1"/>
                </a:solidFill>
                <a:effectLst/>
                <a:latin typeface="+mn-lt"/>
                <a:ea typeface="+mn-ea"/>
                <a:cs typeface="+mn-cs"/>
              </a:rPr>
              <a:t>FU0003 -_Evaluaciones. Temas. Agregar tema. Nuevo tema. Datos validos. Agregar</a:t>
            </a:r>
            <a:r>
              <a:rPr lang="es-AR" u="sng" dirty="0" smtClean="0"/>
              <a:t> </a:t>
            </a:r>
            <a:r>
              <a:rPr lang="es-AR" u="sng" baseline="0" dirty="0" smtClean="0"/>
              <a:t>:</a:t>
            </a:r>
            <a:r>
              <a:rPr lang="es-AR" u="none" baseline="0" dirty="0" smtClean="0"/>
              <a:t> Crear un nuevo tema de Follow Up.</a:t>
            </a:r>
            <a:endParaRPr lang="es-AR" u="sng" baseline="0" dirty="0" smtClean="0"/>
          </a:p>
          <a:p>
            <a:pPr marL="342900" indent="-342900">
              <a:buFont typeface="+mj-lt"/>
              <a:buAutoNum type="arabicPeriod"/>
            </a:pPr>
            <a:r>
              <a:rPr lang="es-AR" u="sng" dirty="0" smtClean="0"/>
              <a:t>FU0015</a:t>
            </a:r>
            <a:r>
              <a:rPr lang="es-AR" u="sng" baseline="0" dirty="0" smtClean="0"/>
              <a:t> -</a:t>
            </a:r>
            <a:r>
              <a:rPr lang="es-AR" u="sng" dirty="0" smtClean="0"/>
              <a:t> Evaluaciones. Temas. Buscar. Tema existente.: </a:t>
            </a:r>
            <a:r>
              <a:rPr lang="es-AR" dirty="0" smtClean="0"/>
              <a:t>Busca en la grilla un tema</a:t>
            </a:r>
            <a:r>
              <a:rPr lang="es-AR" baseline="0" dirty="0" smtClean="0"/>
              <a:t> ya existente. </a:t>
            </a:r>
            <a:r>
              <a:rPr lang="es-AR" dirty="0" smtClean="0"/>
              <a:t> </a:t>
            </a:r>
          </a:p>
          <a:p>
            <a:pPr marL="342900" indent="-342900">
              <a:buAutoNum type="arabicPeriod"/>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a:t>
            </a:fld>
            <a:endParaRPr lang="es-AR" dirty="0"/>
          </a:p>
        </p:txBody>
      </p:sp>
    </p:spTree>
    <p:extLst>
      <p:ext uri="{BB962C8B-B14F-4D97-AF65-F5344CB8AC3E}">
        <p14:creationId xmlns:p14="http://schemas.microsoft.com/office/powerpoint/2010/main" val="306091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AR" dirty="0" smtClean="0"/>
              <a:t>Luego de finalizada la ejecución de los casos de prueba, se generaran</a:t>
            </a:r>
            <a:r>
              <a:rPr lang="es-AR" baseline="0" dirty="0" smtClean="0"/>
              <a:t> los siguientes datos:</a:t>
            </a:r>
          </a:p>
          <a:p>
            <a:pPr marL="342900" indent="-342900">
              <a:buFont typeface="+mj-lt"/>
              <a:buAutoNum type="arabicPeriod"/>
            </a:pPr>
            <a:r>
              <a:rPr lang="es-AR" u="sng" baseline="0" dirty="0" smtClean="0"/>
              <a:t>Creación de registros de ejecución: </a:t>
            </a:r>
            <a:r>
              <a:rPr lang="es-AR" baseline="0" dirty="0" smtClean="0"/>
              <a:t>Ejecuciones con el estado de cada caso de prueba y lote de ejecución (Cada lote incluye la ejecución de uno o mas CPs).</a:t>
            </a:r>
          </a:p>
          <a:p>
            <a:pPr marL="342900" indent="-342900">
              <a:buFont typeface="+mj-lt"/>
              <a:buAutoNum type="arabicPeriod"/>
            </a:pPr>
            <a:r>
              <a:rPr lang="es-AR" u="sng" baseline="0" dirty="0" smtClean="0"/>
              <a:t>Logs de ejecución: </a:t>
            </a:r>
            <a:r>
              <a:rPr lang="es-AR" baseline="0" dirty="0" smtClean="0"/>
              <a:t>Las mismas acciones / validaciones que se visualizan en consola durante la ejecución son grabadas en una tabla que permite realizar un seguimiento paso a paso de lo ejecutado en cada caso de prueba.</a:t>
            </a:r>
          </a:p>
          <a:p>
            <a:pPr marL="342900" indent="-342900">
              <a:buFont typeface="+mj-lt"/>
              <a:buAutoNum type="arabicPeriod"/>
            </a:pPr>
            <a:r>
              <a:rPr lang="es-AR" u="sng" baseline="0" dirty="0" smtClean="0"/>
              <a:t>Informe por mail: </a:t>
            </a:r>
            <a:r>
              <a:rPr lang="es-AR" baseline="0" dirty="0" smtClean="0"/>
              <a:t>Se informara por mail el numero de lote asignado, el modulo ejecutado, el estado de l lote de ejecución y un resumen de la totalidad de casos de prueba ejecutados (Cantidad de PASS / FAIL / WARN). También se informara un detalle de los casos con estado FAIL incluyendo el motivo del fallo.</a:t>
            </a:r>
          </a:p>
          <a:p>
            <a:pPr marL="342900" indent="-342900">
              <a:buFont typeface="+mj-lt"/>
              <a:buAutoNum type="arabicPeriod"/>
            </a:pPr>
            <a:r>
              <a:rPr lang="es-AR" u="sng" baseline="0" dirty="0" smtClean="0"/>
              <a:t>Capturas de pantalla:</a:t>
            </a:r>
            <a:r>
              <a:rPr lang="es-AR" baseline="0" dirty="0" smtClean="0"/>
              <a:t> Se podrán observar las capturas de pantalla realizadas al momento de validar los casos de prueba. </a:t>
            </a:r>
            <a:endParaRPr lang="es-AR" dirty="0" smtClean="0"/>
          </a:p>
          <a:p>
            <a:pPr marL="0" indent="0">
              <a:buNone/>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5</a:t>
            </a:fld>
            <a:endParaRPr lang="es-AR" dirty="0"/>
          </a:p>
        </p:txBody>
      </p:sp>
    </p:spTree>
    <p:extLst>
      <p:ext uri="{BB962C8B-B14F-4D97-AF65-F5344CB8AC3E}">
        <p14:creationId xmlns:p14="http://schemas.microsoft.com/office/powerpoint/2010/main" val="357943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Respuestas.</a:t>
            </a:r>
          </a:p>
          <a:p>
            <a:pPr marL="342900" indent="-342900">
              <a:buAutoNum type="arabicPeriod"/>
            </a:pPr>
            <a:endParaRPr lang="es-AR" dirty="0" smtClean="0"/>
          </a:p>
          <a:p>
            <a:pPr marL="342900" indent="-342900">
              <a:buAutoNum type="arabicPeriod"/>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6</a:t>
            </a:fld>
            <a:endParaRPr lang="es-AR" dirty="0"/>
          </a:p>
        </p:txBody>
      </p:sp>
    </p:spTree>
    <p:extLst>
      <p:ext uri="{BB962C8B-B14F-4D97-AF65-F5344CB8AC3E}">
        <p14:creationId xmlns:p14="http://schemas.microsoft.com/office/powerpoint/2010/main" val="823734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25/04/2016</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159792" y="2629083"/>
            <a:ext cx="7666371" cy="747762"/>
          </a:xfrm>
        </p:spPr>
        <p:txBody>
          <a:bodyPr>
            <a:noAutofit/>
          </a:bodyPr>
          <a:lstStyle/>
          <a:p>
            <a:r>
              <a:rPr lang="es-ES" sz="4400" b="1" dirty="0" smtClean="0">
                <a:solidFill>
                  <a:schemeClr val="accent1"/>
                </a:solidFill>
              </a:rPr>
              <a:t>Automatización: Workshop.</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631264" y="1701952"/>
            <a:ext cx="7715984" cy="4110704"/>
          </a:xfrm>
        </p:spPr>
        <p:txBody>
          <a:bodyPr/>
          <a:lstStyle/>
          <a:p>
            <a:pPr marL="342900" indent="-342900">
              <a:buFont typeface="+mj-lt"/>
              <a:buAutoNum type="arabicPeriod"/>
            </a:pPr>
            <a:r>
              <a:rPr lang="es-AR" sz="1800" dirty="0" smtClean="0"/>
              <a:t>Creación de métodos.</a:t>
            </a:r>
          </a:p>
          <a:p>
            <a:pPr marL="342900" indent="-342900">
              <a:buFont typeface="+mj-lt"/>
              <a:buAutoNum type="arabicPeriod"/>
            </a:pPr>
            <a:endParaRPr lang="es-AR" sz="1800" dirty="0" smtClean="0"/>
          </a:p>
          <a:p>
            <a:pPr marL="342900" indent="-342900">
              <a:buFont typeface="+mj-lt"/>
              <a:buAutoNum type="arabicPeriod"/>
            </a:pPr>
            <a:r>
              <a:rPr lang="es-AR" sz="1800" dirty="0" smtClean="0"/>
              <a:t>Creación y ejecución de casos de prueba.</a:t>
            </a:r>
          </a:p>
          <a:p>
            <a:pPr marL="342900" indent="-342900">
              <a:buFont typeface="+mj-lt"/>
              <a:buAutoNum type="arabicPeriod"/>
            </a:pPr>
            <a:endParaRPr lang="es-AR" sz="1800" dirty="0" smtClean="0"/>
          </a:p>
          <a:p>
            <a:pPr marL="342900" indent="-342900">
              <a:buFont typeface="+mj-lt"/>
              <a:buAutoNum type="arabicPeriod"/>
            </a:pPr>
            <a:r>
              <a:rPr lang="es-AR" sz="1800" dirty="0" smtClean="0"/>
              <a:t>Revisión de resultados.</a:t>
            </a:r>
          </a:p>
          <a:p>
            <a:pPr marL="342900" indent="-342900">
              <a:buFont typeface="+mj-lt"/>
              <a:buAutoNum type="arabicPeriod"/>
            </a:pPr>
            <a:endParaRPr lang="es-AR" sz="1800" dirty="0" smtClean="0"/>
          </a:p>
          <a:p>
            <a:pPr marL="342900" indent="-342900">
              <a:buFont typeface="+mj-lt"/>
              <a:buAutoNum type="arabicPeriod"/>
            </a:pPr>
            <a:r>
              <a:rPr lang="es-AR" sz="1800" dirty="0" smtClean="0"/>
              <a:t>Preguntas.</a:t>
            </a:r>
          </a:p>
          <a:p>
            <a:endParaRPr lang="es-AR" sz="1800" dirty="0" smtClean="0"/>
          </a:p>
          <a:p>
            <a:pPr marL="342900" indent="-342900">
              <a:buFont typeface="+mj-lt"/>
              <a:buAutoNum type="arabicPeriod"/>
            </a:pPr>
            <a:endParaRPr lang="es-AR" sz="1800" dirty="0" smtClean="0"/>
          </a:p>
        </p:txBody>
      </p:sp>
      <p:sp>
        <p:nvSpPr>
          <p:cNvPr id="6" name="Título 5"/>
          <p:cNvSpPr>
            <a:spLocks noGrp="1"/>
          </p:cNvSpPr>
          <p:nvPr>
            <p:ph type="title"/>
          </p:nvPr>
        </p:nvSpPr>
        <p:spPr>
          <a:xfrm>
            <a:off x="631264" y="268040"/>
            <a:ext cx="4099396" cy="576064"/>
          </a:xfrm>
        </p:spPr>
        <p:txBody>
          <a:bodyPr/>
          <a:lstStyle/>
          <a:p>
            <a:r>
              <a:rPr lang="es-AR" dirty="0" smtClean="0"/>
              <a:t>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268040"/>
            <a:ext cx="7339755" cy="576064"/>
          </a:xfrm>
        </p:spPr>
        <p:txBody>
          <a:bodyPr/>
          <a:lstStyle/>
          <a:p>
            <a:r>
              <a:rPr lang="es-AR" dirty="0" smtClean="0"/>
              <a:t>1. Creación de métodos. </a:t>
            </a:r>
            <a:endParaRPr lang="es-AR" dirty="0"/>
          </a:p>
        </p:txBody>
      </p:sp>
      <p:sp>
        <p:nvSpPr>
          <p:cNvPr id="5" name="Marcador de texto 4"/>
          <p:cNvSpPr>
            <a:spLocks noGrp="1"/>
          </p:cNvSpPr>
          <p:nvPr>
            <p:ph type="body" sz="quarter" idx="10"/>
          </p:nvPr>
        </p:nvSpPr>
        <p:spPr>
          <a:xfrm>
            <a:off x="-5897" y="5576640"/>
            <a:ext cx="8678409" cy="432048"/>
          </a:xfrm>
        </p:spPr>
        <p:txBody>
          <a:bodyPr/>
          <a:lstStyle/>
          <a:p>
            <a:r>
              <a:rPr lang="es-AR" u="sng" dirty="0" smtClean="0"/>
              <a:t>Método: </a:t>
            </a:r>
            <a:r>
              <a:rPr lang="es-AR" dirty="0" smtClean="0"/>
              <a:t>Subrutina que contiene código con la lógica para realizar cierta acción. </a:t>
            </a:r>
          </a:p>
          <a:p>
            <a:endParaRPr lang="es-AR" dirty="0"/>
          </a:p>
        </p:txBody>
      </p:sp>
      <p:graphicFrame>
        <p:nvGraphicFramePr>
          <p:cNvPr id="8" name="Diagrama 7"/>
          <p:cNvGraphicFramePr/>
          <p:nvPr>
            <p:extLst>
              <p:ext uri="{D42A27DB-BD31-4B8C-83A1-F6EECF244321}">
                <p14:modId xmlns:p14="http://schemas.microsoft.com/office/powerpoint/2010/main" val="2613774699"/>
              </p:ext>
            </p:extLst>
          </p:nvPr>
        </p:nvGraphicFramePr>
        <p:xfrm>
          <a:off x="1015680" y="1293143"/>
          <a:ext cx="6635253" cy="4499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449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6900" y="268040"/>
            <a:ext cx="8075613" cy="576064"/>
          </a:xfrm>
        </p:spPr>
        <p:txBody>
          <a:bodyPr/>
          <a:lstStyle/>
          <a:p>
            <a:r>
              <a:rPr lang="es-AR" dirty="0" smtClean="0"/>
              <a:t>2. Creación y ejecución de CPs.</a:t>
            </a:r>
            <a:endParaRPr lang="es-AR" dirty="0"/>
          </a:p>
        </p:txBody>
      </p:sp>
      <p:sp>
        <p:nvSpPr>
          <p:cNvPr id="5" name="Marcador de texto 4"/>
          <p:cNvSpPr>
            <a:spLocks noGrp="1"/>
          </p:cNvSpPr>
          <p:nvPr>
            <p:ph type="body" sz="quarter" idx="10"/>
          </p:nvPr>
        </p:nvSpPr>
        <p:spPr>
          <a:xfrm>
            <a:off x="28679" y="5596632"/>
            <a:ext cx="8643834" cy="384446"/>
          </a:xfrm>
        </p:spPr>
        <p:txBody>
          <a:bodyPr/>
          <a:lstStyle/>
          <a:p>
            <a:r>
              <a:rPr lang="es-AR" dirty="0" smtClean="0"/>
              <a:t>Cada caso de prueba incluirá cero o mas acciones y una o mas validaciones.</a:t>
            </a:r>
            <a:endParaRPr lang="es-AR" dirty="0"/>
          </a:p>
        </p:txBody>
      </p:sp>
      <p:sp>
        <p:nvSpPr>
          <p:cNvPr id="7" name="Marcador de texto 4"/>
          <p:cNvSpPr>
            <a:spLocks noGrp="1"/>
          </p:cNvSpPr>
          <p:nvPr>
            <p:ph type="body" sz="quarter" idx="10"/>
          </p:nvPr>
        </p:nvSpPr>
        <p:spPr>
          <a:xfrm>
            <a:off x="0" y="1996232"/>
            <a:ext cx="8643834" cy="3312368"/>
          </a:xfrm>
        </p:spPr>
        <p:txBody>
          <a:bodyPr/>
          <a:lstStyle/>
          <a:p>
            <a:r>
              <a:rPr lang="es-AR" sz="2000" dirty="0" smtClean="0"/>
              <a:t>Se diseñaran y ejecutaran los </a:t>
            </a:r>
            <a:r>
              <a:rPr lang="es-AR" sz="2000" dirty="0"/>
              <a:t>siguientes casos de prueba:</a:t>
            </a:r>
          </a:p>
          <a:p>
            <a:pPr marL="285750" indent="-285750">
              <a:buFont typeface="Arial" panose="020B0604020202020204" pitchFamily="34" charset="0"/>
              <a:buChar char="•"/>
            </a:pPr>
            <a:r>
              <a:rPr lang="es-AR" sz="2000" dirty="0" smtClean="0"/>
              <a:t>FU0003 - Evaluaciones</a:t>
            </a:r>
            <a:r>
              <a:rPr lang="es-AR" sz="2000" dirty="0"/>
              <a:t>. Temas. Agregar tema. Nuevo tema. Datos validos. </a:t>
            </a:r>
            <a:r>
              <a:rPr lang="es-AR" sz="2000" dirty="0" smtClean="0"/>
              <a:t>Agregar.</a:t>
            </a:r>
            <a:endParaRPr lang="es-AR" sz="2000" dirty="0"/>
          </a:p>
          <a:p>
            <a:pPr marL="285750" indent="-285750">
              <a:buFont typeface="Arial" panose="020B0604020202020204" pitchFamily="34" charset="0"/>
              <a:buChar char="•"/>
            </a:pPr>
            <a:r>
              <a:rPr lang="es-AR" sz="2000" dirty="0" smtClean="0"/>
              <a:t>FU0015 - Evaluaciones</a:t>
            </a:r>
            <a:r>
              <a:rPr lang="es-AR" sz="2000" dirty="0"/>
              <a:t>. Temas. Buscar. Tema existente</a:t>
            </a:r>
            <a:r>
              <a:rPr lang="es-AR" sz="2000" dirty="0" smtClean="0"/>
              <a:t>.</a:t>
            </a:r>
            <a:endParaRPr lang="es-AR" sz="2000" dirty="0"/>
          </a:p>
        </p:txBody>
      </p:sp>
    </p:spTree>
    <p:extLst>
      <p:ext uri="{BB962C8B-B14F-4D97-AF65-F5344CB8AC3E}">
        <p14:creationId xmlns:p14="http://schemas.microsoft.com/office/powerpoint/2010/main" val="69781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268040"/>
            <a:ext cx="7339755" cy="576064"/>
          </a:xfrm>
        </p:spPr>
        <p:txBody>
          <a:bodyPr/>
          <a:lstStyle/>
          <a:p>
            <a:r>
              <a:rPr lang="es-AR" dirty="0" smtClean="0"/>
              <a:t>3. Revisión de resultados. </a:t>
            </a:r>
            <a:endParaRPr lang="es-AR" dirty="0"/>
          </a:p>
        </p:txBody>
      </p:sp>
      <p:sp>
        <p:nvSpPr>
          <p:cNvPr id="5" name="Marcador de texto 4"/>
          <p:cNvSpPr>
            <a:spLocks noGrp="1"/>
          </p:cNvSpPr>
          <p:nvPr>
            <p:ph type="body" sz="quarter" idx="10"/>
          </p:nvPr>
        </p:nvSpPr>
        <p:spPr>
          <a:xfrm>
            <a:off x="735856" y="1492176"/>
            <a:ext cx="7344816" cy="4228480"/>
          </a:xfrm>
        </p:spPr>
        <p:txBody>
          <a:bodyPr/>
          <a:lstStyle/>
          <a:p>
            <a:pPr marL="285750" indent="-285750">
              <a:buFont typeface="Arial" panose="020B0604020202020204" pitchFamily="34" charset="0"/>
              <a:buChar char="•"/>
            </a:pPr>
            <a:r>
              <a:rPr lang="es-AR" sz="1800" dirty="0" smtClean="0">
                <a:latin typeface="Tahoma" panose="020B0604030504040204" pitchFamily="34" charset="0"/>
                <a:ea typeface="Tahoma" panose="020B0604030504040204" pitchFamily="34" charset="0"/>
                <a:cs typeface="Tahoma" panose="020B0604030504040204" pitchFamily="34" charset="0"/>
              </a:rPr>
              <a:t>Estados de la ejecución en BD.</a:t>
            </a:r>
          </a:p>
          <a:p>
            <a:pPr marL="666735" lvl="1" indent="-285750">
              <a:buFont typeface="Arial" panose="020B0604020202020204" pitchFamily="34" charset="0"/>
              <a:buChar char="•"/>
            </a:pPr>
            <a:r>
              <a:rPr lang="es-AR"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Lote de ejecución.</a:t>
            </a:r>
          </a:p>
          <a:p>
            <a:pPr marL="666735" lvl="1" indent="-285750">
              <a:buFont typeface="Arial" panose="020B0604020202020204" pitchFamily="34" charset="0"/>
              <a:buChar char="•"/>
            </a:pPr>
            <a:r>
              <a:rPr lang="es-AR"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Ejecuciones.</a:t>
            </a:r>
          </a:p>
          <a:p>
            <a:pPr marL="666735" lvl="1" indent="-285750">
              <a:buFont typeface="Arial" panose="020B0604020202020204" pitchFamily="34" charset="0"/>
              <a:buChar char="•"/>
            </a:pPr>
            <a:endParaRPr lang="es-AR"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AR" sz="1800" dirty="0" smtClean="0">
                <a:latin typeface="Tahoma" panose="020B0604030504040204" pitchFamily="34" charset="0"/>
                <a:ea typeface="Tahoma" panose="020B0604030504040204" pitchFamily="34" charset="0"/>
                <a:cs typeface="Tahoma" panose="020B0604030504040204" pitchFamily="34" charset="0"/>
              </a:rPr>
              <a:t>Logs de ejecución.</a:t>
            </a:r>
          </a:p>
          <a:p>
            <a:pPr marL="285750" indent="-285750">
              <a:buFont typeface="Arial" panose="020B0604020202020204" pitchFamily="34" charset="0"/>
              <a:buChar char="•"/>
            </a:pPr>
            <a:endParaRPr lang="es-AR"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AR" sz="1800" dirty="0" smtClean="0">
                <a:latin typeface="Tahoma" panose="020B0604030504040204" pitchFamily="34" charset="0"/>
                <a:ea typeface="Tahoma" panose="020B0604030504040204" pitchFamily="34" charset="0"/>
                <a:cs typeface="Tahoma" panose="020B0604030504040204" pitchFamily="34" charset="0"/>
              </a:rPr>
              <a:t>Informe por mail.</a:t>
            </a:r>
          </a:p>
          <a:p>
            <a:pPr marL="285750" indent="-285750">
              <a:buFont typeface="Arial" panose="020B0604020202020204" pitchFamily="34" charset="0"/>
              <a:buChar char="•"/>
            </a:pPr>
            <a:endParaRPr lang="es-AR"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AR" sz="1800" dirty="0" smtClean="0">
                <a:latin typeface="Tahoma" panose="020B0604030504040204" pitchFamily="34" charset="0"/>
                <a:ea typeface="Tahoma" panose="020B0604030504040204" pitchFamily="34" charset="0"/>
                <a:cs typeface="Tahoma" panose="020B0604030504040204" pitchFamily="34" charset="0"/>
              </a:rPr>
              <a:t>Capturas de pantalla</a:t>
            </a:r>
          </a:p>
        </p:txBody>
      </p:sp>
    </p:spTree>
    <p:extLst>
      <p:ext uri="{BB962C8B-B14F-4D97-AF65-F5344CB8AC3E}">
        <p14:creationId xmlns:p14="http://schemas.microsoft.com/office/powerpoint/2010/main" val="103679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268040"/>
            <a:ext cx="7339755" cy="576064"/>
          </a:xfrm>
        </p:spPr>
        <p:txBody>
          <a:bodyPr/>
          <a:lstStyle/>
          <a:p>
            <a:r>
              <a:rPr lang="es-AR" dirty="0" smtClean="0"/>
              <a:t>4. Preguntas.</a:t>
            </a:r>
            <a:endParaRPr lang="es-AR" dirty="0"/>
          </a:p>
        </p:txBody>
      </p:sp>
      <p:sp>
        <p:nvSpPr>
          <p:cNvPr id="5" name="Marcador de texto 4"/>
          <p:cNvSpPr>
            <a:spLocks noGrp="1"/>
          </p:cNvSpPr>
          <p:nvPr>
            <p:ph type="body" sz="quarter" idx="10"/>
          </p:nvPr>
        </p:nvSpPr>
        <p:spPr/>
        <p:txBody>
          <a:bodyPr/>
          <a:lstStyle/>
          <a:p>
            <a:endParaRPr lang="es-AR"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2958330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1338</TotalTime>
  <Words>607</Words>
  <Application>Microsoft Office PowerPoint</Application>
  <PresentationFormat>Personalizado</PresentationFormat>
  <Paragraphs>56</Paragraphs>
  <Slides>6</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Trebuchet MS</vt:lpstr>
      <vt:lpstr>Tahoma</vt:lpstr>
      <vt:lpstr>Calibri</vt:lpstr>
      <vt:lpstr>Raleway</vt:lpstr>
      <vt:lpstr>template</vt:lpstr>
      <vt:lpstr>Presentación de PowerPoint</vt:lpstr>
      <vt:lpstr>Temario.</vt:lpstr>
      <vt:lpstr>1. Creación de métodos. </vt:lpstr>
      <vt:lpstr>2. Creación y ejecución de CPs.</vt:lpstr>
      <vt:lpstr>3. Revisión de resultados. </vt:lpstr>
      <vt:lpstr>4.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89</cp:revision>
  <dcterms:created xsi:type="dcterms:W3CDTF">2015-12-18T14:01:42Z</dcterms:created>
  <dcterms:modified xsi:type="dcterms:W3CDTF">2016-04-25T19:36:30Z</dcterms:modified>
</cp:coreProperties>
</file>