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289" r:id="rId2"/>
    <p:sldId id="365" r:id="rId3"/>
    <p:sldId id="366" r:id="rId4"/>
    <p:sldId id="391" r:id="rId5"/>
    <p:sldId id="409" r:id="rId6"/>
    <p:sldId id="414" r:id="rId7"/>
    <p:sldId id="413" r:id="rId8"/>
    <p:sldId id="411" r:id="rId9"/>
    <p:sldId id="412" r:id="rId10"/>
    <p:sldId id="415" r:id="rId11"/>
    <p:sldId id="416" r:id="rId12"/>
    <p:sldId id="400" r:id="rId13"/>
    <p:sldId id="393" r:id="rId14"/>
    <p:sldId id="405" r:id="rId15"/>
    <p:sldId id="417" r:id="rId16"/>
    <p:sldId id="418" r:id="rId17"/>
    <p:sldId id="419" r:id="rId18"/>
    <p:sldId id="420" r:id="rId19"/>
    <p:sldId id="421" r:id="rId20"/>
    <p:sldId id="422" r:id="rId21"/>
    <p:sldId id="423" r:id="rId22"/>
    <p:sldId id="424" r:id="rId23"/>
  </p:sldIdLst>
  <p:sldSz cx="8672513" cy="6008688"/>
  <p:notesSz cx="6858000" cy="9144000"/>
  <p:embeddedFontLst>
    <p:embeddedFont>
      <p:font typeface="Calibri" pitchFamily="34" charset="0"/>
      <p:regular r:id="rId25"/>
      <p:bold r:id="rId26"/>
      <p:italic r:id="rId27"/>
      <p:boldItalic r:id="rId28"/>
    </p:embeddedFont>
    <p:embeddedFont>
      <p:font typeface="Trebuchet MS" pitchFamily="34" charset="0"/>
      <p:regular r:id="rId29"/>
      <p:bold r:id="rId30"/>
      <p:italic r:id="rId31"/>
      <p:boldItalic r:id="rId32"/>
    </p:embeddedFont>
    <p:embeddedFont>
      <p:font typeface="Raleway" charset="0"/>
      <p:regular r:id="rId33"/>
      <p:bold r:id="rId34"/>
    </p:embeddedFont>
    <p:embeddedFont>
      <p:font typeface="Lucida Console" pitchFamily="49" charset="0"/>
      <p:regular r:id="rId35"/>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8099" autoAdjust="0"/>
  </p:normalViewPr>
  <p:slideViewPr>
    <p:cSldViewPr>
      <p:cViewPr>
        <p:scale>
          <a:sx n="81" d="100"/>
          <a:sy n="81" d="100"/>
        </p:scale>
        <p:origin x="-1158" y="-102"/>
      </p:cViewPr>
      <p:guideLst>
        <p:guide orient="horz" pos="3525"/>
        <p:guide orient="horz" pos="985"/>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t>03/04/2016</a:t>
            </a:fld>
            <a:endParaRPr lang="es-AR" dirty="0"/>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t>‹Nº›</a:t>
            </a:fld>
            <a:endParaRPr lang="es-AR" dirty="0"/>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r>
              <a:rPr lang="es-AR" b="1" dirty="0" smtClean="0"/>
              <a:t>Engee es una empresa de calidad, desarrollo y consultoría de software.</a:t>
            </a:r>
            <a:endParaRPr lang="es-AR" b="1" dirty="0"/>
          </a:p>
        </p:txBody>
      </p:sp>
      <p:sp>
        <p:nvSpPr>
          <p:cNvPr id="4" name="Slide Number Placeholder 3"/>
          <p:cNvSpPr>
            <a:spLocks noGrp="1"/>
          </p:cNvSpPr>
          <p:nvPr>
            <p:ph type="sldNum" sz="quarter" idx="10"/>
          </p:nvPr>
        </p:nvSpPr>
        <p:spPr/>
        <p:txBody>
          <a:bodyPr/>
          <a:lstStyle/>
          <a:p>
            <a:fld id="{2AB2016F-03C1-44A6-B9E3-22D2F2DA74BD}" type="slidenum">
              <a:rPr lang="es-AR" smtClean="0"/>
              <a:t>1</a:t>
            </a:fld>
            <a:endParaRPr lang="es-AR" dirty="0"/>
          </a:p>
        </p:txBody>
      </p:sp>
    </p:spTree>
    <p:extLst>
      <p:ext uri="{BB962C8B-B14F-4D97-AF65-F5344CB8AC3E}">
        <p14:creationId xmlns:p14="http://schemas.microsoft.com/office/powerpoint/2010/main" val="41242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181">
          <p15:clr>
            <a:srgbClr val="FBAE40"/>
          </p15:clr>
        </p15:guide>
        <p15:guide id="2" orient="horz" pos="985">
          <p15:clr>
            <a:srgbClr val="FBAE40"/>
          </p15:clr>
        </p15:guide>
        <p15:guide id="3" orient="horz" pos="352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21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Seguridad</a:t>
            </a:r>
            <a:endParaRPr lang="es-ES" dirty="0"/>
          </a:p>
        </p:txBody>
      </p:sp>
      <p:sp>
        <p:nvSpPr>
          <p:cNvPr id="4" name="3 Marcador de texto"/>
          <p:cNvSpPr>
            <a:spLocks noGrp="1"/>
          </p:cNvSpPr>
          <p:nvPr>
            <p:ph type="body" sz="quarter" idx="11"/>
          </p:nvPr>
        </p:nvSpPr>
        <p:spPr/>
        <p:txBody>
          <a:bodyPr/>
          <a:lstStyle/>
          <a:p>
            <a:r>
              <a:rPr lang="es-AR" dirty="0" smtClean="0"/>
              <a:t>Ataques típicos</a:t>
            </a:r>
            <a:endParaRPr lang="es-ES" dirty="0"/>
          </a:p>
        </p:txBody>
      </p:sp>
      <p:sp>
        <p:nvSpPr>
          <p:cNvPr id="5" name="Marcador de texto 2"/>
          <p:cNvSpPr>
            <a:spLocks noGrp="1"/>
          </p:cNvSpPr>
          <p:nvPr>
            <p:ph type="body" sz="quarter" idx="10"/>
          </p:nvPr>
        </p:nvSpPr>
        <p:spPr>
          <a:xfrm>
            <a:off x="735856" y="1780208"/>
            <a:ext cx="5544616" cy="3528392"/>
          </a:xfrm>
        </p:spPr>
        <p:txBody>
          <a:bodyPr/>
          <a:lstStyle/>
          <a:p>
            <a:pPr marL="342900" indent="-342900">
              <a:buFont typeface="+mj-lt"/>
              <a:buAutoNum type="arabicPeriod"/>
            </a:pPr>
            <a:r>
              <a:rPr lang="es-AR" dirty="0" smtClean="0"/>
              <a:t>Ataques </a:t>
            </a:r>
            <a:r>
              <a:rPr lang="es-AR" dirty="0"/>
              <a:t>de </a:t>
            </a:r>
            <a:r>
              <a:rPr lang="es-AR" dirty="0" smtClean="0"/>
              <a:t>monitorización</a:t>
            </a:r>
            <a:endParaRPr lang="es-AR" dirty="0"/>
          </a:p>
          <a:p>
            <a:pPr marL="342900" indent="-342900">
              <a:buFont typeface="+mj-lt"/>
              <a:buAutoNum type="arabicPeriod"/>
            </a:pPr>
            <a:r>
              <a:rPr lang="es-AR" dirty="0"/>
              <a:t>Ataques de </a:t>
            </a:r>
            <a:r>
              <a:rPr lang="es-AR" dirty="0" smtClean="0"/>
              <a:t>autenticación</a:t>
            </a:r>
            <a:endParaRPr lang="es-AR" dirty="0"/>
          </a:p>
          <a:p>
            <a:pPr marL="342900" indent="-342900">
              <a:buFont typeface="+mj-lt"/>
              <a:buAutoNum type="arabicPeriod"/>
            </a:pPr>
            <a:r>
              <a:rPr lang="es-AR" dirty="0" smtClean="0"/>
              <a:t>Denegación de servicio </a:t>
            </a:r>
            <a:r>
              <a:rPr lang="es-AR" dirty="0"/>
              <a:t>(</a:t>
            </a:r>
            <a:r>
              <a:rPr lang="es-AR" dirty="0" err="1"/>
              <a:t>DoS</a:t>
            </a:r>
            <a:r>
              <a:rPr lang="es-AR" dirty="0"/>
              <a:t>)</a:t>
            </a:r>
          </a:p>
          <a:p>
            <a:pPr marL="342900" indent="-342900">
              <a:buFont typeface="+mj-lt"/>
              <a:buAutoNum type="arabicPeriod"/>
            </a:pPr>
            <a:r>
              <a:rPr lang="es-AR" dirty="0"/>
              <a:t>Ataques de </a:t>
            </a:r>
            <a:r>
              <a:rPr lang="es-AR" dirty="0" smtClean="0"/>
              <a:t>modificación</a:t>
            </a:r>
          </a:p>
          <a:p>
            <a:pPr marL="342900" indent="-342900">
              <a:buFont typeface="+mj-lt"/>
              <a:buAutoNum type="arabicPeriod"/>
            </a:pPr>
            <a:r>
              <a:rPr lang="es-AR" dirty="0" smtClean="0"/>
              <a:t>Hombre en el medio</a:t>
            </a:r>
          </a:p>
          <a:p>
            <a:pPr marL="342900" indent="-342900">
              <a:buFont typeface="+mj-lt"/>
              <a:buAutoNum type="arabicPeriod"/>
            </a:pPr>
            <a:r>
              <a:rPr lang="es-AR" dirty="0" err="1" smtClean="0"/>
              <a:t>Pishing</a:t>
            </a:r>
            <a:endParaRPr lang="es-AR" dirty="0" smtClean="0"/>
          </a:p>
          <a:p>
            <a:pPr marL="342900" indent="-342900">
              <a:buFont typeface="+mj-lt"/>
              <a:buAutoNum type="arabicPeriod"/>
            </a:pPr>
            <a:r>
              <a:rPr lang="es-AR" dirty="0" err="1" smtClean="0"/>
              <a:t>Trashing</a:t>
            </a:r>
            <a:endParaRPr lang="es-AR" dirty="0" smtClean="0"/>
          </a:p>
          <a:p>
            <a:pPr marL="342900" indent="-342900">
              <a:buFont typeface="+mj-lt"/>
              <a:buAutoNum type="arabicPeriod"/>
            </a:pPr>
            <a:endParaRPr lang="es-AR" b="1" dirty="0" smtClean="0"/>
          </a:p>
          <a:p>
            <a:pPr marL="342900" indent="-342900">
              <a:buFont typeface="+mj-lt"/>
              <a:buAutoNum type="arabicPeriod"/>
            </a:pPr>
            <a:endParaRPr lang="es-AR" dirty="0"/>
          </a:p>
          <a:p>
            <a:endParaRPr lang="es-AR" dirty="0"/>
          </a:p>
          <a:p>
            <a:endParaRPr lang="es-ES" dirty="0">
              <a:latin typeface="Raleway" panose="020B0003030101060003" pitchFamily="34" charset="0"/>
            </a:endParaRPr>
          </a:p>
        </p:txBody>
      </p:sp>
    </p:spTree>
    <p:extLst>
      <p:ext uri="{BB962C8B-B14F-4D97-AF65-F5344CB8AC3E}">
        <p14:creationId xmlns:p14="http://schemas.microsoft.com/office/powerpoint/2010/main" val="266675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Seguridad</a:t>
            </a:r>
            <a:endParaRPr lang="es-ES" dirty="0"/>
          </a:p>
        </p:txBody>
      </p:sp>
      <p:sp>
        <p:nvSpPr>
          <p:cNvPr id="4" name="3 Marcador de texto"/>
          <p:cNvSpPr>
            <a:spLocks noGrp="1"/>
          </p:cNvSpPr>
          <p:nvPr>
            <p:ph type="body" sz="quarter" idx="11"/>
          </p:nvPr>
        </p:nvSpPr>
        <p:spPr/>
        <p:txBody>
          <a:bodyPr/>
          <a:lstStyle/>
          <a:p>
            <a:r>
              <a:rPr lang="es-AR" dirty="0" smtClean="0"/>
              <a:t>Estándares</a:t>
            </a:r>
            <a:endParaRPr lang="es-ES" dirty="0"/>
          </a:p>
        </p:txBody>
      </p:sp>
      <p:sp>
        <p:nvSpPr>
          <p:cNvPr id="5" name="Marcador de texto 2"/>
          <p:cNvSpPr>
            <a:spLocks noGrp="1"/>
          </p:cNvSpPr>
          <p:nvPr>
            <p:ph type="body" sz="quarter" idx="10"/>
          </p:nvPr>
        </p:nvSpPr>
        <p:spPr>
          <a:xfrm>
            <a:off x="735856" y="1780208"/>
            <a:ext cx="5544616" cy="3528392"/>
          </a:xfrm>
        </p:spPr>
        <p:txBody>
          <a:bodyPr/>
          <a:lstStyle/>
          <a:p>
            <a:pPr marL="342900" indent="-342900">
              <a:buFont typeface="+mj-lt"/>
              <a:buAutoNum type="arabicPeriod"/>
            </a:pPr>
            <a:r>
              <a:rPr lang="es-AR" dirty="0" smtClean="0"/>
              <a:t>Código civil/penal</a:t>
            </a:r>
          </a:p>
          <a:p>
            <a:pPr marL="723885" lvl="1" indent="-342900">
              <a:buFont typeface="+mj-lt"/>
              <a:buAutoNum type="arabicPeriod"/>
            </a:pPr>
            <a:r>
              <a:rPr lang="es-AR" sz="1400" dirty="0" smtClean="0"/>
              <a:t>Propiedad intelectual / industrial</a:t>
            </a:r>
          </a:p>
          <a:p>
            <a:pPr marL="723885" lvl="1" indent="-342900">
              <a:buFont typeface="+mj-lt"/>
              <a:buAutoNum type="arabicPeriod"/>
            </a:pPr>
            <a:r>
              <a:rPr lang="es-AR" sz="1400" dirty="0" smtClean="0"/>
              <a:t>Ley de hábeas data</a:t>
            </a:r>
          </a:p>
          <a:p>
            <a:pPr marL="723885" lvl="1" indent="-342900">
              <a:buFont typeface="+mj-lt"/>
              <a:buAutoNum type="arabicPeriod"/>
            </a:pPr>
            <a:r>
              <a:rPr lang="es-AR" sz="1400" dirty="0" smtClean="0"/>
              <a:t>Ley de firma digital</a:t>
            </a:r>
          </a:p>
          <a:p>
            <a:pPr marL="342900" indent="-342900">
              <a:buFont typeface="+mj-lt"/>
              <a:buAutoNum type="arabicPeriod"/>
            </a:pPr>
            <a:r>
              <a:rPr lang="es-AR" dirty="0" smtClean="0"/>
              <a:t>ISO</a:t>
            </a:r>
          </a:p>
          <a:p>
            <a:pPr marL="723885" lvl="1" indent="-342900">
              <a:buFont typeface="+mj-lt"/>
              <a:buAutoNum type="arabicPeriod"/>
            </a:pPr>
            <a:r>
              <a:rPr lang="es-AR" sz="1400" dirty="0"/>
              <a:t>Familia ISO 27xxx</a:t>
            </a:r>
          </a:p>
          <a:p>
            <a:pPr marL="342900" indent="-342900">
              <a:buFont typeface="+mj-lt"/>
              <a:buAutoNum type="arabicPeriod"/>
            </a:pPr>
            <a:r>
              <a:rPr lang="es-AR" dirty="0" smtClean="0"/>
              <a:t>OWASP</a:t>
            </a:r>
            <a:endParaRPr lang="es-AR" dirty="0"/>
          </a:p>
          <a:p>
            <a:pPr marL="342900" indent="-342900">
              <a:buFont typeface="+mj-lt"/>
              <a:buAutoNum type="arabicPeriod"/>
            </a:pPr>
            <a:r>
              <a:rPr lang="es-AR" dirty="0" smtClean="0"/>
              <a:t>PCI DSS</a:t>
            </a:r>
            <a:endParaRPr lang="es-AR" b="1" dirty="0" smtClean="0"/>
          </a:p>
          <a:p>
            <a:pPr marL="342900" indent="-342900">
              <a:buFont typeface="+mj-lt"/>
              <a:buAutoNum type="arabicPeriod"/>
            </a:pPr>
            <a:endParaRPr lang="es-AR" dirty="0"/>
          </a:p>
          <a:p>
            <a:endParaRPr lang="es-AR" dirty="0"/>
          </a:p>
          <a:p>
            <a:endParaRPr lang="es-ES" dirty="0">
              <a:latin typeface="Raleway" panose="020B0003030101060003" pitchFamily="34" charset="0"/>
            </a:endParaRPr>
          </a:p>
        </p:txBody>
      </p:sp>
    </p:spTree>
    <p:extLst>
      <p:ext uri="{BB962C8B-B14F-4D97-AF65-F5344CB8AC3E}">
        <p14:creationId xmlns:p14="http://schemas.microsoft.com/office/powerpoint/2010/main" val="399156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Seguridad</a:t>
            </a:r>
            <a:endParaRPr lang="es-ES" dirty="0"/>
          </a:p>
        </p:txBody>
      </p:sp>
      <p:sp>
        <p:nvSpPr>
          <p:cNvPr id="4" name="3 Marcador de texto"/>
          <p:cNvSpPr>
            <a:spLocks noGrp="1"/>
          </p:cNvSpPr>
          <p:nvPr>
            <p:ph type="body" sz="quarter" idx="11"/>
          </p:nvPr>
        </p:nvSpPr>
        <p:spPr/>
        <p:txBody>
          <a:bodyPr/>
          <a:lstStyle/>
          <a:p>
            <a:r>
              <a:rPr lang="es-AR" dirty="0" smtClean="0"/>
              <a:t>¿Preguntas?</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992" y="1563688"/>
            <a:ext cx="5112568" cy="378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75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5"/>
          <p:cNvSpPr/>
          <p:nvPr/>
        </p:nvSpPr>
        <p:spPr>
          <a:xfrm>
            <a:off x="-525153" y="1587408"/>
            <a:ext cx="5904656" cy="851902"/>
          </a:xfrm>
          <a:prstGeom prst="rect">
            <a:avLst/>
          </a:prstGeom>
          <a:noFill/>
          <a:ln w="3175">
            <a:solidFill>
              <a:srgbClr val="FF8C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p:cNvSpPr/>
          <p:nvPr/>
        </p:nvSpPr>
        <p:spPr>
          <a:xfrm>
            <a:off x="159792" y="1659416"/>
            <a:ext cx="4896694" cy="707886"/>
          </a:xfrm>
          <a:prstGeom prst="rect">
            <a:avLst/>
          </a:prstGeom>
        </p:spPr>
        <p:txBody>
          <a:bodyPr wrap="square">
            <a:spAutoFit/>
          </a:bodyPr>
          <a:lstStyle/>
          <a:p>
            <a:r>
              <a:rPr lang="es-ES" sz="4000" dirty="0" smtClean="0">
                <a:solidFill>
                  <a:schemeClr val="bg1"/>
                </a:solidFill>
              </a:rPr>
              <a:t>Caso de estudio</a:t>
            </a:r>
            <a:endParaRPr lang="es-ES" sz="4000" dirty="0">
              <a:solidFill>
                <a:schemeClr val="bg1"/>
              </a:solidFill>
            </a:endParaRPr>
          </a:p>
        </p:txBody>
      </p:sp>
    </p:spTree>
    <p:extLst>
      <p:ext uri="{BB962C8B-B14F-4D97-AF65-F5344CB8AC3E}">
        <p14:creationId xmlns:p14="http://schemas.microsoft.com/office/powerpoint/2010/main" val="4073839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estudio</a:t>
            </a:r>
            <a:endParaRPr lang="es-ES" dirty="0"/>
          </a:p>
        </p:txBody>
      </p:sp>
      <p:sp>
        <p:nvSpPr>
          <p:cNvPr id="3" name="2 Marcador de texto"/>
          <p:cNvSpPr>
            <a:spLocks noGrp="1"/>
          </p:cNvSpPr>
          <p:nvPr>
            <p:ph type="body" sz="quarter" idx="10"/>
          </p:nvPr>
        </p:nvSpPr>
        <p:spPr>
          <a:xfrm>
            <a:off x="735856" y="1780208"/>
            <a:ext cx="7488832" cy="3528392"/>
          </a:xfrm>
        </p:spPr>
        <p:txBody>
          <a:bodyPr/>
          <a:lstStyle/>
          <a:p>
            <a:r>
              <a:rPr lang="es-AR" dirty="0" smtClean="0"/>
              <a:t>Ejemplo de ataque por reutilización de sesión</a:t>
            </a:r>
          </a:p>
          <a:p>
            <a:endParaRPr lang="es-AR" dirty="0"/>
          </a:p>
          <a:p>
            <a:pPr marL="342900" indent="-342900">
              <a:buFont typeface="+mj-lt"/>
              <a:buAutoNum type="arabicPeriod"/>
            </a:pPr>
            <a:r>
              <a:rPr lang="es-AR" dirty="0" smtClean="0"/>
              <a:t>Repaso HTTP</a:t>
            </a:r>
          </a:p>
          <a:p>
            <a:pPr marL="342900" indent="-342900">
              <a:buFont typeface="+mj-lt"/>
              <a:buAutoNum type="arabicPeriod"/>
            </a:pPr>
            <a:r>
              <a:rPr lang="es-AR" dirty="0" smtClean="0"/>
              <a:t>Objetivos</a:t>
            </a:r>
          </a:p>
          <a:p>
            <a:pPr marL="342900" indent="-342900">
              <a:buFont typeface="+mj-lt"/>
              <a:buAutoNum type="arabicPeriod"/>
            </a:pPr>
            <a:r>
              <a:rPr lang="es-AR" dirty="0" smtClean="0"/>
              <a:t>Reconocimiento</a:t>
            </a:r>
            <a:endParaRPr lang="es-AR" dirty="0"/>
          </a:p>
          <a:p>
            <a:pPr marL="342900" indent="-342900">
              <a:buFont typeface="+mj-lt"/>
              <a:buAutoNum type="arabicPeriod"/>
            </a:pPr>
            <a:r>
              <a:rPr lang="es-AR" dirty="0" smtClean="0"/>
              <a:t>Soluciones</a:t>
            </a:r>
          </a:p>
          <a:p>
            <a:pPr marL="342900" indent="-342900">
              <a:buFont typeface="+mj-lt"/>
              <a:buAutoNum type="arabicPeriod"/>
            </a:pPr>
            <a:r>
              <a:rPr lang="es-AR" dirty="0" smtClean="0"/>
              <a:t>Preparación</a:t>
            </a:r>
          </a:p>
          <a:p>
            <a:pPr marL="342900" indent="-342900">
              <a:buFont typeface="+mj-lt"/>
              <a:buAutoNum type="arabicPeriod"/>
            </a:pPr>
            <a:r>
              <a:rPr lang="es-AR" dirty="0" smtClean="0"/>
              <a:t>Ejecución</a:t>
            </a:r>
          </a:p>
          <a:p>
            <a:pPr marL="342900" indent="-342900">
              <a:buFont typeface="+mj-lt"/>
              <a:buAutoNum type="arabicPeriod"/>
            </a:pPr>
            <a:endParaRPr lang="es-AR" dirty="0" smtClean="0"/>
          </a:p>
          <a:p>
            <a:pPr marL="285750" indent="-285750">
              <a:buFontTx/>
              <a:buChar char="-"/>
            </a:pPr>
            <a:endParaRPr lang="es-ES" dirty="0"/>
          </a:p>
        </p:txBody>
      </p:sp>
      <p:sp>
        <p:nvSpPr>
          <p:cNvPr id="4" name="3 Marcador de texto"/>
          <p:cNvSpPr>
            <a:spLocks noGrp="1"/>
          </p:cNvSpPr>
          <p:nvPr>
            <p:ph type="body" sz="quarter" idx="11"/>
          </p:nvPr>
        </p:nvSpPr>
        <p:spPr/>
        <p:txBody>
          <a:bodyPr/>
          <a:lstStyle/>
          <a:p>
            <a:r>
              <a:rPr lang="es-AR" dirty="0" smtClean="0"/>
              <a:t>Pasos del ataque</a:t>
            </a:r>
            <a:endParaRPr lang="es-ES" dirty="0"/>
          </a:p>
        </p:txBody>
      </p:sp>
    </p:spTree>
    <p:extLst>
      <p:ext uri="{BB962C8B-B14F-4D97-AF65-F5344CB8AC3E}">
        <p14:creationId xmlns:p14="http://schemas.microsoft.com/office/powerpoint/2010/main" val="265785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estudio</a:t>
            </a:r>
            <a:endParaRPr lang="es-ES" dirty="0"/>
          </a:p>
        </p:txBody>
      </p:sp>
      <p:sp>
        <p:nvSpPr>
          <p:cNvPr id="3" name="2 Marcador de texto"/>
          <p:cNvSpPr>
            <a:spLocks noGrp="1"/>
          </p:cNvSpPr>
          <p:nvPr>
            <p:ph type="body" sz="quarter" idx="10"/>
          </p:nvPr>
        </p:nvSpPr>
        <p:spPr>
          <a:xfrm>
            <a:off x="735856" y="1780208"/>
            <a:ext cx="7488832" cy="3528392"/>
          </a:xfrm>
        </p:spPr>
        <p:txBody>
          <a:bodyPr/>
          <a:lstStyle/>
          <a:p>
            <a:pPr marL="342900" indent="-342900">
              <a:buFont typeface="+mj-lt"/>
              <a:buAutoNum type="arabicPeriod"/>
            </a:pPr>
            <a:r>
              <a:rPr lang="es-AR" dirty="0" smtClean="0"/>
              <a:t>¿Como se conserva la relación entre la «sesión» y el browser?</a:t>
            </a:r>
          </a:p>
          <a:p>
            <a:pPr marL="342900" indent="-342900">
              <a:buFont typeface="+mj-lt"/>
              <a:buAutoNum type="arabicPeriod"/>
            </a:pPr>
            <a:r>
              <a:rPr lang="es-AR" dirty="0" smtClean="0"/>
              <a:t>¿Cómo funciona el «</a:t>
            </a:r>
            <a:r>
              <a:rPr lang="es-AR" dirty="0" err="1" smtClean="0"/>
              <a:t>stack</a:t>
            </a:r>
            <a:r>
              <a:rPr lang="es-AR" dirty="0" smtClean="0"/>
              <a:t>» HTTP cuando hay un «GET»?</a:t>
            </a:r>
          </a:p>
          <a:p>
            <a:pPr marL="342900" indent="-342900">
              <a:buFont typeface="+mj-lt"/>
              <a:buAutoNum type="arabicPeriod"/>
            </a:pPr>
            <a:r>
              <a:rPr lang="es-AR" dirty="0" smtClean="0"/>
              <a:t>¿Cómo funciona un proxy HTTP?</a:t>
            </a:r>
          </a:p>
          <a:p>
            <a:pPr marL="342900" indent="-342900">
              <a:buFont typeface="+mj-lt"/>
              <a:buAutoNum type="arabicPeriod"/>
            </a:pPr>
            <a:r>
              <a:rPr lang="es-AR" dirty="0" smtClean="0"/>
              <a:t>¿Cómo se puede rastrear una dirección IP?</a:t>
            </a:r>
          </a:p>
          <a:p>
            <a:pPr marL="342900" indent="-342900">
              <a:buFont typeface="+mj-lt"/>
              <a:buAutoNum type="arabicPeriod"/>
            </a:pPr>
            <a:r>
              <a:rPr lang="es-AR" dirty="0" smtClean="0"/>
              <a:t>¿Cómo se puede evitar el rastreo de una dirección IP?</a:t>
            </a:r>
            <a:endParaRPr lang="es-AR" dirty="0" smtClean="0"/>
          </a:p>
          <a:p>
            <a:pPr marL="285750" indent="-285750">
              <a:buFontTx/>
              <a:buChar char="-"/>
            </a:pPr>
            <a:endParaRPr lang="es-ES" dirty="0"/>
          </a:p>
        </p:txBody>
      </p:sp>
      <p:sp>
        <p:nvSpPr>
          <p:cNvPr id="4" name="3 Marcador de texto"/>
          <p:cNvSpPr>
            <a:spLocks noGrp="1"/>
          </p:cNvSpPr>
          <p:nvPr>
            <p:ph type="body" sz="quarter" idx="11"/>
          </p:nvPr>
        </p:nvSpPr>
        <p:spPr/>
        <p:txBody>
          <a:bodyPr/>
          <a:lstStyle/>
          <a:p>
            <a:r>
              <a:rPr lang="es-AR" dirty="0" smtClean="0"/>
              <a:t>Repaso HTTP</a:t>
            </a:r>
            <a:endParaRPr lang="es-ES" dirty="0"/>
          </a:p>
        </p:txBody>
      </p:sp>
    </p:spTree>
    <p:extLst>
      <p:ext uri="{BB962C8B-B14F-4D97-AF65-F5344CB8AC3E}">
        <p14:creationId xmlns:p14="http://schemas.microsoft.com/office/powerpoint/2010/main" val="43362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estudio</a:t>
            </a:r>
            <a:endParaRPr lang="es-ES" dirty="0"/>
          </a:p>
        </p:txBody>
      </p:sp>
      <p:sp>
        <p:nvSpPr>
          <p:cNvPr id="3" name="2 Marcador de texto"/>
          <p:cNvSpPr>
            <a:spLocks noGrp="1"/>
          </p:cNvSpPr>
          <p:nvPr>
            <p:ph type="body" sz="quarter" idx="10"/>
          </p:nvPr>
        </p:nvSpPr>
        <p:spPr>
          <a:xfrm>
            <a:off x="735856" y="1780208"/>
            <a:ext cx="7488832" cy="3528392"/>
          </a:xfrm>
        </p:spPr>
        <p:txBody>
          <a:bodyPr/>
          <a:lstStyle/>
          <a:p>
            <a:r>
              <a:rPr lang="es-AR" dirty="0"/>
              <a:t>Supongamos un sistema de votación ON-LINE, como por ejemplo el de </a:t>
            </a:r>
            <a:r>
              <a:rPr lang="es-AR" dirty="0" smtClean="0"/>
              <a:t>revista CORSA. Ahora </a:t>
            </a:r>
            <a:r>
              <a:rPr lang="es-AR" dirty="0"/>
              <a:t>supongamos que existe una persona que desea alterar el resultado de la votación. </a:t>
            </a:r>
            <a:r>
              <a:rPr lang="es-AR" dirty="0" smtClean="0"/>
              <a:t>Se </a:t>
            </a:r>
            <a:r>
              <a:rPr lang="es-AR" dirty="0"/>
              <a:t>plantean las siguientes </a:t>
            </a:r>
            <a:r>
              <a:rPr lang="es-AR" dirty="0" smtClean="0"/>
              <a:t>condiciones:</a:t>
            </a:r>
          </a:p>
          <a:p>
            <a:pPr marL="342900" indent="-342900">
              <a:buFont typeface="+mj-lt"/>
              <a:buAutoNum type="arabicPeriod"/>
            </a:pPr>
            <a:r>
              <a:rPr lang="es-AR" dirty="0" smtClean="0"/>
              <a:t>El ataque no debe ser detectado</a:t>
            </a:r>
          </a:p>
          <a:p>
            <a:pPr marL="342900" indent="-342900">
              <a:buFont typeface="+mj-lt"/>
              <a:buAutoNum type="arabicPeriod"/>
            </a:pPr>
            <a:r>
              <a:rPr lang="es-AR" dirty="0" smtClean="0"/>
              <a:t>Debe generarse la evidencia adecuada, y sólo la evidencia adecuada</a:t>
            </a:r>
          </a:p>
          <a:p>
            <a:pPr marL="342900" indent="-342900">
              <a:buFont typeface="+mj-lt"/>
              <a:buAutoNum type="arabicPeriod"/>
            </a:pPr>
            <a:r>
              <a:rPr lang="es-AR" dirty="0" smtClean="0"/>
              <a:t>No debe denegarse el servicio</a:t>
            </a:r>
          </a:p>
          <a:p>
            <a:pPr marL="342900" indent="-342900">
              <a:buFont typeface="+mj-lt"/>
              <a:buAutoNum type="arabicPeriod"/>
            </a:pPr>
            <a:r>
              <a:rPr lang="es-AR" dirty="0" smtClean="0"/>
              <a:t>No hay acceso físico</a:t>
            </a:r>
          </a:p>
          <a:p>
            <a:pPr marL="342900" indent="-342900">
              <a:buFont typeface="+mj-lt"/>
              <a:buAutoNum type="arabicPeriod"/>
            </a:pPr>
            <a:r>
              <a:rPr lang="es-AR" dirty="0" smtClean="0"/>
              <a:t>Se dispone de tiempo y recursos limitados</a:t>
            </a:r>
          </a:p>
        </p:txBody>
      </p:sp>
      <p:sp>
        <p:nvSpPr>
          <p:cNvPr id="4" name="3 Marcador de texto"/>
          <p:cNvSpPr>
            <a:spLocks noGrp="1"/>
          </p:cNvSpPr>
          <p:nvPr>
            <p:ph type="body" sz="quarter" idx="11"/>
          </p:nvPr>
        </p:nvSpPr>
        <p:spPr/>
        <p:txBody>
          <a:bodyPr/>
          <a:lstStyle/>
          <a:p>
            <a:r>
              <a:rPr lang="es-AR" dirty="0" smtClean="0"/>
              <a:t>Objetivos</a:t>
            </a:r>
            <a:endParaRPr lang="es-ES" dirty="0"/>
          </a:p>
        </p:txBody>
      </p:sp>
    </p:spTree>
    <p:extLst>
      <p:ext uri="{BB962C8B-B14F-4D97-AF65-F5344CB8AC3E}">
        <p14:creationId xmlns:p14="http://schemas.microsoft.com/office/powerpoint/2010/main" val="132180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estudio</a:t>
            </a:r>
            <a:endParaRPr lang="es-ES" dirty="0"/>
          </a:p>
        </p:txBody>
      </p:sp>
      <p:sp>
        <p:nvSpPr>
          <p:cNvPr id="3" name="2 Marcador de texto"/>
          <p:cNvSpPr>
            <a:spLocks noGrp="1"/>
          </p:cNvSpPr>
          <p:nvPr>
            <p:ph type="body" sz="quarter" idx="10"/>
          </p:nvPr>
        </p:nvSpPr>
        <p:spPr>
          <a:xfrm>
            <a:off x="735856" y="1780208"/>
            <a:ext cx="7488832" cy="3528392"/>
          </a:xfrm>
        </p:spPr>
        <p:txBody>
          <a:bodyPr/>
          <a:lstStyle/>
          <a:p>
            <a:r>
              <a:rPr lang="es-AR" dirty="0" smtClean="0"/>
              <a:t>Se procede a realizar una votación, y se examina el software. Rápidamente se ve que este posee tres capas de seguridad:</a:t>
            </a:r>
          </a:p>
          <a:p>
            <a:pPr marL="342900" indent="-342900">
              <a:buFont typeface="+mj-lt"/>
              <a:buAutoNum type="arabicPeriod"/>
            </a:pPr>
            <a:r>
              <a:rPr lang="es-AR" dirty="0" smtClean="0"/>
              <a:t>Basada en cookies, en </a:t>
            </a:r>
            <a:r>
              <a:rPr lang="es-AR" dirty="0" err="1" smtClean="0"/>
              <a:t>javascript</a:t>
            </a:r>
            <a:endParaRPr lang="es-AR" dirty="0" smtClean="0"/>
          </a:p>
          <a:p>
            <a:pPr marL="723885" lvl="1" indent="-342900">
              <a:buFont typeface="+mj-lt"/>
              <a:buAutoNum type="arabicPeriod"/>
            </a:pPr>
            <a:r>
              <a:rPr lang="es-AR" sz="1400" dirty="0" smtClean="0"/>
              <a:t>Esta capa puede saltarse fácilmente armando manualmente los </a:t>
            </a:r>
            <a:r>
              <a:rPr lang="es-AR" sz="1400" dirty="0" err="1" smtClean="0"/>
              <a:t>headers</a:t>
            </a:r>
            <a:endParaRPr lang="es-AR" dirty="0"/>
          </a:p>
          <a:p>
            <a:pPr marL="342900" indent="-342900">
              <a:buFont typeface="+mj-lt"/>
              <a:buAutoNum type="arabicPeriod"/>
            </a:pPr>
            <a:r>
              <a:rPr lang="es-AR" dirty="0"/>
              <a:t>Se verifica en el servidor la cantidad de votos de una misma dirección </a:t>
            </a:r>
            <a:r>
              <a:rPr lang="es-AR" dirty="0" smtClean="0"/>
              <a:t>IP</a:t>
            </a:r>
          </a:p>
          <a:p>
            <a:pPr marL="723885" lvl="1" indent="-342900">
              <a:buFont typeface="+mj-lt"/>
              <a:buAutoNum type="arabicPeriod"/>
            </a:pPr>
            <a:r>
              <a:rPr lang="es-AR" sz="1400" dirty="0" smtClean="0"/>
              <a:t>Esta verificación podría saltarse usando servidores proxy elite</a:t>
            </a:r>
          </a:p>
          <a:p>
            <a:pPr marL="342900" indent="-342900">
              <a:buFont typeface="+mj-lt"/>
              <a:buAutoNum type="arabicPeriod"/>
            </a:pPr>
            <a:r>
              <a:rPr lang="es-AR" dirty="0" smtClean="0"/>
              <a:t>Se solicita un </a:t>
            </a:r>
            <a:r>
              <a:rPr lang="es-AR" dirty="0" err="1" smtClean="0"/>
              <a:t>Captcha</a:t>
            </a:r>
            <a:r>
              <a:rPr lang="es-AR" dirty="0" smtClean="0"/>
              <a:t> para votar</a:t>
            </a:r>
          </a:p>
          <a:p>
            <a:pPr marL="723885" lvl="1" indent="-342900">
              <a:buFont typeface="+mj-lt"/>
              <a:buAutoNum type="arabicPeriod"/>
            </a:pPr>
            <a:r>
              <a:rPr lang="es-AR" sz="1400" dirty="0" smtClean="0"/>
              <a:t>El </a:t>
            </a:r>
            <a:r>
              <a:rPr lang="es-AR" sz="1400" dirty="0" err="1" smtClean="0"/>
              <a:t>Captcha</a:t>
            </a:r>
            <a:r>
              <a:rPr lang="es-AR" sz="1400" dirty="0" smtClean="0"/>
              <a:t> podría «escanearse»</a:t>
            </a:r>
          </a:p>
          <a:p>
            <a:pPr marL="723885" lvl="1" indent="-342900">
              <a:buFont typeface="+mj-lt"/>
              <a:buAutoNum type="arabicPeriod"/>
            </a:pPr>
            <a:r>
              <a:rPr lang="es-AR" sz="1400" b="1" dirty="0" smtClean="0"/>
              <a:t>Vulnerar la seguridad lógica</a:t>
            </a:r>
          </a:p>
          <a:p>
            <a:pPr marL="342900" indent="-342900">
              <a:buFont typeface="+mj-lt"/>
              <a:buAutoNum type="arabicPeriod"/>
            </a:pPr>
            <a:endParaRPr lang="es-AR" dirty="0" smtClean="0"/>
          </a:p>
        </p:txBody>
      </p:sp>
      <p:sp>
        <p:nvSpPr>
          <p:cNvPr id="4" name="3 Marcador de texto"/>
          <p:cNvSpPr>
            <a:spLocks noGrp="1"/>
          </p:cNvSpPr>
          <p:nvPr>
            <p:ph type="body" sz="quarter" idx="11"/>
          </p:nvPr>
        </p:nvSpPr>
        <p:spPr/>
        <p:txBody>
          <a:bodyPr/>
          <a:lstStyle/>
          <a:p>
            <a:r>
              <a:rPr lang="es-AR" dirty="0"/>
              <a:t>Reconocimiento</a:t>
            </a:r>
            <a:endParaRPr lang="es-ES" dirty="0"/>
          </a:p>
        </p:txBody>
      </p:sp>
    </p:spTree>
    <p:extLst>
      <p:ext uri="{BB962C8B-B14F-4D97-AF65-F5344CB8AC3E}">
        <p14:creationId xmlns:p14="http://schemas.microsoft.com/office/powerpoint/2010/main" val="2081582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estudio</a:t>
            </a:r>
            <a:endParaRPr lang="es-ES" dirty="0"/>
          </a:p>
        </p:txBody>
      </p:sp>
      <p:sp>
        <p:nvSpPr>
          <p:cNvPr id="3" name="2 Marcador de texto"/>
          <p:cNvSpPr>
            <a:spLocks noGrp="1"/>
          </p:cNvSpPr>
          <p:nvPr>
            <p:ph type="body" sz="quarter" idx="10"/>
          </p:nvPr>
        </p:nvSpPr>
        <p:spPr>
          <a:xfrm>
            <a:off x="735856" y="1780208"/>
            <a:ext cx="7488832" cy="3528392"/>
          </a:xfrm>
        </p:spPr>
        <p:txBody>
          <a:bodyPr/>
          <a:lstStyle/>
          <a:p>
            <a:r>
              <a:rPr lang="es-AR" sz="1050" dirty="0">
                <a:latin typeface="Lucida Console" pitchFamily="49" charset="0"/>
              </a:rPr>
              <a:t>HTTP/1.1 200 OK</a:t>
            </a:r>
          </a:p>
          <a:p>
            <a:r>
              <a:rPr lang="es-AR" sz="1050" dirty="0">
                <a:latin typeface="Lucida Console" pitchFamily="49" charset="0"/>
              </a:rPr>
              <a:t>Server: Apache/2.2.13 (</a:t>
            </a:r>
            <a:r>
              <a:rPr lang="es-AR" sz="1050" dirty="0" err="1">
                <a:latin typeface="Lucida Console" pitchFamily="49" charset="0"/>
              </a:rPr>
              <a:t>Fedora</a:t>
            </a:r>
            <a:r>
              <a:rPr lang="es-AR" sz="1050" dirty="0">
                <a:latin typeface="Lucida Console" pitchFamily="49" charset="0"/>
              </a:rPr>
              <a:t>)</a:t>
            </a:r>
          </a:p>
          <a:p>
            <a:r>
              <a:rPr lang="es-AR" sz="1050" dirty="0">
                <a:latin typeface="Lucida Console" pitchFamily="49" charset="0"/>
              </a:rPr>
              <a:t>X-</a:t>
            </a:r>
            <a:r>
              <a:rPr lang="es-AR" sz="1050" dirty="0" err="1">
                <a:latin typeface="Lucida Console" pitchFamily="49" charset="0"/>
              </a:rPr>
              <a:t>Powered</a:t>
            </a:r>
            <a:r>
              <a:rPr lang="es-AR" sz="1050" dirty="0">
                <a:latin typeface="Lucida Console" pitchFamily="49" charset="0"/>
              </a:rPr>
              <a:t>-</a:t>
            </a:r>
            <a:r>
              <a:rPr lang="es-AR" sz="1050" dirty="0" err="1">
                <a:latin typeface="Lucida Console" pitchFamily="49" charset="0"/>
              </a:rPr>
              <a:t>By</a:t>
            </a:r>
            <a:r>
              <a:rPr lang="es-AR" sz="1050" dirty="0">
                <a:latin typeface="Lucida Console" pitchFamily="49" charset="0"/>
              </a:rPr>
              <a:t>: PHP/5.2.13</a:t>
            </a:r>
          </a:p>
          <a:p>
            <a:r>
              <a:rPr lang="es-AR" sz="1050" dirty="0">
                <a:latin typeface="Lucida Console" pitchFamily="49" charset="0"/>
              </a:rPr>
              <a:t>Content-</a:t>
            </a:r>
            <a:r>
              <a:rPr lang="es-AR" sz="1050" dirty="0" err="1">
                <a:latin typeface="Lucida Console" pitchFamily="49" charset="0"/>
              </a:rPr>
              <a:t>Encoding</a:t>
            </a:r>
            <a:r>
              <a:rPr lang="es-AR" sz="1050" dirty="0">
                <a:latin typeface="Lucida Console" pitchFamily="49" charset="0"/>
              </a:rPr>
              <a:t>: </a:t>
            </a:r>
            <a:r>
              <a:rPr lang="es-AR" sz="1050" dirty="0" err="1">
                <a:latin typeface="Lucida Console" pitchFamily="49" charset="0"/>
              </a:rPr>
              <a:t>gzip</a:t>
            </a:r>
            <a:endParaRPr lang="es-AR" sz="1050" dirty="0">
              <a:latin typeface="Lucida Console" pitchFamily="49" charset="0"/>
            </a:endParaRPr>
          </a:p>
          <a:p>
            <a:r>
              <a:rPr lang="es-AR" sz="1050" dirty="0">
                <a:latin typeface="Lucida Console" pitchFamily="49" charset="0"/>
              </a:rPr>
              <a:t>Content-</a:t>
            </a:r>
            <a:r>
              <a:rPr lang="es-AR" sz="1050" dirty="0" err="1">
                <a:latin typeface="Lucida Console" pitchFamily="49" charset="0"/>
              </a:rPr>
              <a:t>Length</a:t>
            </a:r>
            <a:r>
              <a:rPr lang="es-AR" sz="1050" dirty="0">
                <a:latin typeface="Lucida Console" pitchFamily="49" charset="0"/>
              </a:rPr>
              <a:t>: 735</a:t>
            </a:r>
          </a:p>
          <a:p>
            <a:endParaRPr lang="es-AR" sz="1050" dirty="0">
              <a:latin typeface="Lucida Console" pitchFamily="49" charset="0"/>
            </a:endParaRPr>
          </a:p>
          <a:p>
            <a:r>
              <a:rPr lang="es-AR" sz="1050" dirty="0">
                <a:latin typeface="Lucida Console" pitchFamily="49" charset="0"/>
              </a:rPr>
              <a:t>POST /_</a:t>
            </a:r>
            <a:r>
              <a:rPr lang="es-AR" sz="1050" dirty="0" err="1">
                <a:latin typeface="Lucida Console" pitchFamily="49" charset="0"/>
              </a:rPr>
              <a:t>ifr_promotoras_validar.php</a:t>
            </a:r>
            <a:r>
              <a:rPr lang="es-AR" sz="1050" dirty="0">
                <a:latin typeface="Lucida Console" pitchFamily="49" charset="0"/>
              </a:rPr>
              <a:t> HTTP/1.1</a:t>
            </a:r>
          </a:p>
          <a:p>
            <a:r>
              <a:rPr lang="es-AR" sz="1050" dirty="0" err="1">
                <a:latin typeface="Lucida Console" pitchFamily="49" charset="0"/>
              </a:rPr>
              <a:t>Accept</a:t>
            </a:r>
            <a:r>
              <a:rPr lang="es-AR" sz="1050" dirty="0">
                <a:latin typeface="Lucida Console" pitchFamily="49" charset="0"/>
              </a:rPr>
              <a:t>: </a:t>
            </a:r>
            <a:r>
              <a:rPr lang="es-AR" sz="1050" dirty="0" err="1">
                <a:latin typeface="Lucida Console" pitchFamily="49" charset="0"/>
              </a:rPr>
              <a:t>text</a:t>
            </a:r>
            <a:r>
              <a:rPr lang="es-AR" sz="1050" dirty="0">
                <a:latin typeface="Lucida Console" pitchFamily="49" charset="0"/>
              </a:rPr>
              <a:t>/</a:t>
            </a:r>
            <a:r>
              <a:rPr lang="es-AR" sz="1050" dirty="0" err="1">
                <a:latin typeface="Lucida Console" pitchFamily="49" charset="0"/>
              </a:rPr>
              <a:t>html</a:t>
            </a:r>
            <a:r>
              <a:rPr lang="es-AR" sz="1050" dirty="0">
                <a:latin typeface="Lucida Console" pitchFamily="49" charset="0"/>
              </a:rPr>
              <a:t>, </a:t>
            </a:r>
            <a:r>
              <a:rPr lang="es-AR" sz="1050" dirty="0" err="1">
                <a:latin typeface="Lucida Console" pitchFamily="49" charset="0"/>
              </a:rPr>
              <a:t>application</a:t>
            </a:r>
            <a:r>
              <a:rPr lang="es-AR" sz="1050" dirty="0">
                <a:latin typeface="Lucida Console" pitchFamily="49" charset="0"/>
              </a:rPr>
              <a:t>/</a:t>
            </a:r>
            <a:r>
              <a:rPr lang="es-AR" sz="1050" dirty="0" err="1">
                <a:latin typeface="Lucida Console" pitchFamily="49" charset="0"/>
              </a:rPr>
              <a:t>xhtml+xml</a:t>
            </a:r>
            <a:r>
              <a:rPr lang="es-AR" sz="1050" dirty="0">
                <a:latin typeface="Lucida Console" pitchFamily="49" charset="0"/>
              </a:rPr>
              <a:t>, */*</a:t>
            </a:r>
          </a:p>
          <a:p>
            <a:r>
              <a:rPr lang="es-AR" sz="1050" dirty="0" err="1">
                <a:latin typeface="Lucida Console" pitchFamily="49" charset="0"/>
              </a:rPr>
              <a:t>Referer</a:t>
            </a:r>
            <a:r>
              <a:rPr lang="es-AR" sz="1050" dirty="0">
                <a:latin typeface="Lucida Console" pitchFamily="49" charset="0"/>
              </a:rPr>
              <a:t>: http://www.XXXXXXXXXXX.com.ar/_ifr_promotoras_validar.php?id_ranking=[XX]&amp;id_promot=[XX]</a:t>
            </a:r>
          </a:p>
          <a:p>
            <a:r>
              <a:rPr lang="es-AR" sz="1050" dirty="0" smtClean="0">
                <a:latin typeface="Lucida Console" pitchFamily="49" charset="0"/>
              </a:rPr>
              <a:t>Content-</a:t>
            </a:r>
            <a:r>
              <a:rPr lang="es-AR" sz="1050" dirty="0" err="1" smtClean="0">
                <a:latin typeface="Lucida Console" pitchFamily="49" charset="0"/>
              </a:rPr>
              <a:t>Length</a:t>
            </a:r>
            <a:r>
              <a:rPr lang="es-AR" sz="1050" dirty="0">
                <a:latin typeface="Lucida Console" pitchFamily="49" charset="0"/>
              </a:rPr>
              <a:t>: 54</a:t>
            </a:r>
          </a:p>
          <a:p>
            <a:r>
              <a:rPr lang="es-AR" sz="1050" dirty="0">
                <a:latin typeface="Lucida Console" pitchFamily="49" charset="0"/>
              </a:rPr>
              <a:t>Cookie: PHPSESSID=</a:t>
            </a:r>
            <a:r>
              <a:rPr lang="es-AR" sz="1050" dirty="0" err="1">
                <a:latin typeface="Lucida Console" pitchFamily="49" charset="0"/>
              </a:rPr>
              <a:t>xxxxxxxxxxxxxxxxxxxxxxxxxx</a:t>
            </a:r>
            <a:endParaRPr lang="es-AR" sz="1050" dirty="0">
              <a:latin typeface="Lucida Console" pitchFamily="49" charset="0"/>
            </a:endParaRPr>
          </a:p>
          <a:p>
            <a:r>
              <a:rPr lang="es-AR" sz="1050" dirty="0" err="1">
                <a:latin typeface="Lucida Console" pitchFamily="49" charset="0"/>
              </a:rPr>
              <a:t>id_promot</a:t>
            </a:r>
            <a:r>
              <a:rPr lang="es-AR" sz="1050" dirty="0">
                <a:latin typeface="Lucida Console" pitchFamily="49" charset="0"/>
              </a:rPr>
              <a:t>=</a:t>
            </a:r>
            <a:r>
              <a:rPr lang="es-AR" sz="1050" dirty="0" err="1">
                <a:latin typeface="Lucida Console" pitchFamily="49" charset="0"/>
              </a:rPr>
              <a:t>XX&amp;id_ranking</a:t>
            </a:r>
            <a:r>
              <a:rPr lang="es-AR" sz="1050" dirty="0">
                <a:latin typeface="Lucida Console" pitchFamily="49" charset="0"/>
              </a:rPr>
              <a:t>=</a:t>
            </a:r>
            <a:r>
              <a:rPr lang="es-AR" sz="1050" dirty="0" err="1">
                <a:latin typeface="Lucida Console" pitchFamily="49" charset="0"/>
              </a:rPr>
              <a:t>X&amp;update_poll</a:t>
            </a:r>
            <a:r>
              <a:rPr lang="es-AR" sz="1050" dirty="0">
                <a:latin typeface="Lucida Console" pitchFamily="49" charset="0"/>
              </a:rPr>
              <a:t>=1&amp;gd_string=8A21</a:t>
            </a:r>
          </a:p>
          <a:p>
            <a:pPr marL="342900" indent="-342900">
              <a:buFont typeface="+mj-lt"/>
              <a:buAutoNum type="arabicPeriod"/>
            </a:pPr>
            <a:endParaRPr lang="es-AR" sz="1050" dirty="0">
              <a:latin typeface="Lucida Console" pitchFamily="49" charset="0"/>
            </a:endParaRPr>
          </a:p>
        </p:txBody>
      </p:sp>
      <p:sp>
        <p:nvSpPr>
          <p:cNvPr id="4" name="3 Marcador de texto"/>
          <p:cNvSpPr>
            <a:spLocks noGrp="1"/>
          </p:cNvSpPr>
          <p:nvPr>
            <p:ph type="body" sz="quarter" idx="11"/>
          </p:nvPr>
        </p:nvSpPr>
        <p:spPr/>
        <p:txBody>
          <a:bodyPr/>
          <a:lstStyle/>
          <a:p>
            <a:r>
              <a:rPr lang="es-AR" dirty="0" smtClean="0"/>
              <a:t>Relevamiento: </a:t>
            </a:r>
            <a:r>
              <a:rPr lang="es-AR" dirty="0" err="1" smtClean="0"/>
              <a:t>Headers</a:t>
            </a:r>
            <a:r>
              <a:rPr lang="es-AR" dirty="0" smtClean="0"/>
              <a:t> HTTP</a:t>
            </a:r>
            <a:endParaRPr lang="es-ES" dirty="0"/>
          </a:p>
        </p:txBody>
      </p:sp>
    </p:spTree>
    <p:extLst>
      <p:ext uri="{BB962C8B-B14F-4D97-AF65-F5344CB8AC3E}">
        <p14:creationId xmlns:p14="http://schemas.microsoft.com/office/powerpoint/2010/main" val="339751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estudio</a:t>
            </a:r>
            <a:endParaRPr lang="es-ES" dirty="0"/>
          </a:p>
        </p:txBody>
      </p:sp>
      <p:sp>
        <p:nvSpPr>
          <p:cNvPr id="3" name="2 Marcador de texto"/>
          <p:cNvSpPr>
            <a:spLocks noGrp="1"/>
          </p:cNvSpPr>
          <p:nvPr>
            <p:ph type="body" sz="quarter" idx="10"/>
          </p:nvPr>
        </p:nvSpPr>
        <p:spPr>
          <a:xfrm>
            <a:off x="735856" y="1780208"/>
            <a:ext cx="7488832" cy="3528392"/>
          </a:xfrm>
        </p:spPr>
        <p:txBody>
          <a:bodyPr/>
          <a:lstStyle/>
          <a:p>
            <a:r>
              <a:rPr lang="es-AR" sz="800" dirty="0" err="1" smtClean="0">
                <a:latin typeface="Lucida Console" pitchFamily="49" charset="0"/>
              </a:rPr>
              <a:t>ip_call</a:t>
            </a:r>
            <a:r>
              <a:rPr lang="es-AR" sz="800" dirty="0" smtClean="0">
                <a:latin typeface="Lucida Console" pitchFamily="49" charset="0"/>
              </a:rPr>
              <a:t> </a:t>
            </a:r>
            <a:r>
              <a:rPr lang="es-AR" sz="800" dirty="0">
                <a:latin typeface="Lucida Console" pitchFamily="49" charset="0"/>
              </a:rPr>
              <a:t>= [IP del cliente WEB]</a:t>
            </a:r>
          </a:p>
          <a:p>
            <a:r>
              <a:rPr lang="es-AR" sz="800" dirty="0" err="1">
                <a:latin typeface="Lucida Console" pitchFamily="49" charset="0"/>
              </a:rPr>
              <a:t>id_ranking</a:t>
            </a:r>
            <a:r>
              <a:rPr lang="es-AR" sz="800" dirty="0">
                <a:latin typeface="Lucida Console" pitchFamily="49" charset="0"/>
              </a:rPr>
              <a:t> = [Número];</a:t>
            </a:r>
          </a:p>
          <a:p>
            <a:r>
              <a:rPr lang="es-AR" sz="800" dirty="0" err="1">
                <a:latin typeface="Lucida Console" pitchFamily="49" charset="0"/>
              </a:rPr>
              <a:t>id_promot</a:t>
            </a:r>
            <a:r>
              <a:rPr lang="es-AR" sz="800" dirty="0">
                <a:latin typeface="Lucida Console" pitchFamily="49" charset="0"/>
              </a:rPr>
              <a:t> = [Número];</a:t>
            </a:r>
          </a:p>
          <a:p>
            <a:r>
              <a:rPr lang="es-AR" sz="800" dirty="0" err="1">
                <a:latin typeface="Lucida Console" pitchFamily="49" charset="0"/>
              </a:rPr>
              <a:t>gd_string</a:t>
            </a:r>
            <a:r>
              <a:rPr lang="es-AR" sz="800" dirty="0">
                <a:latin typeface="Lucida Console" pitchFamily="49" charset="0"/>
              </a:rPr>
              <a:t> = [Cadena con código, 4 caracteres </a:t>
            </a:r>
            <a:r>
              <a:rPr lang="es-AR" sz="800" dirty="0" err="1">
                <a:latin typeface="Lucida Console" pitchFamily="49" charset="0"/>
              </a:rPr>
              <a:t>mayusculas</a:t>
            </a:r>
            <a:r>
              <a:rPr lang="es-AR" sz="800" dirty="0">
                <a:latin typeface="Lucida Console" pitchFamily="49" charset="0"/>
              </a:rPr>
              <a:t>, aparentemente HEXA];</a:t>
            </a:r>
          </a:p>
          <a:p>
            <a:r>
              <a:rPr lang="es-AR" sz="800" dirty="0">
                <a:latin typeface="Lucida Console" pitchFamily="49" charset="0"/>
              </a:rPr>
              <a:t>	</a:t>
            </a:r>
          </a:p>
          <a:p>
            <a:r>
              <a:rPr lang="es-AR" sz="800" dirty="0">
                <a:latin typeface="Lucida Console" pitchFamily="49" charset="0"/>
              </a:rPr>
              <a:t>// La </a:t>
            </a:r>
            <a:r>
              <a:rPr lang="es-AR" sz="800" dirty="0" err="1">
                <a:latin typeface="Lucida Console" pitchFamily="49" charset="0"/>
              </a:rPr>
              <a:t>varialbe</a:t>
            </a:r>
            <a:r>
              <a:rPr lang="es-AR" sz="800" dirty="0">
                <a:latin typeface="Lucida Console" pitchFamily="49" charset="0"/>
              </a:rPr>
              <a:t> </a:t>
            </a:r>
            <a:r>
              <a:rPr lang="es-AR" sz="800" dirty="0" err="1">
                <a:latin typeface="Lucida Console" pitchFamily="49" charset="0"/>
              </a:rPr>
              <a:t>session</a:t>
            </a:r>
            <a:r>
              <a:rPr lang="es-AR" sz="800" dirty="0">
                <a:latin typeface="Lucida Console" pitchFamily="49" charset="0"/>
              </a:rPr>
              <a:t>["</a:t>
            </a:r>
            <a:r>
              <a:rPr lang="es-AR" sz="800" dirty="0" err="1">
                <a:latin typeface="Lucida Console" pitchFamily="49" charset="0"/>
              </a:rPr>
              <a:t>gd_code</a:t>
            </a:r>
            <a:r>
              <a:rPr lang="es-AR" sz="800" dirty="0">
                <a:latin typeface="Lucida Console" pitchFamily="49" charset="0"/>
              </a:rPr>
              <a:t>"] se modifica desde la página "</a:t>
            </a:r>
            <a:r>
              <a:rPr lang="es-AR" sz="800" dirty="0" err="1">
                <a:latin typeface="Lucida Console" pitchFamily="49" charset="0"/>
              </a:rPr>
              <a:t>gd_image.php</a:t>
            </a:r>
            <a:r>
              <a:rPr lang="es-AR" sz="800" dirty="0">
                <a:latin typeface="Lucida Console" pitchFamily="49" charset="0"/>
              </a:rPr>
              <a:t>".</a:t>
            </a:r>
          </a:p>
          <a:p>
            <a:r>
              <a:rPr lang="es-AR" sz="800" dirty="0" err="1">
                <a:latin typeface="Lucida Console" pitchFamily="49" charset="0"/>
              </a:rPr>
              <a:t>if</a:t>
            </a:r>
            <a:r>
              <a:rPr lang="es-AR" sz="800" dirty="0">
                <a:latin typeface="Lucida Console" pitchFamily="49" charset="0"/>
              </a:rPr>
              <a:t> </a:t>
            </a:r>
            <a:r>
              <a:rPr lang="es-AR" sz="800" b="1" dirty="0">
                <a:latin typeface="Lucida Console" pitchFamily="49" charset="0"/>
              </a:rPr>
              <a:t>(</a:t>
            </a:r>
            <a:r>
              <a:rPr lang="es-AR" sz="800" b="1" dirty="0" err="1">
                <a:latin typeface="Lucida Console" pitchFamily="49" charset="0"/>
              </a:rPr>
              <a:t>session</a:t>
            </a:r>
            <a:r>
              <a:rPr lang="es-AR" sz="800" b="1" dirty="0">
                <a:latin typeface="Lucida Console" pitchFamily="49" charset="0"/>
              </a:rPr>
              <a:t>["</a:t>
            </a:r>
            <a:r>
              <a:rPr lang="es-AR" sz="800" b="1" dirty="0" err="1">
                <a:latin typeface="Lucida Console" pitchFamily="49" charset="0"/>
              </a:rPr>
              <a:t>gd_code</a:t>
            </a:r>
            <a:r>
              <a:rPr lang="es-AR" sz="800" b="1" dirty="0">
                <a:latin typeface="Lucida Console" pitchFamily="49" charset="0"/>
              </a:rPr>
              <a:t>"] == </a:t>
            </a:r>
            <a:r>
              <a:rPr lang="es-AR" sz="800" b="1" dirty="0" err="1">
                <a:latin typeface="Lucida Console" pitchFamily="49" charset="0"/>
              </a:rPr>
              <a:t>gd_string</a:t>
            </a:r>
            <a:r>
              <a:rPr lang="es-AR" sz="800" b="1" dirty="0" smtClean="0">
                <a:latin typeface="Lucida Console" pitchFamily="49" charset="0"/>
              </a:rPr>
              <a:t>) </a:t>
            </a:r>
            <a:r>
              <a:rPr lang="es-AR" sz="800" dirty="0" smtClean="0">
                <a:latin typeface="Lucida Console" pitchFamily="49" charset="0"/>
              </a:rPr>
              <a:t>{</a:t>
            </a:r>
            <a:endParaRPr lang="es-AR" sz="800" dirty="0">
              <a:latin typeface="Lucida Console" pitchFamily="49" charset="0"/>
            </a:endParaRPr>
          </a:p>
          <a:p>
            <a:r>
              <a:rPr lang="es-AR" sz="800" dirty="0">
                <a:latin typeface="Lucida Console" pitchFamily="49" charset="0"/>
              </a:rPr>
              <a:t>	// La lista de IP se almacena en base de datos (¿</a:t>
            </a:r>
            <a:r>
              <a:rPr lang="es-AR" sz="800" dirty="0" err="1">
                <a:latin typeface="Lucida Console" pitchFamily="49" charset="0"/>
              </a:rPr>
              <a:t>MySQL</a:t>
            </a:r>
            <a:r>
              <a:rPr lang="es-AR" sz="800" dirty="0">
                <a:latin typeface="Lucida Console" pitchFamily="49" charset="0"/>
              </a:rPr>
              <a:t>?) o memoria.</a:t>
            </a:r>
          </a:p>
          <a:p>
            <a:r>
              <a:rPr lang="es-AR" sz="800" dirty="0">
                <a:latin typeface="Lucida Console" pitchFamily="49" charset="0"/>
              </a:rPr>
              <a:t>	</a:t>
            </a:r>
            <a:r>
              <a:rPr lang="es-AR" sz="800" dirty="0" err="1">
                <a:latin typeface="Lucida Console" pitchFamily="49" charset="0"/>
              </a:rPr>
              <a:t>if</a:t>
            </a:r>
            <a:r>
              <a:rPr lang="es-AR" sz="800" dirty="0">
                <a:latin typeface="Lucida Console" pitchFamily="49" charset="0"/>
              </a:rPr>
              <a:t> (</a:t>
            </a:r>
            <a:r>
              <a:rPr lang="es-AR" sz="800" dirty="0" err="1">
                <a:latin typeface="Lucida Console" pitchFamily="49" charset="0"/>
              </a:rPr>
              <a:t>MaximaCantidadIPPorUT</a:t>
            </a:r>
            <a:r>
              <a:rPr lang="es-AR" sz="800" dirty="0">
                <a:latin typeface="Lucida Console" pitchFamily="49" charset="0"/>
              </a:rPr>
              <a:t>(</a:t>
            </a:r>
            <a:r>
              <a:rPr lang="es-AR" sz="800" dirty="0" err="1">
                <a:latin typeface="Lucida Console" pitchFamily="49" charset="0"/>
              </a:rPr>
              <a:t>ip_call</a:t>
            </a:r>
            <a:r>
              <a:rPr lang="es-AR" sz="800" dirty="0">
                <a:latin typeface="Lucida Console" pitchFamily="49" charset="0"/>
              </a:rPr>
              <a:t>) &lt; Z</a:t>
            </a:r>
            <a:r>
              <a:rPr lang="es-AR" sz="800" dirty="0" smtClean="0">
                <a:latin typeface="Lucida Console" pitchFamily="49" charset="0"/>
              </a:rPr>
              <a:t>) </a:t>
            </a:r>
            <a:r>
              <a:rPr lang="es-AR" sz="800" dirty="0">
                <a:latin typeface="Lucida Console" pitchFamily="49" charset="0"/>
              </a:rPr>
              <a:t>	{</a:t>
            </a:r>
          </a:p>
          <a:p>
            <a:r>
              <a:rPr lang="es-AR" sz="800" dirty="0">
                <a:latin typeface="Lucida Console" pitchFamily="49" charset="0"/>
              </a:rPr>
              <a:t>		/* actualizar </a:t>
            </a:r>
            <a:r>
              <a:rPr lang="es-AR" sz="800" dirty="0" err="1">
                <a:latin typeface="Lucida Console" pitchFamily="49" charset="0"/>
              </a:rPr>
              <a:t>votacion</a:t>
            </a:r>
            <a:r>
              <a:rPr lang="es-AR" sz="800" dirty="0">
                <a:latin typeface="Lucida Console" pitchFamily="49" charset="0"/>
              </a:rPr>
              <a:t> */</a:t>
            </a:r>
          </a:p>
          <a:p>
            <a:r>
              <a:rPr lang="es-AR" sz="800" dirty="0">
                <a:latin typeface="Lucida Console" pitchFamily="49" charset="0"/>
              </a:rPr>
              <a:t>		/* almacenar IP con fecha y hora */</a:t>
            </a:r>
          </a:p>
          <a:p>
            <a:r>
              <a:rPr lang="es-AR" sz="800" dirty="0">
                <a:latin typeface="Lucida Console" pitchFamily="49" charset="0"/>
              </a:rPr>
              <a:t>	</a:t>
            </a:r>
            <a:r>
              <a:rPr lang="es-AR" sz="800" dirty="0" smtClean="0">
                <a:latin typeface="Lucida Console" pitchFamily="49" charset="0"/>
              </a:rPr>
              <a:t>} </a:t>
            </a:r>
            <a:r>
              <a:rPr lang="es-AR" sz="800" dirty="0">
                <a:latin typeface="Lucida Console" pitchFamily="49" charset="0"/>
              </a:rPr>
              <a:t>	</a:t>
            </a:r>
            <a:r>
              <a:rPr lang="es-AR" sz="800" dirty="0" err="1" smtClean="0">
                <a:latin typeface="Lucida Console" pitchFamily="49" charset="0"/>
              </a:rPr>
              <a:t>else</a:t>
            </a:r>
            <a:r>
              <a:rPr lang="es-AR" sz="800" dirty="0" smtClean="0">
                <a:latin typeface="Lucida Console" pitchFamily="49" charset="0"/>
              </a:rPr>
              <a:t> </a:t>
            </a:r>
            <a:r>
              <a:rPr lang="es-AR" sz="800" dirty="0">
                <a:latin typeface="Lucida Console" pitchFamily="49" charset="0"/>
              </a:rPr>
              <a:t>	{</a:t>
            </a:r>
          </a:p>
          <a:p>
            <a:r>
              <a:rPr lang="es-AR" sz="800" dirty="0">
                <a:latin typeface="Lucida Console" pitchFamily="49" charset="0"/>
              </a:rPr>
              <a:t>		--&gt; IP supera </a:t>
            </a:r>
            <a:r>
              <a:rPr lang="es-AR" sz="800" dirty="0" err="1">
                <a:latin typeface="Lucida Console" pitchFamily="49" charset="0"/>
              </a:rPr>
              <a:t>maxima</a:t>
            </a:r>
            <a:r>
              <a:rPr lang="es-AR" sz="800" dirty="0">
                <a:latin typeface="Lucida Console" pitchFamily="49" charset="0"/>
              </a:rPr>
              <a:t> cantidad x unidad de tiempo --&gt; Error votación</a:t>
            </a:r>
          </a:p>
          <a:p>
            <a:r>
              <a:rPr lang="es-AR" sz="800" dirty="0">
                <a:latin typeface="Lucida Console" pitchFamily="49" charset="0"/>
              </a:rPr>
              <a:t>	}</a:t>
            </a:r>
          </a:p>
          <a:p>
            <a:r>
              <a:rPr lang="es-AR" sz="800" dirty="0" err="1" smtClean="0">
                <a:latin typeface="Lucida Console" pitchFamily="49" charset="0"/>
              </a:rPr>
              <a:t>Else</a:t>
            </a:r>
            <a:r>
              <a:rPr lang="es-AR" sz="800" dirty="0" smtClean="0">
                <a:latin typeface="Lucida Console" pitchFamily="49" charset="0"/>
              </a:rPr>
              <a:t> {</a:t>
            </a:r>
            <a:endParaRPr lang="es-AR" sz="800" dirty="0">
              <a:latin typeface="Lucida Console" pitchFamily="49" charset="0"/>
            </a:endParaRPr>
          </a:p>
          <a:p>
            <a:r>
              <a:rPr lang="es-AR" sz="800" dirty="0">
                <a:latin typeface="Lucida Console" pitchFamily="49" charset="0"/>
              </a:rPr>
              <a:t>--&gt; </a:t>
            </a:r>
            <a:r>
              <a:rPr lang="es-AR" sz="800" dirty="0" err="1">
                <a:latin typeface="Lucida Console" pitchFamily="49" charset="0"/>
              </a:rPr>
              <a:t>Codigo</a:t>
            </a:r>
            <a:r>
              <a:rPr lang="es-AR" sz="800" dirty="0">
                <a:latin typeface="Lucida Console" pitchFamily="49" charset="0"/>
              </a:rPr>
              <a:t> incorrecto --&gt; Error </a:t>
            </a:r>
            <a:r>
              <a:rPr lang="es-AR" sz="800" dirty="0" err="1">
                <a:latin typeface="Lucida Console" pitchFamily="49" charset="0"/>
              </a:rPr>
              <a:t>votacion</a:t>
            </a:r>
            <a:endParaRPr lang="es-AR" sz="800" dirty="0">
              <a:latin typeface="Lucida Console" pitchFamily="49" charset="0"/>
            </a:endParaRPr>
          </a:p>
          <a:p>
            <a:r>
              <a:rPr lang="es-AR" sz="800" dirty="0">
                <a:latin typeface="Lucida Console" pitchFamily="49" charset="0"/>
              </a:rPr>
              <a:t>}</a:t>
            </a:r>
            <a:endParaRPr lang="es-AR" sz="1050" dirty="0">
              <a:latin typeface="Lucida Console" pitchFamily="49" charset="0"/>
            </a:endParaRPr>
          </a:p>
          <a:p>
            <a:endParaRPr lang="es-AR" sz="1050" dirty="0" smtClean="0">
              <a:latin typeface="Lucida Console" pitchFamily="49" charset="0"/>
            </a:endParaRPr>
          </a:p>
          <a:p>
            <a:pPr marL="342900" indent="-342900">
              <a:buFont typeface="+mj-lt"/>
              <a:buAutoNum type="arabicPeriod"/>
            </a:pPr>
            <a:endParaRPr lang="es-AR" sz="1050" dirty="0">
              <a:latin typeface="Lucida Console" pitchFamily="49" charset="0"/>
            </a:endParaRPr>
          </a:p>
        </p:txBody>
      </p:sp>
      <p:sp>
        <p:nvSpPr>
          <p:cNvPr id="4" name="3 Marcador de texto"/>
          <p:cNvSpPr>
            <a:spLocks noGrp="1"/>
          </p:cNvSpPr>
          <p:nvPr>
            <p:ph type="body" sz="quarter" idx="11"/>
          </p:nvPr>
        </p:nvSpPr>
        <p:spPr/>
        <p:txBody>
          <a:bodyPr/>
          <a:lstStyle/>
          <a:p>
            <a:r>
              <a:rPr lang="es-AR" dirty="0" smtClean="0"/>
              <a:t>Solución: Posible código servidor</a:t>
            </a:r>
            <a:endParaRPr lang="es-ES" dirty="0"/>
          </a:p>
        </p:txBody>
      </p:sp>
    </p:spTree>
    <p:extLst>
      <p:ext uri="{BB962C8B-B14F-4D97-AF65-F5344CB8AC3E}">
        <p14:creationId xmlns:p14="http://schemas.microsoft.com/office/powerpoint/2010/main" val="100405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5"/>
          <p:cNvSpPr/>
          <p:nvPr/>
        </p:nvSpPr>
        <p:spPr>
          <a:xfrm>
            <a:off x="-525153" y="1587408"/>
            <a:ext cx="5904656" cy="851902"/>
          </a:xfrm>
          <a:prstGeom prst="rect">
            <a:avLst/>
          </a:prstGeom>
          <a:noFill/>
          <a:ln w="3175">
            <a:solidFill>
              <a:srgbClr val="FF8C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p:cNvSpPr/>
          <p:nvPr/>
        </p:nvSpPr>
        <p:spPr>
          <a:xfrm>
            <a:off x="159792" y="1659416"/>
            <a:ext cx="4896694" cy="707886"/>
          </a:xfrm>
          <a:prstGeom prst="rect">
            <a:avLst/>
          </a:prstGeom>
        </p:spPr>
        <p:txBody>
          <a:bodyPr wrap="square">
            <a:spAutoFit/>
          </a:bodyPr>
          <a:lstStyle/>
          <a:p>
            <a:r>
              <a:rPr lang="es-ES" sz="4000" dirty="0" smtClean="0">
                <a:solidFill>
                  <a:schemeClr val="bg1"/>
                </a:solidFill>
              </a:rPr>
              <a:t>Seguridad</a:t>
            </a:r>
            <a:endParaRPr lang="es-ES" sz="4000" dirty="0">
              <a:solidFill>
                <a:schemeClr val="bg1"/>
              </a:solidFill>
            </a:endParaRPr>
          </a:p>
        </p:txBody>
      </p:sp>
    </p:spTree>
    <p:extLst>
      <p:ext uri="{BB962C8B-B14F-4D97-AF65-F5344CB8AC3E}">
        <p14:creationId xmlns:p14="http://schemas.microsoft.com/office/powerpoint/2010/main" val="2332652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estudio</a:t>
            </a:r>
            <a:endParaRPr lang="es-ES" dirty="0"/>
          </a:p>
        </p:txBody>
      </p:sp>
      <p:sp>
        <p:nvSpPr>
          <p:cNvPr id="3" name="2 Marcador de texto"/>
          <p:cNvSpPr>
            <a:spLocks noGrp="1"/>
          </p:cNvSpPr>
          <p:nvPr>
            <p:ph type="body" sz="quarter" idx="10"/>
          </p:nvPr>
        </p:nvSpPr>
        <p:spPr>
          <a:xfrm>
            <a:off x="735856" y="1780208"/>
            <a:ext cx="7488832" cy="3528392"/>
          </a:xfrm>
        </p:spPr>
        <p:txBody>
          <a:bodyPr/>
          <a:lstStyle/>
          <a:p>
            <a:pPr marL="228600" indent="-228600">
              <a:buFont typeface="+mj-lt"/>
              <a:buAutoNum type="arabicPeriod"/>
            </a:pPr>
            <a:r>
              <a:rPr lang="es-AR" dirty="0" smtClean="0">
                <a:latin typeface="Lucida Console" pitchFamily="49" charset="0"/>
              </a:rPr>
              <a:t>Herramientas</a:t>
            </a:r>
          </a:p>
          <a:p>
            <a:pPr marL="609585" lvl="1" indent="-228600">
              <a:buFont typeface="+mj-lt"/>
              <a:buAutoNum type="arabicPeriod"/>
            </a:pPr>
            <a:r>
              <a:rPr lang="es-AR" dirty="0" err="1" smtClean="0">
                <a:latin typeface="Lucida Console" pitchFamily="49" charset="0"/>
              </a:rPr>
              <a:t>Custom</a:t>
            </a:r>
            <a:endParaRPr lang="es-AR" dirty="0" smtClean="0">
              <a:latin typeface="Lucida Console" pitchFamily="49" charset="0"/>
            </a:endParaRPr>
          </a:p>
          <a:p>
            <a:pPr marL="609585" lvl="1" indent="-228600">
              <a:buFont typeface="+mj-lt"/>
              <a:buAutoNum type="arabicPeriod"/>
            </a:pPr>
            <a:r>
              <a:rPr lang="es-AR" dirty="0" smtClean="0">
                <a:latin typeface="Lucida Console" pitchFamily="49" charset="0"/>
              </a:rPr>
              <a:t>Simples</a:t>
            </a:r>
          </a:p>
          <a:p>
            <a:pPr marL="228600" indent="-228600">
              <a:buFont typeface="+mj-lt"/>
              <a:buAutoNum type="arabicPeriod"/>
            </a:pPr>
            <a:r>
              <a:rPr lang="es-AR" dirty="0" smtClean="0">
                <a:latin typeface="Lucida Console" pitchFamily="49" charset="0"/>
              </a:rPr>
              <a:t>Conexión</a:t>
            </a:r>
          </a:p>
          <a:p>
            <a:pPr marL="609585" lvl="1" indent="-228600">
              <a:buFont typeface="+mj-lt"/>
              <a:buAutoNum type="arabicPeriod"/>
            </a:pPr>
            <a:r>
              <a:rPr lang="es-AR" dirty="0" err="1" smtClean="0">
                <a:latin typeface="Lucida Console" pitchFamily="49" charset="0"/>
              </a:rPr>
              <a:t>WiFi</a:t>
            </a:r>
            <a:r>
              <a:rPr lang="es-AR" dirty="0" smtClean="0">
                <a:latin typeface="Lucida Console" pitchFamily="49" charset="0"/>
              </a:rPr>
              <a:t> no protegidas</a:t>
            </a:r>
          </a:p>
          <a:p>
            <a:pPr marL="609585" lvl="1" indent="-228600">
              <a:buFont typeface="+mj-lt"/>
              <a:buAutoNum type="arabicPeriod"/>
            </a:pPr>
            <a:r>
              <a:rPr lang="es-AR" dirty="0" err="1" smtClean="0">
                <a:latin typeface="Lucida Console" pitchFamily="49" charset="0"/>
              </a:rPr>
              <a:t>WiFi</a:t>
            </a:r>
            <a:r>
              <a:rPr lang="es-AR" dirty="0" smtClean="0">
                <a:latin typeface="Lucida Console" pitchFamily="49" charset="0"/>
              </a:rPr>
              <a:t> públicas</a:t>
            </a:r>
          </a:p>
          <a:p>
            <a:pPr marL="228600" indent="-228600">
              <a:buFont typeface="+mj-lt"/>
              <a:buAutoNum type="arabicPeriod"/>
            </a:pPr>
            <a:r>
              <a:rPr lang="es-AR" dirty="0" smtClean="0">
                <a:latin typeface="Lucida Console" pitchFamily="49" charset="0"/>
              </a:rPr>
              <a:t>Lista de </a:t>
            </a:r>
            <a:r>
              <a:rPr lang="es-AR" dirty="0" err="1" smtClean="0">
                <a:latin typeface="Lucida Console" pitchFamily="49" charset="0"/>
              </a:rPr>
              <a:t>proxies</a:t>
            </a:r>
            <a:endParaRPr lang="es-AR" dirty="0" smtClean="0">
              <a:latin typeface="Lucida Console" pitchFamily="49" charset="0"/>
            </a:endParaRPr>
          </a:p>
          <a:p>
            <a:pPr marL="609585" lvl="1" indent="-228600">
              <a:buFont typeface="+mj-lt"/>
              <a:buAutoNum type="arabicPeriod"/>
            </a:pPr>
            <a:r>
              <a:rPr lang="es-AR" dirty="0" smtClean="0">
                <a:latin typeface="Lucida Console" pitchFamily="49" charset="0"/>
              </a:rPr>
              <a:t>Elite, en países con poco control</a:t>
            </a:r>
          </a:p>
          <a:p>
            <a:pPr marL="228600" indent="-228600">
              <a:buFont typeface="+mj-lt"/>
              <a:buAutoNum type="arabicPeriod"/>
            </a:pPr>
            <a:endParaRPr lang="es-AR" dirty="0" smtClean="0">
              <a:latin typeface="Lucida Console" pitchFamily="49" charset="0"/>
            </a:endParaRPr>
          </a:p>
          <a:p>
            <a:pPr marL="342900" indent="-342900">
              <a:buFont typeface="+mj-lt"/>
              <a:buAutoNum type="arabicPeriod"/>
            </a:pPr>
            <a:endParaRPr lang="es-AR" sz="1050" dirty="0">
              <a:latin typeface="Lucida Console" pitchFamily="49" charset="0"/>
            </a:endParaRPr>
          </a:p>
        </p:txBody>
      </p:sp>
      <p:sp>
        <p:nvSpPr>
          <p:cNvPr id="4" name="3 Marcador de texto"/>
          <p:cNvSpPr>
            <a:spLocks noGrp="1"/>
          </p:cNvSpPr>
          <p:nvPr>
            <p:ph type="body" sz="quarter" idx="11"/>
          </p:nvPr>
        </p:nvSpPr>
        <p:spPr/>
        <p:txBody>
          <a:bodyPr/>
          <a:lstStyle/>
          <a:p>
            <a:r>
              <a:rPr lang="es-AR" dirty="0" smtClean="0"/>
              <a:t>Preparación</a:t>
            </a:r>
            <a:endParaRPr lang="es-ES" dirty="0"/>
          </a:p>
        </p:txBody>
      </p:sp>
    </p:spTree>
    <p:extLst>
      <p:ext uri="{BB962C8B-B14F-4D97-AF65-F5344CB8AC3E}">
        <p14:creationId xmlns:p14="http://schemas.microsoft.com/office/powerpoint/2010/main" val="233883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estudio</a:t>
            </a:r>
            <a:endParaRPr lang="es-ES" dirty="0"/>
          </a:p>
        </p:txBody>
      </p:sp>
      <p:sp>
        <p:nvSpPr>
          <p:cNvPr id="3" name="2 Marcador de texto"/>
          <p:cNvSpPr>
            <a:spLocks noGrp="1"/>
          </p:cNvSpPr>
          <p:nvPr>
            <p:ph type="body" sz="quarter" idx="10"/>
          </p:nvPr>
        </p:nvSpPr>
        <p:spPr>
          <a:xfrm>
            <a:off x="735856" y="1780208"/>
            <a:ext cx="7488832" cy="3528392"/>
          </a:xfrm>
        </p:spPr>
        <p:txBody>
          <a:bodyPr/>
          <a:lstStyle/>
          <a:p>
            <a:r>
              <a:rPr lang="es-AR" dirty="0"/>
              <a:t>Para la ejecución, el atacante usó una conexión </a:t>
            </a:r>
            <a:r>
              <a:rPr lang="es-AR" dirty="0" err="1"/>
              <a:t>WiFi</a:t>
            </a:r>
            <a:r>
              <a:rPr lang="es-AR" dirty="0"/>
              <a:t> poco protegida, desde una ubicación pública. Puso a correr la herramienta, y completó el código la primera vez. Luego, la herramienta votó, usando una lista de </a:t>
            </a:r>
            <a:r>
              <a:rPr lang="es-AR" dirty="0" err="1"/>
              <a:t>proxies</a:t>
            </a:r>
            <a:r>
              <a:rPr lang="es-AR" dirty="0"/>
              <a:t> de 5000 elementos. Como el tiempo de respuesta promedio de los </a:t>
            </a:r>
            <a:r>
              <a:rPr lang="es-AR" dirty="0" err="1"/>
              <a:t>proxies</a:t>
            </a:r>
            <a:r>
              <a:rPr lang="es-AR" dirty="0"/>
              <a:t> era de 30 segundos, el atacante pudo usar varias instancias en simultáneo de la herramienta, cada una con su respectiva lista de </a:t>
            </a:r>
            <a:r>
              <a:rPr lang="es-AR" dirty="0" err="1"/>
              <a:t>proxies</a:t>
            </a:r>
            <a:r>
              <a:rPr lang="es-AR" dirty="0"/>
              <a:t> en órdenes arbitrarios. De esta forma, en un periodo de 20 horas no consecutivas se consiguió ingresar al sistema un total de 13500 votos aproximadamente, lo necesario para cumplir con el objetivo</a:t>
            </a:r>
            <a:endParaRPr lang="es-AR" dirty="0" smtClean="0">
              <a:latin typeface="Lucida Console" pitchFamily="49" charset="0"/>
            </a:endParaRPr>
          </a:p>
          <a:p>
            <a:pPr marL="342900" indent="-342900">
              <a:buFont typeface="+mj-lt"/>
              <a:buAutoNum type="arabicPeriod"/>
            </a:pPr>
            <a:endParaRPr lang="es-AR" sz="1050" dirty="0">
              <a:latin typeface="Lucida Console" pitchFamily="49" charset="0"/>
            </a:endParaRPr>
          </a:p>
        </p:txBody>
      </p:sp>
      <p:sp>
        <p:nvSpPr>
          <p:cNvPr id="4" name="3 Marcador de texto"/>
          <p:cNvSpPr>
            <a:spLocks noGrp="1"/>
          </p:cNvSpPr>
          <p:nvPr>
            <p:ph type="body" sz="quarter" idx="11"/>
          </p:nvPr>
        </p:nvSpPr>
        <p:spPr/>
        <p:txBody>
          <a:bodyPr/>
          <a:lstStyle/>
          <a:p>
            <a:r>
              <a:rPr lang="es-AR" dirty="0" smtClean="0"/>
              <a:t>Ejecución</a:t>
            </a:r>
            <a:endParaRPr lang="es-ES" dirty="0"/>
          </a:p>
        </p:txBody>
      </p:sp>
    </p:spTree>
    <p:extLst>
      <p:ext uri="{BB962C8B-B14F-4D97-AF65-F5344CB8AC3E}">
        <p14:creationId xmlns:p14="http://schemas.microsoft.com/office/powerpoint/2010/main" val="309775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estudio</a:t>
            </a:r>
            <a:endParaRPr lang="es-ES" dirty="0"/>
          </a:p>
        </p:txBody>
      </p:sp>
      <p:sp>
        <p:nvSpPr>
          <p:cNvPr id="3" name="2 Marcador de texto"/>
          <p:cNvSpPr>
            <a:spLocks noGrp="1"/>
          </p:cNvSpPr>
          <p:nvPr>
            <p:ph type="body" sz="quarter" idx="10"/>
          </p:nvPr>
        </p:nvSpPr>
        <p:spPr>
          <a:xfrm>
            <a:off x="735856" y="1780208"/>
            <a:ext cx="7488832" cy="3528392"/>
          </a:xfrm>
        </p:spPr>
        <p:txBody>
          <a:bodyPr/>
          <a:lstStyle/>
          <a:p>
            <a:pPr>
              <a:lnSpc>
                <a:spcPct val="100000"/>
              </a:lnSpc>
            </a:pPr>
            <a:r>
              <a:rPr lang="es-AR" dirty="0" smtClean="0"/>
              <a:t>Este ataque en particular puede evitarse introduciendo una única línea de código que elimine el </a:t>
            </a:r>
            <a:r>
              <a:rPr lang="es-AR" dirty="0" err="1" smtClean="0"/>
              <a:t>captcha</a:t>
            </a:r>
            <a:r>
              <a:rPr lang="es-AR" dirty="0" smtClean="0"/>
              <a:t> una vez usado:</a:t>
            </a:r>
          </a:p>
          <a:p>
            <a:pPr>
              <a:lnSpc>
                <a:spcPct val="100000"/>
              </a:lnSpc>
            </a:pPr>
            <a:endParaRPr lang="es-AR" dirty="0" smtClean="0"/>
          </a:p>
          <a:p>
            <a:pPr>
              <a:lnSpc>
                <a:spcPct val="100000"/>
              </a:lnSpc>
            </a:pPr>
            <a:r>
              <a:rPr lang="es-AR" dirty="0" err="1" smtClean="0"/>
              <a:t>if</a:t>
            </a:r>
            <a:r>
              <a:rPr lang="es-AR" dirty="0" smtClean="0"/>
              <a:t> </a:t>
            </a:r>
            <a:r>
              <a:rPr lang="es-AR" dirty="0"/>
              <a:t>(</a:t>
            </a:r>
            <a:r>
              <a:rPr lang="es-AR" dirty="0" err="1"/>
              <a:t>session</a:t>
            </a:r>
            <a:r>
              <a:rPr lang="es-AR" dirty="0"/>
              <a:t>["</a:t>
            </a:r>
            <a:r>
              <a:rPr lang="es-AR" dirty="0" err="1"/>
              <a:t>gd_code</a:t>
            </a:r>
            <a:r>
              <a:rPr lang="es-AR" dirty="0"/>
              <a:t>"] == </a:t>
            </a:r>
            <a:r>
              <a:rPr lang="es-AR" dirty="0" err="1"/>
              <a:t>gd_string</a:t>
            </a:r>
            <a:r>
              <a:rPr lang="es-AR" dirty="0"/>
              <a:t>)</a:t>
            </a:r>
          </a:p>
          <a:p>
            <a:pPr>
              <a:lnSpc>
                <a:spcPct val="100000"/>
              </a:lnSpc>
            </a:pPr>
            <a:r>
              <a:rPr lang="es-AR" dirty="0" smtClean="0"/>
              <a:t>{</a:t>
            </a:r>
            <a:endParaRPr lang="es-AR" dirty="0"/>
          </a:p>
          <a:p>
            <a:pPr>
              <a:lnSpc>
                <a:spcPct val="100000"/>
              </a:lnSpc>
            </a:pPr>
            <a:r>
              <a:rPr lang="es-AR" dirty="0"/>
              <a:t>	</a:t>
            </a:r>
            <a:r>
              <a:rPr lang="es-AR" b="1" dirty="0" err="1"/>
              <a:t>session</a:t>
            </a:r>
            <a:r>
              <a:rPr lang="es-AR" b="1" dirty="0"/>
              <a:t>["</a:t>
            </a:r>
            <a:r>
              <a:rPr lang="es-AR" b="1" dirty="0" err="1"/>
              <a:t>gd_code</a:t>
            </a:r>
            <a:r>
              <a:rPr lang="es-AR" b="1" dirty="0"/>
              <a:t>"] = '';</a:t>
            </a:r>
          </a:p>
          <a:p>
            <a:pPr>
              <a:lnSpc>
                <a:spcPct val="100000"/>
              </a:lnSpc>
            </a:pPr>
            <a:r>
              <a:rPr lang="es-AR" dirty="0"/>
              <a:t>	/* </a:t>
            </a:r>
            <a:r>
              <a:rPr lang="es-AR" dirty="0" err="1" smtClean="0"/>
              <a:t>votacion</a:t>
            </a:r>
            <a:r>
              <a:rPr lang="es-AR" dirty="0" smtClean="0"/>
              <a:t> */</a:t>
            </a:r>
            <a:endParaRPr lang="es-AR" dirty="0"/>
          </a:p>
          <a:p>
            <a:pPr>
              <a:lnSpc>
                <a:spcPct val="100000"/>
              </a:lnSpc>
            </a:pPr>
            <a:r>
              <a:rPr lang="es-AR" dirty="0" smtClean="0"/>
              <a:t>}</a:t>
            </a:r>
            <a:endParaRPr lang="es-AR" dirty="0"/>
          </a:p>
          <a:p>
            <a:pPr marL="342900" indent="-342900">
              <a:buFont typeface="+mj-lt"/>
              <a:buAutoNum type="arabicPeriod"/>
            </a:pPr>
            <a:endParaRPr lang="es-AR" sz="1050" dirty="0">
              <a:latin typeface="Lucida Console" pitchFamily="49" charset="0"/>
            </a:endParaRPr>
          </a:p>
        </p:txBody>
      </p:sp>
      <p:sp>
        <p:nvSpPr>
          <p:cNvPr id="4" name="3 Marcador de texto"/>
          <p:cNvSpPr>
            <a:spLocks noGrp="1"/>
          </p:cNvSpPr>
          <p:nvPr>
            <p:ph type="body" sz="quarter" idx="11"/>
          </p:nvPr>
        </p:nvSpPr>
        <p:spPr/>
        <p:txBody>
          <a:bodyPr/>
          <a:lstStyle/>
          <a:p>
            <a:r>
              <a:rPr lang="es-AR" dirty="0" smtClean="0"/>
              <a:t>Mejora</a:t>
            </a:r>
            <a:endParaRPr lang="es-ES" dirty="0"/>
          </a:p>
        </p:txBody>
      </p:sp>
    </p:spTree>
    <p:extLst>
      <p:ext uri="{BB962C8B-B14F-4D97-AF65-F5344CB8AC3E}">
        <p14:creationId xmlns:p14="http://schemas.microsoft.com/office/powerpoint/2010/main" val="45702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Seguridad</a:t>
            </a:r>
            <a:endParaRPr lang="es-ES" dirty="0"/>
          </a:p>
        </p:txBody>
      </p:sp>
      <p:sp>
        <p:nvSpPr>
          <p:cNvPr id="3" name="Marcador de texto 2"/>
          <p:cNvSpPr>
            <a:spLocks noGrp="1"/>
          </p:cNvSpPr>
          <p:nvPr>
            <p:ph type="body" sz="quarter" idx="10"/>
          </p:nvPr>
        </p:nvSpPr>
        <p:spPr>
          <a:xfrm>
            <a:off x="735856" y="1780208"/>
            <a:ext cx="5544616" cy="3528392"/>
          </a:xfrm>
        </p:spPr>
        <p:txBody>
          <a:bodyPr/>
          <a:lstStyle/>
          <a:p>
            <a:pPr marL="342900" indent="-342900">
              <a:buFont typeface="+mj-lt"/>
              <a:buAutoNum type="arabicPeriod"/>
            </a:pPr>
            <a:r>
              <a:rPr lang="es-AR" dirty="0"/>
              <a:t>Conceptos </a:t>
            </a:r>
            <a:r>
              <a:rPr lang="es-AR" dirty="0" smtClean="0"/>
              <a:t>básicos</a:t>
            </a:r>
          </a:p>
          <a:p>
            <a:pPr marL="342900" indent="-342900">
              <a:buFont typeface="+mj-lt"/>
              <a:buAutoNum type="arabicPeriod"/>
            </a:pPr>
            <a:r>
              <a:rPr lang="es-AR" dirty="0" smtClean="0"/>
              <a:t>Principios de seguridad informática</a:t>
            </a:r>
            <a:endParaRPr lang="es-AR" dirty="0"/>
          </a:p>
          <a:p>
            <a:pPr marL="342900" indent="-342900">
              <a:buFont typeface="+mj-lt"/>
              <a:buAutoNum type="arabicPeriod"/>
            </a:pPr>
            <a:r>
              <a:rPr lang="es-AR" dirty="0" smtClean="0"/>
              <a:t>Tipos de seguridad</a:t>
            </a:r>
          </a:p>
          <a:p>
            <a:pPr marL="342900" indent="-342900">
              <a:buFont typeface="+mj-lt"/>
              <a:buAutoNum type="arabicPeriod"/>
            </a:pPr>
            <a:r>
              <a:rPr lang="es-AR" dirty="0" smtClean="0"/>
              <a:t>Mecanismos de seguridad</a:t>
            </a:r>
          </a:p>
          <a:p>
            <a:pPr marL="342900" indent="-342900">
              <a:buFont typeface="+mj-lt"/>
              <a:buAutoNum type="arabicPeriod"/>
            </a:pPr>
            <a:r>
              <a:rPr lang="es-AR" dirty="0" smtClean="0"/>
              <a:t>Confidencialidad</a:t>
            </a:r>
          </a:p>
          <a:p>
            <a:pPr marL="342900" indent="-342900">
              <a:buFont typeface="+mj-lt"/>
              <a:buAutoNum type="arabicPeriod"/>
            </a:pPr>
            <a:r>
              <a:rPr lang="es-AR" dirty="0" smtClean="0"/>
              <a:t>Ataques típicos</a:t>
            </a:r>
            <a:endParaRPr lang="es-AR" dirty="0"/>
          </a:p>
          <a:p>
            <a:pPr marL="342900" indent="-342900">
              <a:buFont typeface="+mj-lt"/>
              <a:buAutoNum type="arabicPeriod"/>
            </a:pPr>
            <a:r>
              <a:rPr lang="es-AR" dirty="0" smtClean="0"/>
              <a:t>Estándares</a:t>
            </a:r>
            <a:endParaRPr lang="es-AR" dirty="0" smtClean="0"/>
          </a:p>
          <a:p>
            <a:pPr marL="342900" indent="-342900">
              <a:buFont typeface="+mj-lt"/>
              <a:buAutoNum type="arabicPeriod"/>
            </a:pPr>
            <a:endParaRPr lang="es-AR" dirty="0"/>
          </a:p>
          <a:p>
            <a:endParaRPr lang="es-AR" dirty="0"/>
          </a:p>
          <a:p>
            <a:endParaRPr lang="es-ES" dirty="0">
              <a:latin typeface="Raleway" panose="020B0003030101060003" pitchFamily="34" charset="0"/>
            </a:endParaRPr>
          </a:p>
        </p:txBody>
      </p:sp>
    </p:spTree>
    <p:extLst>
      <p:ext uri="{BB962C8B-B14F-4D97-AF65-F5344CB8AC3E}">
        <p14:creationId xmlns:p14="http://schemas.microsoft.com/office/powerpoint/2010/main" val="4044516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Seguridad</a:t>
            </a:r>
            <a:endParaRPr lang="es-ES" dirty="0"/>
          </a:p>
        </p:txBody>
      </p:sp>
      <p:sp>
        <p:nvSpPr>
          <p:cNvPr id="4" name="3 Marcador de texto"/>
          <p:cNvSpPr>
            <a:spLocks noGrp="1"/>
          </p:cNvSpPr>
          <p:nvPr>
            <p:ph type="body" sz="quarter" idx="11"/>
          </p:nvPr>
        </p:nvSpPr>
        <p:spPr/>
        <p:txBody>
          <a:bodyPr/>
          <a:lstStyle/>
          <a:p>
            <a:r>
              <a:rPr lang="es-AR" dirty="0" smtClean="0"/>
              <a:t>Conceptos básicos</a:t>
            </a:r>
            <a:endParaRPr lang="es-ES" dirty="0"/>
          </a:p>
        </p:txBody>
      </p:sp>
      <p:sp>
        <p:nvSpPr>
          <p:cNvPr id="5" name="Marcador de texto 2"/>
          <p:cNvSpPr>
            <a:spLocks noGrp="1"/>
          </p:cNvSpPr>
          <p:nvPr>
            <p:ph type="body" sz="quarter" idx="10"/>
          </p:nvPr>
        </p:nvSpPr>
        <p:spPr>
          <a:xfrm>
            <a:off x="735856" y="1780208"/>
            <a:ext cx="5544616" cy="3528392"/>
          </a:xfrm>
        </p:spPr>
        <p:txBody>
          <a:bodyPr/>
          <a:lstStyle/>
          <a:p>
            <a:pPr marL="342900" indent="-342900">
              <a:buFont typeface="+mj-lt"/>
              <a:buAutoNum type="arabicPeriod"/>
            </a:pPr>
            <a:r>
              <a:rPr lang="es-AR" dirty="0" smtClean="0"/>
              <a:t>Definición de seguridad</a:t>
            </a:r>
            <a:endParaRPr lang="es-AR" dirty="0" smtClean="0"/>
          </a:p>
          <a:p>
            <a:pPr marL="342900" indent="-342900">
              <a:buFont typeface="+mj-lt"/>
              <a:buAutoNum type="arabicPeriod"/>
            </a:pPr>
            <a:r>
              <a:rPr lang="es-AR" dirty="0" smtClean="0"/>
              <a:t>Definición de Información</a:t>
            </a:r>
          </a:p>
          <a:p>
            <a:pPr marL="342900" indent="-342900">
              <a:buFont typeface="+mj-lt"/>
              <a:buAutoNum type="arabicPeriod"/>
            </a:pPr>
            <a:r>
              <a:rPr lang="es-AR" b="1" dirty="0" smtClean="0"/>
              <a:t>Seguridad Informática: </a:t>
            </a:r>
            <a:r>
              <a:rPr lang="es-AR" dirty="0" smtClean="0"/>
              <a:t>disciplina </a:t>
            </a:r>
            <a:r>
              <a:rPr lang="es-AR" dirty="0"/>
              <a:t>que se Ocupa de diseñar las normas, </a:t>
            </a:r>
            <a:r>
              <a:rPr lang="es-AR" dirty="0" smtClean="0"/>
              <a:t>procedimientos, métodos </a:t>
            </a:r>
            <a:r>
              <a:rPr lang="es-AR" dirty="0"/>
              <a:t>y técnicas, orientados a proveer condiciones seguras y confiables, para el procesamiento de datos en sistemas informáticos</a:t>
            </a:r>
            <a:r>
              <a:rPr lang="es-AR" dirty="0" smtClean="0"/>
              <a:t>.</a:t>
            </a:r>
          </a:p>
          <a:p>
            <a:pPr marL="342900" indent="-342900">
              <a:buFont typeface="+mj-lt"/>
              <a:buAutoNum type="arabicPeriod"/>
            </a:pPr>
            <a:endParaRPr lang="es-AR" b="1" dirty="0" smtClean="0"/>
          </a:p>
          <a:p>
            <a:pPr marL="342900" indent="-342900">
              <a:buFont typeface="+mj-lt"/>
              <a:buAutoNum type="arabicPeriod"/>
            </a:pPr>
            <a:endParaRPr lang="es-AR" dirty="0"/>
          </a:p>
          <a:p>
            <a:endParaRPr lang="es-AR" dirty="0"/>
          </a:p>
          <a:p>
            <a:endParaRPr lang="es-ES" dirty="0">
              <a:latin typeface="Raleway" panose="020B0003030101060003" pitchFamily="34" charset="0"/>
            </a:endParaRPr>
          </a:p>
        </p:txBody>
      </p:sp>
    </p:spTree>
    <p:extLst>
      <p:ext uri="{BB962C8B-B14F-4D97-AF65-F5344CB8AC3E}">
        <p14:creationId xmlns:p14="http://schemas.microsoft.com/office/powerpoint/2010/main" val="130283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Seguridad</a:t>
            </a:r>
            <a:endParaRPr lang="es-ES" dirty="0"/>
          </a:p>
        </p:txBody>
      </p:sp>
      <p:sp>
        <p:nvSpPr>
          <p:cNvPr id="4" name="3 Marcador de texto"/>
          <p:cNvSpPr>
            <a:spLocks noGrp="1"/>
          </p:cNvSpPr>
          <p:nvPr>
            <p:ph type="body" sz="quarter" idx="11"/>
          </p:nvPr>
        </p:nvSpPr>
        <p:spPr/>
        <p:txBody>
          <a:bodyPr/>
          <a:lstStyle/>
          <a:p>
            <a:r>
              <a:rPr lang="es-AR" dirty="0" smtClean="0"/>
              <a:t>Principios de la seguridad informática</a:t>
            </a:r>
            <a:endParaRPr lang="es-ES" dirty="0"/>
          </a:p>
        </p:txBody>
      </p:sp>
      <p:sp>
        <p:nvSpPr>
          <p:cNvPr id="5" name="Marcador de texto 2"/>
          <p:cNvSpPr>
            <a:spLocks noGrp="1"/>
          </p:cNvSpPr>
          <p:nvPr>
            <p:ph type="body" sz="quarter" idx="10"/>
          </p:nvPr>
        </p:nvSpPr>
        <p:spPr>
          <a:xfrm>
            <a:off x="735856" y="1780208"/>
            <a:ext cx="5544616" cy="3528392"/>
          </a:xfrm>
        </p:spPr>
        <p:txBody>
          <a:bodyPr/>
          <a:lstStyle/>
          <a:p>
            <a:pPr marL="342900" indent="-342900">
              <a:buFont typeface="+mj-lt"/>
              <a:buAutoNum type="arabicPeriod"/>
            </a:pPr>
            <a:r>
              <a:rPr lang="es-AR" b="1" dirty="0" smtClean="0"/>
              <a:t>Confidencialidad</a:t>
            </a:r>
            <a:r>
              <a:rPr lang="es-AR" dirty="0" smtClean="0"/>
              <a:t>: Que la información sólo sea accesible para aquellos a quien está destinada.</a:t>
            </a:r>
          </a:p>
          <a:p>
            <a:pPr marL="342900" indent="-342900">
              <a:buFont typeface="+mj-lt"/>
              <a:buAutoNum type="arabicPeriod"/>
            </a:pPr>
            <a:r>
              <a:rPr lang="es-AR" b="1" dirty="0"/>
              <a:t>Integridad</a:t>
            </a:r>
            <a:r>
              <a:rPr lang="es-AR" dirty="0"/>
              <a:t>: Se refiere a la validez y consistencia de los elementos de información almacenados y procesador en un sistema </a:t>
            </a:r>
            <a:r>
              <a:rPr lang="es-AR" dirty="0" smtClean="0"/>
              <a:t>informático.</a:t>
            </a:r>
          </a:p>
          <a:p>
            <a:pPr marL="342900" indent="-342900">
              <a:buFont typeface="+mj-lt"/>
              <a:buAutoNum type="arabicPeriod"/>
            </a:pPr>
            <a:r>
              <a:rPr lang="es-AR" b="1" dirty="0"/>
              <a:t>Disponibilidad</a:t>
            </a:r>
            <a:r>
              <a:rPr lang="es-AR" dirty="0"/>
              <a:t>: Continuidad de acceso </a:t>
            </a:r>
            <a:r>
              <a:rPr lang="es-AR" dirty="0" smtClean="0"/>
              <a:t>a la información almacenada en el instante en que esta debe estarlo.</a:t>
            </a:r>
            <a:endParaRPr lang="es-AR" dirty="0" smtClean="0"/>
          </a:p>
          <a:p>
            <a:pPr marL="342900" indent="-342900">
              <a:buFont typeface="+mj-lt"/>
              <a:buAutoNum type="arabicPeriod"/>
            </a:pPr>
            <a:endParaRPr lang="es-AR" dirty="0" smtClean="0"/>
          </a:p>
          <a:p>
            <a:pPr marL="342900" indent="-342900">
              <a:buFont typeface="+mj-lt"/>
              <a:buAutoNum type="arabicPeriod"/>
            </a:pPr>
            <a:endParaRPr lang="es-AR" dirty="0" smtClean="0"/>
          </a:p>
          <a:p>
            <a:pPr marL="342900" indent="-342900">
              <a:buFont typeface="+mj-lt"/>
              <a:buAutoNum type="arabicPeriod"/>
            </a:pPr>
            <a:endParaRPr lang="es-AR" b="1" dirty="0" smtClean="0"/>
          </a:p>
          <a:p>
            <a:pPr marL="342900" indent="-342900">
              <a:buFont typeface="+mj-lt"/>
              <a:buAutoNum type="arabicPeriod"/>
            </a:pPr>
            <a:endParaRPr lang="es-AR" dirty="0"/>
          </a:p>
          <a:p>
            <a:endParaRPr lang="es-AR" dirty="0"/>
          </a:p>
          <a:p>
            <a:endParaRPr lang="es-ES" dirty="0">
              <a:latin typeface="Raleway" panose="020B0003030101060003" pitchFamily="34" charset="0"/>
            </a:endParaRPr>
          </a:p>
        </p:txBody>
      </p:sp>
    </p:spTree>
    <p:extLst>
      <p:ext uri="{BB962C8B-B14F-4D97-AF65-F5344CB8AC3E}">
        <p14:creationId xmlns:p14="http://schemas.microsoft.com/office/powerpoint/2010/main" val="223385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Seguridad</a:t>
            </a:r>
            <a:endParaRPr lang="es-ES" dirty="0"/>
          </a:p>
        </p:txBody>
      </p:sp>
      <p:sp>
        <p:nvSpPr>
          <p:cNvPr id="4" name="3 Marcador de texto"/>
          <p:cNvSpPr>
            <a:spLocks noGrp="1"/>
          </p:cNvSpPr>
          <p:nvPr>
            <p:ph type="body" sz="quarter" idx="11"/>
          </p:nvPr>
        </p:nvSpPr>
        <p:spPr/>
        <p:txBody>
          <a:bodyPr/>
          <a:lstStyle/>
          <a:p>
            <a:r>
              <a:rPr lang="es-AR" dirty="0" smtClean="0"/>
              <a:t>Confidencialidad</a:t>
            </a:r>
            <a:endParaRPr lang="es-ES" dirty="0"/>
          </a:p>
        </p:txBody>
      </p:sp>
      <p:sp>
        <p:nvSpPr>
          <p:cNvPr id="5" name="Marcador de texto 2"/>
          <p:cNvSpPr>
            <a:spLocks noGrp="1"/>
          </p:cNvSpPr>
          <p:nvPr>
            <p:ph type="body" sz="quarter" idx="10"/>
          </p:nvPr>
        </p:nvSpPr>
        <p:spPr>
          <a:xfrm>
            <a:off x="735856" y="1780208"/>
            <a:ext cx="5544616" cy="3528392"/>
          </a:xfrm>
        </p:spPr>
        <p:txBody>
          <a:bodyPr/>
          <a:lstStyle/>
          <a:p>
            <a:pPr marL="342900" indent="-342900">
              <a:buFont typeface="+mj-lt"/>
              <a:buAutoNum type="arabicPeriod"/>
            </a:pPr>
            <a:r>
              <a:rPr lang="es-AR" b="1" dirty="0" smtClean="0"/>
              <a:t>Autenticación</a:t>
            </a:r>
          </a:p>
          <a:p>
            <a:pPr marL="723885" lvl="1" indent="-342900">
              <a:buFont typeface="+mj-lt"/>
              <a:buAutoNum type="arabicPeriod"/>
            </a:pPr>
            <a:r>
              <a:rPr lang="es-AR" sz="1400" b="1" dirty="0"/>
              <a:t>Por algo que tenga</a:t>
            </a:r>
          </a:p>
          <a:p>
            <a:pPr marL="723885" lvl="1" indent="-342900">
              <a:buFont typeface="+mj-lt"/>
              <a:buAutoNum type="arabicPeriod"/>
            </a:pPr>
            <a:r>
              <a:rPr lang="es-AR" sz="1400" b="1" dirty="0"/>
              <a:t>Por algo que haga</a:t>
            </a:r>
          </a:p>
          <a:p>
            <a:pPr marL="723885" lvl="1" indent="-342900">
              <a:buFont typeface="+mj-lt"/>
              <a:buAutoNum type="arabicPeriod"/>
            </a:pPr>
            <a:r>
              <a:rPr lang="es-AR" sz="1400" b="1" dirty="0"/>
              <a:t>Por algo que </a:t>
            </a:r>
            <a:r>
              <a:rPr lang="es-AR" sz="1400" b="1" dirty="0" smtClean="0"/>
              <a:t>sepa</a:t>
            </a:r>
          </a:p>
          <a:p>
            <a:pPr marL="342900" indent="-342900">
              <a:buFont typeface="+mj-lt"/>
              <a:buAutoNum type="arabicPeriod"/>
            </a:pPr>
            <a:r>
              <a:rPr lang="es-AR" b="1" dirty="0" smtClean="0"/>
              <a:t>Identificación</a:t>
            </a:r>
          </a:p>
          <a:p>
            <a:pPr marL="723885" lvl="1" indent="-342900">
              <a:buFont typeface="+mj-lt"/>
              <a:buAutoNum type="arabicPeriod"/>
            </a:pPr>
            <a:r>
              <a:rPr lang="es-AR" sz="1400" b="1" dirty="0" smtClean="0"/>
              <a:t>Por lo que «es» (biometría)</a:t>
            </a:r>
          </a:p>
          <a:p>
            <a:pPr marL="342900" indent="-342900">
              <a:buFont typeface="+mj-lt"/>
              <a:buAutoNum type="arabicPeriod"/>
            </a:pPr>
            <a:r>
              <a:rPr lang="es-AR" b="1" dirty="0" smtClean="0"/>
              <a:t>Autorización</a:t>
            </a:r>
            <a:r>
              <a:rPr lang="es-AR" dirty="0" smtClean="0"/>
              <a:t>: Permiso concedido para acceder a información de un sistema informático.</a:t>
            </a:r>
            <a:endParaRPr lang="es-AR" dirty="0" smtClean="0"/>
          </a:p>
          <a:p>
            <a:pPr marL="342900" indent="-342900">
              <a:buFont typeface="+mj-lt"/>
              <a:buAutoNum type="arabicPeriod"/>
            </a:pPr>
            <a:endParaRPr lang="es-AR" dirty="0" smtClean="0"/>
          </a:p>
          <a:p>
            <a:pPr marL="342900" indent="-342900">
              <a:buFont typeface="+mj-lt"/>
              <a:buAutoNum type="arabicPeriod"/>
            </a:pPr>
            <a:endParaRPr lang="es-AR" dirty="0" smtClean="0"/>
          </a:p>
          <a:p>
            <a:pPr marL="342900" indent="-342900">
              <a:buFont typeface="+mj-lt"/>
              <a:buAutoNum type="arabicPeriod"/>
            </a:pPr>
            <a:endParaRPr lang="es-AR" b="1" dirty="0" smtClean="0"/>
          </a:p>
          <a:p>
            <a:pPr marL="342900" indent="-342900">
              <a:buFont typeface="+mj-lt"/>
              <a:buAutoNum type="arabicPeriod"/>
            </a:pPr>
            <a:endParaRPr lang="es-AR" dirty="0"/>
          </a:p>
          <a:p>
            <a:endParaRPr lang="es-AR" dirty="0"/>
          </a:p>
          <a:p>
            <a:endParaRPr lang="es-ES" dirty="0">
              <a:latin typeface="Raleway" panose="020B0003030101060003" pitchFamily="34" charset="0"/>
            </a:endParaRPr>
          </a:p>
        </p:txBody>
      </p:sp>
    </p:spTree>
    <p:extLst>
      <p:ext uri="{BB962C8B-B14F-4D97-AF65-F5344CB8AC3E}">
        <p14:creationId xmlns:p14="http://schemas.microsoft.com/office/powerpoint/2010/main" val="254061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Seguridad</a:t>
            </a:r>
            <a:endParaRPr lang="es-ES" dirty="0"/>
          </a:p>
        </p:txBody>
      </p:sp>
      <p:sp>
        <p:nvSpPr>
          <p:cNvPr id="4" name="3 Marcador de texto"/>
          <p:cNvSpPr>
            <a:spLocks noGrp="1"/>
          </p:cNvSpPr>
          <p:nvPr>
            <p:ph type="body" sz="quarter" idx="11"/>
          </p:nvPr>
        </p:nvSpPr>
        <p:spPr/>
        <p:txBody>
          <a:bodyPr/>
          <a:lstStyle/>
          <a:p>
            <a:r>
              <a:rPr lang="es-AR" dirty="0" smtClean="0"/>
              <a:t>Tipos de seguridad</a:t>
            </a:r>
            <a:endParaRPr lang="es-ES" dirty="0"/>
          </a:p>
        </p:txBody>
      </p:sp>
      <p:sp>
        <p:nvSpPr>
          <p:cNvPr id="5" name="Marcador de texto 2"/>
          <p:cNvSpPr>
            <a:spLocks noGrp="1"/>
          </p:cNvSpPr>
          <p:nvPr>
            <p:ph type="body" sz="quarter" idx="10"/>
          </p:nvPr>
        </p:nvSpPr>
        <p:spPr>
          <a:xfrm>
            <a:off x="735856" y="1780208"/>
            <a:ext cx="5544616" cy="3528392"/>
          </a:xfrm>
        </p:spPr>
        <p:txBody>
          <a:bodyPr/>
          <a:lstStyle/>
          <a:p>
            <a:pPr marL="342900" indent="-342900">
              <a:buFont typeface="+mj-lt"/>
              <a:buAutoNum type="arabicPeriod"/>
            </a:pPr>
            <a:r>
              <a:rPr lang="es-AR" b="1" dirty="0" smtClean="0"/>
              <a:t>Administrativa</a:t>
            </a:r>
            <a:r>
              <a:rPr lang="es-AR" dirty="0" smtClean="0"/>
              <a:t>: La seguridad se define desde una base de normas y procedimientos. Punto de comienzo de la seguridad.</a:t>
            </a:r>
          </a:p>
          <a:p>
            <a:pPr marL="342900" indent="-342900">
              <a:buFont typeface="+mj-lt"/>
              <a:buAutoNum type="arabicPeriod"/>
            </a:pPr>
            <a:r>
              <a:rPr lang="es-AR" b="1" dirty="0" smtClean="0"/>
              <a:t>Física</a:t>
            </a:r>
            <a:r>
              <a:rPr lang="es-AR" dirty="0" smtClean="0"/>
              <a:t>: </a:t>
            </a:r>
            <a:r>
              <a:rPr lang="es-AR" dirty="0"/>
              <a:t>Se </a:t>
            </a:r>
            <a:r>
              <a:rPr lang="es-AR" dirty="0" smtClean="0"/>
              <a:t>refiere a la seguridad de la infraestructura física: edificio, servidores, energía eléctrica, etc..</a:t>
            </a:r>
          </a:p>
          <a:p>
            <a:pPr marL="342900" indent="-342900">
              <a:buFont typeface="+mj-lt"/>
              <a:buAutoNum type="arabicPeriod"/>
            </a:pPr>
            <a:r>
              <a:rPr lang="es-AR" b="1" dirty="0" smtClean="0"/>
              <a:t>Lógica</a:t>
            </a:r>
            <a:r>
              <a:rPr lang="es-AR" dirty="0" smtClean="0"/>
              <a:t>: La seguridad lógica es la referida a procesos, almacenamiento, red, y cualquier otro artefacto de software usado para manipular o acceder la información asegurada.</a:t>
            </a:r>
            <a:endParaRPr lang="es-AR" dirty="0" smtClean="0"/>
          </a:p>
          <a:p>
            <a:pPr marL="342900" indent="-342900">
              <a:buFont typeface="+mj-lt"/>
              <a:buAutoNum type="arabicPeriod"/>
            </a:pPr>
            <a:endParaRPr lang="es-AR" dirty="0" smtClean="0"/>
          </a:p>
          <a:p>
            <a:pPr marL="342900" indent="-342900">
              <a:buFont typeface="+mj-lt"/>
              <a:buAutoNum type="arabicPeriod"/>
            </a:pPr>
            <a:endParaRPr lang="es-AR" dirty="0" smtClean="0"/>
          </a:p>
          <a:p>
            <a:pPr marL="342900" indent="-342900">
              <a:buFont typeface="+mj-lt"/>
              <a:buAutoNum type="arabicPeriod"/>
            </a:pPr>
            <a:endParaRPr lang="es-AR" b="1" dirty="0" smtClean="0"/>
          </a:p>
          <a:p>
            <a:pPr marL="342900" indent="-342900">
              <a:buFont typeface="+mj-lt"/>
              <a:buAutoNum type="arabicPeriod"/>
            </a:pPr>
            <a:endParaRPr lang="es-AR" dirty="0"/>
          </a:p>
          <a:p>
            <a:endParaRPr lang="es-AR" dirty="0"/>
          </a:p>
          <a:p>
            <a:endParaRPr lang="es-ES" dirty="0">
              <a:latin typeface="Raleway" panose="020B0003030101060003" pitchFamily="34" charset="0"/>
            </a:endParaRPr>
          </a:p>
        </p:txBody>
      </p:sp>
    </p:spTree>
    <p:extLst>
      <p:ext uri="{BB962C8B-B14F-4D97-AF65-F5344CB8AC3E}">
        <p14:creationId xmlns:p14="http://schemas.microsoft.com/office/powerpoint/2010/main" val="38612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Seguridad</a:t>
            </a:r>
            <a:endParaRPr lang="es-ES" dirty="0"/>
          </a:p>
        </p:txBody>
      </p:sp>
      <p:sp>
        <p:nvSpPr>
          <p:cNvPr id="4" name="3 Marcador de texto"/>
          <p:cNvSpPr>
            <a:spLocks noGrp="1"/>
          </p:cNvSpPr>
          <p:nvPr>
            <p:ph type="body" sz="quarter" idx="11"/>
          </p:nvPr>
        </p:nvSpPr>
        <p:spPr/>
        <p:txBody>
          <a:bodyPr/>
          <a:lstStyle/>
          <a:p>
            <a:r>
              <a:rPr lang="es-AR" dirty="0" smtClean="0"/>
              <a:t>Mecanismos de seguridad</a:t>
            </a:r>
            <a:endParaRPr lang="es-ES" dirty="0"/>
          </a:p>
        </p:txBody>
      </p:sp>
      <p:sp>
        <p:nvSpPr>
          <p:cNvPr id="5" name="Marcador de texto 2"/>
          <p:cNvSpPr>
            <a:spLocks noGrp="1"/>
          </p:cNvSpPr>
          <p:nvPr>
            <p:ph type="body" sz="quarter" idx="10"/>
          </p:nvPr>
        </p:nvSpPr>
        <p:spPr>
          <a:xfrm>
            <a:off x="735856" y="1780208"/>
            <a:ext cx="5544616" cy="3528392"/>
          </a:xfrm>
        </p:spPr>
        <p:txBody>
          <a:bodyPr/>
          <a:lstStyle/>
          <a:p>
            <a:pPr marL="342900" indent="-342900">
              <a:buFont typeface="+mj-lt"/>
              <a:buAutoNum type="arabicPeriod"/>
            </a:pPr>
            <a:r>
              <a:rPr lang="es-AR" b="1" dirty="0"/>
              <a:t>Preventivos</a:t>
            </a:r>
            <a:r>
              <a:rPr lang="es-AR" dirty="0"/>
              <a:t>: Actúan antes de que un hecho ocurra y su función es detener agentes no deseados.</a:t>
            </a:r>
          </a:p>
          <a:p>
            <a:pPr marL="342900" indent="-342900">
              <a:buFont typeface="+mj-lt"/>
              <a:buAutoNum type="arabicPeriod"/>
            </a:pPr>
            <a:r>
              <a:rPr lang="es-AR" b="1" dirty="0" err="1"/>
              <a:t>Detectivos</a:t>
            </a:r>
            <a:r>
              <a:rPr lang="es-AR" dirty="0"/>
              <a:t>: Actúan antes de que un hecho ocurra y su función es revelar la presencia de agentes no deseados en algún componente del sistema. Se caracterizan por enviar un aviso y registrar la incidencia.</a:t>
            </a:r>
          </a:p>
          <a:p>
            <a:pPr marL="342900" indent="-342900">
              <a:buFont typeface="+mj-lt"/>
              <a:buAutoNum type="arabicPeriod"/>
            </a:pPr>
            <a:r>
              <a:rPr lang="es-AR" b="1" dirty="0"/>
              <a:t>Correctivos</a:t>
            </a:r>
            <a:r>
              <a:rPr lang="es-AR" dirty="0"/>
              <a:t>: Actúan luego de ocurrido el hecho y su función es corregir la consecuencias.</a:t>
            </a:r>
            <a:endParaRPr lang="es-AR" dirty="0" smtClean="0"/>
          </a:p>
          <a:p>
            <a:pPr marL="342900" indent="-342900">
              <a:buFont typeface="+mj-lt"/>
              <a:buAutoNum type="arabicPeriod"/>
            </a:pPr>
            <a:endParaRPr lang="es-AR" dirty="0" smtClean="0"/>
          </a:p>
          <a:p>
            <a:pPr marL="342900" indent="-342900">
              <a:buFont typeface="+mj-lt"/>
              <a:buAutoNum type="arabicPeriod"/>
            </a:pPr>
            <a:endParaRPr lang="es-AR" b="1" dirty="0" smtClean="0"/>
          </a:p>
          <a:p>
            <a:pPr marL="342900" indent="-342900">
              <a:buFont typeface="+mj-lt"/>
              <a:buAutoNum type="arabicPeriod"/>
            </a:pPr>
            <a:endParaRPr lang="es-AR" dirty="0"/>
          </a:p>
          <a:p>
            <a:endParaRPr lang="es-AR" dirty="0"/>
          </a:p>
          <a:p>
            <a:endParaRPr lang="es-ES" dirty="0">
              <a:latin typeface="Raleway" panose="020B0003030101060003" pitchFamily="34" charset="0"/>
            </a:endParaRPr>
          </a:p>
        </p:txBody>
      </p:sp>
    </p:spTree>
    <p:extLst>
      <p:ext uri="{BB962C8B-B14F-4D97-AF65-F5344CB8AC3E}">
        <p14:creationId xmlns:p14="http://schemas.microsoft.com/office/powerpoint/2010/main" val="209550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Seguridad</a:t>
            </a:r>
            <a:endParaRPr lang="es-ES" dirty="0"/>
          </a:p>
        </p:txBody>
      </p:sp>
      <p:sp>
        <p:nvSpPr>
          <p:cNvPr id="4" name="3 Marcador de texto"/>
          <p:cNvSpPr>
            <a:spLocks noGrp="1"/>
          </p:cNvSpPr>
          <p:nvPr>
            <p:ph type="body" sz="quarter" idx="11"/>
          </p:nvPr>
        </p:nvSpPr>
        <p:spPr/>
        <p:txBody>
          <a:bodyPr/>
          <a:lstStyle/>
          <a:p>
            <a:r>
              <a:rPr lang="es-AR" dirty="0" smtClean="0"/>
              <a:t>Ataques típicos</a:t>
            </a:r>
            <a:endParaRPr lang="es-ES" dirty="0"/>
          </a:p>
        </p:txBody>
      </p:sp>
      <p:sp>
        <p:nvSpPr>
          <p:cNvPr id="5" name="Marcador de texto 2"/>
          <p:cNvSpPr>
            <a:spLocks noGrp="1"/>
          </p:cNvSpPr>
          <p:nvPr>
            <p:ph type="body" sz="quarter" idx="10"/>
          </p:nvPr>
        </p:nvSpPr>
        <p:spPr>
          <a:xfrm>
            <a:off x="735856" y="1780208"/>
            <a:ext cx="5544616" cy="3528392"/>
          </a:xfrm>
        </p:spPr>
        <p:txBody>
          <a:bodyPr/>
          <a:lstStyle/>
          <a:p>
            <a:pPr marL="342900" indent="-342900">
              <a:buFont typeface="+mj-lt"/>
              <a:buAutoNum type="arabicPeriod"/>
            </a:pPr>
            <a:r>
              <a:rPr lang="es-AR" b="1" dirty="0" smtClean="0"/>
              <a:t>A la confidencialidad</a:t>
            </a:r>
            <a:r>
              <a:rPr lang="es-AR" dirty="0" smtClean="0"/>
              <a:t>: Acceso indebido a la información.</a:t>
            </a:r>
            <a:endParaRPr lang="es-AR" dirty="0"/>
          </a:p>
          <a:p>
            <a:pPr marL="342900" indent="-342900">
              <a:buFont typeface="+mj-lt"/>
              <a:buAutoNum type="arabicPeriod"/>
            </a:pPr>
            <a:r>
              <a:rPr lang="es-AR" b="1" dirty="0" smtClean="0"/>
              <a:t>A la integridad</a:t>
            </a:r>
            <a:r>
              <a:rPr lang="es-AR" dirty="0" smtClean="0"/>
              <a:t>: Alteración de información por parte de actores no autorizados.</a:t>
            </a:r>
            <a:endParaRPr lang="es-AR" dirty="0"/>
          </a:p>
          <a:p>
            <a:pPr marL="342900" indent="-342900">
              <a:buFont typeface="+mj-lt"/>
              <a:buAutoNum type="arabicPeriod"/>
            </a:pPr>
            <a:r>
              <a:rPr lang="es-AR" b="1" dirty="0" smtClean="0"/>
              <a:t>A la disponibilidad</a:t>
            </a:r>
            <a:r>
              <a:rPr lang="es-AR" dirty="0" smtClean="0"/>
              <a:t>: Incapacitación de un sistema informático para disponer de acceso a información en tiempo y forma.</a:t>
            </a:r>
            <a:endParaRPr lang="es-AR" dirty="0" smtClean="0"/>
          </a:p>
          <a:p>
            <a:pPr marL="342900" indent="-342900">
              <a:buFont typeface="+mj-lt"/>
              <a:buAutoNum type="arabicPeriod"/>
            </a:pPr>
            <a:endParaRPr lang="es-AR" dirty="0" smtClean="0"/>
          </a:p>
          <a:p>
            <a:pPr marL="342900" indent="-342900">
              <a:buFont typeface="+mj-lt"/>
              <a:buAutoNum type="arabicPeriod"/>
            </a:pPr>
            <a:endParaRPr lang="es-AR" b="1" dirty="0" smtClean="0"/>
          </a:p>
          <a:p>
            <a:pPr marL="342900" indent="-342900">
              <a:buFont typeface="+mj-lt"/>
              <a:buAutoNum type="arabicPeriod"/>
            </a:pPr>
            <a:endParaRPr lang="es-AR" dirty="0"/>
          </a:p>
          <a:p>
            <a:endParaRPr lang="es-AR" dirty="0"/>
          </a:p>
          <a:p>
            <a:endParaRPr lang="es-ES" dirty="0">
              <a:latin typeface="Raleway" panose="020B0003030101060003" pitchFamily="34" charset="0"/>
            </a:endParaRPr>
          </a:p>
        </p:txBody>
      </p:sp>
    </p:spTree>
    <p:extLst>
      <p:ext uri="{BB962C8B-B14F-4D97-AF65-F5344CB8AC3E}">
        <p14:creationId xmlns:p14="http://schemas.microsoft.com/office/powerpoint/2010/main" val="3819823893"/>
      </p:ext>
    </p:extLst>
  </p:cSld>
  <p:clrMapOvr>
    <a:masterClrMapping/>
  </p:clrMapOvr>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2915</TotalTime>
  <Words>937</Words>
  <Application>Microsoft Office PowerPoint</Application>
  <PresentationFormat>Personalizado</PresentationFormat>
  <Paragraphs>181</Paragraphs>
  <Slides>22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Trebuchet MS</vt:lpstr>
      <vt:lpstr>Raleway</vt:lpstr>
      <vt:lpstr>Lucida Console</vt:lpstr>
      <vt:lpstr>template</vt:lpstr>
      <vt:lpstr>Presentación de PowerPoint</vt:lpstr>
      <vt:lpstr>Presentación de PowerPoint</vt:lpstr>
      <vt:lpstr>Seguridad</vt:lpstr>
      <vt:lpstr>Seguridad</vt:lpstr>
      <vt:lpstr>Seguridad</vt:lpstr>
      <vt:lpstr>Seguridad</vt:lpstr>
      <vt:lpstr>Seguridad</vt:lpstr>
      <vt:lpstr>Seguridad</vt:lpstr>
      <vt:lpstr>Seguridad</vt:lpstr>
      <vt:lpstr>Seguridad</vt:lpstr>
      <vt:lpstr>Seguridad</vt:lpstr>
      <vt:lpstr>Seguridad</vt:lpstr>
      <vt:lpstr>Presentación de PowerPoint</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Nagy</dc:creator>
  <cp:lastModifiedBy>Andrés Sebastián Nagy</cp:lastModifiedBy>
  <cp:revision>68</cp:revision>
  <dcterms:created xsi:type="dcterms:W3CDTF">2016-01-07T19:48:01Z</dcterms:created>
  <dcterms:modified xsi:type="dcterms:W3CDTF">2016-04-03T18:44:24Z</dcterms:modified>
</cp:coreProperties>
</file>