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369" r:id="rId2"/>
    <p:sldId id="372" r:id="rId3"/>
    <p:sldId id="398" r:id="rId4"/>
    <p:sldId id="392" r:id="rId5"/>
    <p:sldId id="393" r:id="rId6"/>
    <p:sldId id="394" r:id="rId7"/>
    <p:sldId id="395" r:id="rId8"/>
    <p:sldId id="396" r:id="rId9"/>
    <p:sldId id="397" r:id="rId10"/>
    <p:sldId id="399" r:id="rId11"/>
    <p:sldId id="391" r:id="rId12"/>
  </p:sldIdLst>
  <p:sldSz cx="8672513" cy="6008688"/>
  <p:notesSz cx="6858000" cy="9144000"/>
  <p:embeddedFontLst>
    <p:embeddedFont>
      <p:font typeface="Trebuchet MS" panose="020B060302020202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Raleway" panose="020B0604020202020204" charset="0"/>
      <p:regular r:id="rId22"/>
      <p:bold r:id="rId23"/>
    </p:embeddedFont>
  </p:embeddedFontLst>
  <p:defaultTextStyle>
    <a:defPPr>
      <a:defRPr lang="es-ES"/>
    </a:defPPr>
    <a:lvl1pPr marL="0" algn="l" defTabSz="1006663" rtl="0" eaLnBrk="1" latinLnBrk="0" hangingPunct="1">
      <a:defRPr sz="1982" kern="1200">
        <a:solidFill>
          <a:schemeClr val="tx1"/>
        </a:solidFill>
        <a:latin typeface="+mn-lt"/>
        <a:ea typeface="+mn-ea"/>
        <a:cs typeface="+mn-cs"/>
      </a:defRPr>
    </a:lvl1pPr>
    <a:lvl2pPr marL="503331" algn="l" defTabSz="1006663" rtl="0" eaLnBrk="1" latinLnBrk="0" hangingPunct="1">
      <a:defRPr sz="1982" kern="1200">
        <a:solidFill>
          <a:schemeClr val="tx1"/>
        </a:solidFill>
        <a:latin typeface="+mn-lt"/>
        <a:ea typeface="+mn-ea"/>
        <a:cs typeface="+mn-cs"/>
      </a:defRPr>
    </a:lvl2pPr>
    <a:lvl3pPr marL="1006663" algn="l" defTabSz="1006663" rtl="0" eaLnBrk="1" latinLnBrk="0" hangingPunct="1">
      <a:defRPr sz="1982" kern="1200">
        <a:solidFill>
          <a:schemeClr val="tx1"/>
        </a:solidFill>
        <a:latin typeface="+mn-lt"/>
        <a:ea typeface="+mn-ea"/>
        <a:cs typeface="+mn-cs"/>
      </a:defRPr>
    </a:lvl3pPr>
    <a:lvl4pPr marL="1509994" algn="l" defTabSz="1006663" rtl="0" eaLnBrk="1" latinLnBrk="0" hangingPunct="1">
      <a:defRPr sz="1982" kern="1200">
        <a:solidFill>
          <a:schemeClr val="tx1"/>
        </a:solidFill>
        <a:latin typeface="+mn-lt"/>
        <a:ea typeface="+mn-ea"/>
        <a:cs typeface="+mn-cs"/>
      </a:defRPr>
    </a:lvl4pPr>
    <a:lvl5pPr marL="2013326" algn="l" defTabSz="1006663" rtl="0" eaLnBrk="1" latinLnBrk="0" hangingPunct="1">
      <a:defRPr sz="1982" kern="1200">
        <a:solidFill>
          <a:schemeClr val="tx1"/>
        </a:solidFill>
        <a:latin typeface="+mn-lt"/>
        <a:ea typeface="+mn-ea"/>
        <a:cs typeface="+mn-cs"/>
      </a:defRPr>
    </a:lvl5pPr>
    <a:lvl6pPr marL="2516657" algn="l" defTabSz="1006663" rtl="0" eaLnBrk="1" latinLnBrk="0" hangingPunct="1">
      <a:defRPr sz="1982" kern="1200">
        <a:solidFill>
          <a:schemeClr val="tx1"/>
        </a:solidFill>
        <a:latin typeface="+mn-lt"/>
        <a:ea typeface="+mn-ea"/>
        <a:cs typeface="+mn-cs"/>
      </a:defRPr>
    </a:lvl6pPr>
    <a:lvl7pPr marL="3019989" algn="l" defTabSz="1006663" rtl="0" eaLnBrk="1" latinLnBrk="0" hangingPunct="1">
      <a:defRPr sz="1982" kern="1200">
        <a:solidFill>
          <a:schemeClr val="tx1"/>
        </a:solidFill>
        <a:latin typeface="+mn-lt"/>
        <a:ea typeface="+mn-ea"/>
        <a:cs typeface="+mn-cs"/>
      </a:defRPr>
    </a:lvl7pPr>
    <a:lvl8pPr marL="3523320" algn="l" defTabSz="1006663" rtl="0" eaLnBrk="1" latinLnBrk="0" hangingPunct="1">
      <a:defRPr sz="1982" kern="1200">
        <a:solidFill>
          <a:schemeClr val="tx1"/>
        </a:solidFill>
        <a:latin typeface="+mn-lt"/>
        <a:ea typeface="+mn-ea"/>
        <a:cs typeface="+mn-cs"/>
      </a:defRPr>
    </a:lvl8pPr>
    <a:lvl9pPr marL="4026652" algn="l" defTabSz="1006663" rtl="0" eaLnBrk="1" latinLnBrk="0" hangingPunct="1">
      <a:defRPr sz="19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5" userDrawn="1">
          <p15:clr>
            <a:srgbClr val="A4A3A4"/>
          </p15:clr>
        </p15:guide>
        <p15:guide id="2" userDrawn="1">
          <p15:clr>
            <a:srgbClr val="A4A3A4"/>
          </p15:clr>
        </p15:guide>
        <p15:guide id="3" orient="horz" pos="9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s Grosso" initials="AG" lastIdx="12" clrIdx="0"/>
  <p:cmAuthor id="1" name="Leopoldo Bernasconi" initials="LB" lastIdx="1" clrIdx="1">
    <p:extLst>
      <p:ext uri="{19B8F6BF-5375-455C-9EA6-DF929625EA0E}">
        <p15:presenceInfo xmlns:p15="http://schemas.microsoft.com/office/powerpoint/2012/main" userId="S-1-5-21-1323998825-2574780516-2908413015-1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2D"/>
    <a:srgbClr val="2D2D2D"/>
    <a:srgbClr val="FFB56B"/>
    <a:srgbClr val="FC793E"/>
    <a:srgbClr val="FDB899"/>
    <a:srgbClr val="FAA950"/>
    <a:srgbClr val="FC6724"/>
    <a:srgbClr val="FC9364"/>
    <a:srgbClr val="FC87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63591" autoAdjust="0"/>
  </p:normalViewPr>
  <p:slideViewPr>
    <p:cSldViewPr>
      <p:cViewPr varScale="1">
        <p:scale>
          <a:sx n="57" d="100"/>
          <a:sy n="57" d="100"/>
        </p:scale>
        <p:origin x="1878" y="72"/>
      </p:cViewPr>
      <p:guideLst>
        <p:guide orient="horz" pos="3525"/>
        <p:guide/>
        <p:guide orient="horz" pos="9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2066F-92C5-438B-A48F-01A928622C2A}" type="datetimeFigureOut">
              <a:rPr lang="es-AR" smtClean="0"/>
              <a:pPr/>
              <a:t>26/07/2017</a:t>
            </a:fld>
            <a:endParaRPr lang="es-AR" dirty="0"/>
          </a:p>
        </p:txBody>
      </p:sp>
      <p:sp>
        <p:nvSpPr>
          <p:cNvPr id="4" name="3 Marcador de imagen de diapositiva"/>
          <p:cNvSpPr>
            <a:spLocks noGrp="1" noRot="1" noChangeAspect="1"/>
          </p:cNvSpPr>
          <p:nvPr>
            <p:ph type="sldImg" idx="2"/>
          </p:nvPr>
        </p:nvSpPr>
        <p:spPr>
          <a:xfrm>
            <a:off x="955675" y="685800"/>
            <a:ext cx="494665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2016F-03C1-44A6-B9E3-22D2F2DA74BD}" type="slidenum">
              <a:rPr lang="es-AR" smtClean="0"/>
              <a:pPr/>
              <a:t>‹Nº›</a:t>
            </a:fld>
            <a:endParaRPr lang="es-AR" dirty="0"/>
          </a:p>
        </p:txBody>
      </p:sp>
    </p:spTree>
    <p:extLst>
      <p:ext uri="{BB962C8B-B14F-4D97-AF65-F5344CB8AC3E}">
        <p14:creationId xmlns:p14="http://schemas.microsoft.com/office/powerpoint/2010/main" val="2859987566"/>
      </p:ext>
    </p:extLst>
  </p:cSld>
  <p:clrMap bg1="lt1" tx1="dk1" bg2="lt2" tx2="dk2" accent1="accent1" accent2="accent2" accent3="accent3" accent4="accent4" accent5="accent5" accent6="accent6" hlink="hlink" folHlink="folHlink"/>
  <p:notesStyle>
    <a:lvl1pPr marL="0" algn="l" defTabSz="1006663" rtl="0" eaLnBrk="1" latinLnBrk="0" hangingPunct="1">
      <a:defRPr sz="1321" kern="1200">
        <a:solidFill>
          <a:schemeClr val="tx1"/>
        </a:solidFill>
        <a:latin typeface="+mn-lt"/>
        <a:ea typeface="+mn-ea"/>
        <a:cs typeface="+mn-cs"/>
      </a:defRPr>
    </a:lvl1pPr>
    <a:lvl2pPr marL="503331" algn="l" defTabSz="1006663" rtl="0" eaLnBrk="1" latinLnBrk="0" hangingPunct="1">
      <a:defRPr sz="1321" kern="1200">
        <a:solidFill>
          <a:schemeClr val="tx1"/>
        </a:solidFill>
        <a:latin typeface="+mn-lt"/>
        <a:ea typeface="+mn-ea"/>
        <a:cs typeface="+mn-cs"/>
      </a:defRPr>
    </a:lvl2pPr>
    <a:lvl3pPr marL="1006663" algn="l" defTabSz="1006663" rtl="0" eaLnBrk="1" latinLnBrk="0" hangingPunct="1">
      <a:defRPr sz="1321" kern="1200">
        <a:solidFill>
          <a:schemeClr val="tx1"/>
        </a:solidFill>
        <a:latin typeface="+mn-lt"/>
        <a:ea typeface="+mn-ea"/>
        <a:cs typeface="+mn-cs"/>
      </a:defRPr>
    </a:lvl3pPr>
    <a:lvl4pPr marL="1509994" algn="l" defTabSz="1006663" rtl="0" eaLnBrk="1" latinLnBrk="0" hangingPunct="1">
      <a:defRPr sz="1321" kern="1200">
        <a:solidFill>
          <a:schemeClr val="tx1"/>
        </a:solidFill>
        <a:latin typeface="+mn-lt"/>
        <a:ea typeface="+mn-ea"/>
        <a:cs typeface="+mn-cs"/>
      </a:defRPr>
    </a:lvl4pPr>
    <a:lvl5pPr marL="2013326" algn="l" defTabSz="1006663" rtl="0" eaLnBrk="1" latinLnBrk="0" hangingPunct="1">
      <a:defRPr sz="1321" kern="1200">
        <a:solidFill>
          <a:schemeClr val="tx1"/>
        </a:solidFill>
        <a:latin typeface="+mn-lt"/>
        <a:ea typeface="+mn-ea"/>
        <a:cs typeface="+mn-cs"/>
      </a:defRPr>
    </a:lvl5pPr>
    <a:lvl6pPr marL="2516657" algn="l" defTabSz="1006663" rtl="0" eaLnBrk="1" latinLnBrk="0" hangingPunct="1">
      <a:defRPr sz="1321" kern="1200">
        <a:solidFill>
          <a:schemeClr val="tx1"/>
        </a:solidFill>
        <a:latin typeface="+mn-lt"/>
        <a:ea typeface="+mn-ea"/>
        <a:cs typeface="+mn-cs"/>
      </a:defRPr>
    </a:lvl6pPr>
    <a:lvl7pPr marL="3019989" algn="l" defTabSz="1006663" rtl="0" eaLnBrk="1" latinLnBrk="0" hangingPunct="1">
      <a:defRPr sz="1321" kern="1200">
        <a:solidFill>
          <a:schemeClr val="tx1"/>
        </a:solidFill>
        <a:latin typeface="+mn-lt"/>
        <a:ea typeface="+mn-ea"/>
        <a:cs typeface="+mn-cs"/>
      </a:defRPr>
    </a:lvl7pPr>
    <a:lvl8pPr marL="3523320" algn="l" defTabSz="1006663" rtl="0" eaLnBrk="1" latinLnBrk="0" hangingPunct="1">
      <a:defRPr sz="1321" kern="1200">
        <a:solidFill>
          <a:schemeClr val="tx1"/>
        </a:solidFill>
        <a:latin typeface="+mn-lt"/>
        <a:ea typeface="+mn-ea"/>
        <a:cs typeface="+mn-cs"/>
      </a:defRPr>
    </a:lvl8pPr>
    <a:lvl9pPr marL="4026652" algn="l" defTabSz="1006663" rtl="0" eaLnBrk="1" latinLnBrk="0" hangingPunct="1">
      <a:defRPr sz="13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685800"/>
            <a:ext cx="4946650" cy="3429000"/>
          </a:xfrm>
        </p:spPr>
      </p:sp>
      <p:sp>
        <p:nvSpPr>
          <p:cNvPr id="3" name="Notes Placeholder 2"/>
          <p:cNvSpPr>
            <a:spLocks noGrp="1"/>
          </p:cNvSpPr>
          <p:nvPr>
            <p:ph type="body" idx="1"/>
          </p:nvPr>
        </p:nvSpPr>
        <p:spPr/>
        <p:txBody>
          <a:bodyPr/>
          <a:lstStyle/>
          <a:p>
            <a:endParaRPr lang="es-AR" b="0" dirty="0"/>
          </a:p>
        </p:txBody>
      </p:sp>
      <p:sp>
        <p:nvSpPr>
          <p:cNvPr id="4" name="Slide Number Placeholder 3"/>
          <p:cNvSpPr>
            <a:spLocks noGrp="1"/>
          </p:cNvSpPr>
          <p:nvPr>
            <p:ph type="sldNum" sz="quarter" idx="10"/>
          </p:nvPr>
        </p:nvSpPr>
        <p:spPr/>
        <p:txBody>
          <a:bodyPr/>
          <a:lstStyle/>
          <a:p>
            <a:fld id="{2AB2016F-03C1-44A6-B9E3-22D2F2DA74BD}" type="slidenum">
              <a:rPr lang="es-AR" smtClean="0"/>
              <a:pPr/>
              <a:t>1</a:t>
            </a:fld>
            <a:endParaRPr lang="es-AR" dirty="0"/>
          </a:p>
        </p:txBody>
      </p:sp>
    </p:spTree>
    <p:extLst>
      <p:ext uri="{BB962C8B-B14F-4D97-AF65-F5344CB8AC3E}">
        <p14:creationId xmlns:p14="http://schemas.microsoft.com/office/powerpoint/2010/main" val="41242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ClrTx/>
              <a:buFont typeface="+mj-lt"/>
              <a:buAutoNum type="arabicPeriod"/>
            </a:pPr>
            <a:r>
              <a:rPr lang="es-AR" dirty="0" smtClean="0"/>
              <a:t>Antes de buscar soluciones define el problema o problemas de forma clara y lo más sencilla posible. Una vez hecho asegúrate de que el problema es realmente un problema.</a:t>
            </a:r>
          </a:p>
          <a:p>
            <a:pPr marL="342900" indent="-342900">
              <a:buClrTx/>
              <a:buFont typeface="+mj-lt"/>
              <a:buAutoNum type="arabicPeriod"/>
            </a:pPr>
            <a:r>
              <a:rPr lang="es-AR" dirty="0" smtClean="0"/>
              <a:t>Simplifica los problemas complejos desmenuzándolos en sus distintos componentes, hasta que cada uno de estos sea manejable.</a:t>
            </a:r>
          </a:p>
          <a:p>
            <a:pPr marL="342900" indent="-342900">
              <a:buClrTx/>
              <a:buFont typeface="+mj-lt"/>
              <a:buAutoNum type="arabicPeriod"/>
            </a:pPr>
            <a:r>
              <a:rPr lang="es-AR" dirty="0" smtClean="0"/>
              <a:t>Utiliza técnicas eficientes para disponer de información de forma rápida y accesible. En restauración esto implica que uses un software de gestión que te permita en cualquier momento analizar los resultados, como nuestro software ASIGH. Si obtener la información a analizar no es posible o es difícil tienes un problema.</a:t>
            </a:r>
          </a:p>
          <a:p>
            <a:pPr marL="342900" indent="-342900">
              <a:buClrTx/>
              <a:buFont typeface="+mj-lt"/>
              <a:buAutoNum type="arabicPeriod"/>
            </a:pPr>
            <a:r>
              <a:rPr lang="es-AR" dirty="0" smtClean="0"/>
              <a:t>Analiza los datos de los que dispongas de forma lo más imparcial posible y si es posible comparte este análisis y las conclusiones que obtienes con otras personas. Esto te ayudará a conocer aspectos del problema desde distintos puntos de vista, lo que a su vez te ayudará en el análisis del problema y la generación de soluciones.</a:t>
            </a:r>
          </a:p>
          <a:p>
            <a:pPr marL="342900" indent="-342900">
              <a:buClrTx/>
              <a:buFont typeface="+mj-lt"/>
              <a:buAutoNum type="arabicPeriod"/>
            </a:pPr>
            <a:r>
              <a:rPr lang="es-AR" dirty="0" smtClean="0"/>
              <a:t>Tienes que "pelar la cebolla": determinar la causa de los problemas, y no quedarte en los síntomas. E incluso es bueno ir más allá, y buscar qué es lo que ha generado el problema. Es importante solucionar los problemas, pero también lo es asegurarse en lo posible de que no se vuelven a repetir. Este es uno de los consejos más importantes</a:t>
            </a:r>
          </a:p>
          <a:p>
            <a:pPr marL="342900" indent="-342900">
              <a:buClrTx/>
              <a:buFont typeface="+mj-lt"/>
              <a:buAutoNum type="arabicPeriod"/>
            </a:pPr>
            <a:r>
              <a:rPr lang="es-AR" dirty="0" smtClean="0"/>
              <a:t>Hay que </a:t>
            </a:r>
            <a:r>
              <a:rPr lang="es-AR" dirty="0" err="1" smtClean="0"/>
              <a:t>que</a:t>
            </a:r>
            <a:r>
              <a:rPr lang="es-AR" dirty="0" smtClean="0"/>
              <a:t> "montar el reloj": desmenuzar los problemas ayuda a entenderlos, pero para plantear soluciones efectivas tienes que saber cómo funciona el conjunto. </a:t>
            </a:r>
          </a:p>
          <a:p>
            <a:pPr marL="342900" indent="-342900">
              <a:buClrTx/>
              <a:buFont typeface="+mj-lt"/>
              <a:buAutoNum type="arabicPeriod"/>
            </a:pPr>
            <a:r>
              <a:rPr lang="es-AR" dirty="0" smtClean="0"/>
              <a:t>No te atasques en los detalles, por el contrario busca y céntrate en los elementos clave del problema. Recuerda la ley del 20/80. </a:t>
            </a:r>
          </a:p>
          <a:p>
            <a:pPr marL="342900" indent="-342900">
              <a:buClrTx/>
              <a:buFont typeface="+mj-lt"/>
              <a:buAutoNum type="arabicPeriod"/>
            </a:pPr>
            <a:r>
              <a:rPr lang="es-AR" dirty="0" smtClean="0"/>
              <a:t>Escribe qué es lo que supondría una solución mínima a cada uno de los problemas.</a:t>
            </a:r>
          </a:p>
          <a:p>
            <a:pPr marL="342900" indent="-342900">
              <a:buClrTx/>
              <a:buFont typeface="+mj-lt"/>
              <a:buAutoNum type="arabicPeriod"/>
            </a:pPr>
            <a:r>
              <a:rPr lang="es-AR" dirty="0" smtClean="0"/>
              <a:t>Centra tu atención en los procesos que causan u originan los problemas, no en los individuos y su rendimiento.</a:t>
            </a:r>
          </a:p>
          <a:p>
            <a:pPr marL="342900" indent="-342900">
              <a:buClrTx/>
              <a:buFont typeface="+mj-lt"/>
              <a:buAutoNum type="arabicPeriod"/>
            </a:pPr>
            <a:r>
              <a:rPr lang="es-AR" dirty="0" smtClean="0"/>
              <a:t>Genera muchas opciones a la hora de plantear soluciones. Busca ideas "fuera de lo común" y apóyate en ideas ajenas, modificándolas o adaptándolas si es necesario para hacerlas más practicables.</a:t>
            </a:r>
          </a:p>
          <a:p>
            <a:pPr marL="342900" indent="-342900">
              <a:buClrTx/>
              <a:buFont typeface="+mj-lt"/>
              <a:buAutoNum type="arabicPeriod"/>
            </a:pPr>
            <a:r>
              <a:rPr lang="es-AR" dirty="0" smtClean="0"/>
              <a:t>Suspende temporalmente esa parte que dice "no funcionara". El diablo está en los detalles, y lo que en un momento no funcionó, con un pequeño cambio puede ser la solución.</a:t>
            </a:r>
          </a:p>
          <a:p>
            <a:pPr marL="342900" indent="-342900">
              <a:buClrTx/>
              <a:buFont typeface="+mj-lt"/>
              <a:buAutoNum type="arabicPeriod"/>
            </a:pPr>
            <a:r>
              <a:rPr lang="es-AR" dirty="0" smtClean="0"/>
              <a:t>Haz gráficos sobre los problemas, opciones, y soluciones. Estos ayudan a pensar sobre los problemas y a compartir el pensamiento con otros. Compartir estos pensamientos con otros además ayuda a aclarar la mente y pueden surgir opciones no contempladas.</a:t>
            </a:r>
          </a:p>
          <a:p>
            <a:pPr marL="342900" indent="-342900">
              <a:buClrTx/>
              <a:buFont typeface="+mj-lt"/>
              <a:buAutoNum type="arabicPeriod"/>
            </a:pPr>
            <a:r>
              <a:rPr lang="es-AR" dirty="0" smtClean="0"/>
              <a:t>Antes de establecer la línea de solución de un problema, pondera las alternativas en términos no solo de su capacidad para resolver el problema, sino también de la aceptación que tendrá por parte de las personas afectadas, el nivel de recursos que requiere, la capacidad que tienes de acceder de forma efectiva a estos recursos y las posibles consecuencias que pueden derivarse.</a:t>
            </a:r>
          </a:p>
          <a:p>
            <a:pPr marL="342900" indent="-342900">
              <a:buClrTx/>
              <a:buFont typeface="+mj-lt"/>
              <a:buAutoNum type="arabicPeriod"/>
            </a:pPr>
            <a:r>
              <a:rPr lang="es-AR" dirty="0" smtClean="0"/>
              <a:t>Establece prioridades de forma racional y diseña un plan con los pasos específicos, responsables, tiempos y recursos requeridos para implementar la solución. Y por supuesto síguelo y revisa el cumplimiento</a:t>
            </a:r>
            <a:endParaRPr lang="es-AR"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10</a:t>
            </a:fld>
            <a:endParaRPr lang="es-AR" dirty="0"/>
          </a:p>
        </p:txBody>
      </p:sp>
    </p:spTree>
    <p:extLst>
      <p:ext uri="{BB962C8B-B14F-4D97-AF65-F5344CB8AC3E}">
        <p14:creationId xmlns:p14="http://schemas.microsoft.com/office/powerpoint/2010/main" val="3550693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Preguntas</a:t>
            </a:r>
            <a:r>
              <a:rPr lang="es-AR" baseline="0" dirty="0" smtClean="0"/>
              <a:t> de los asistentes.</a:t>
            </a: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11</a:t>
            </a:fld>
            <a:endParaRPr lang="es-AR" dirty="0"/>
          </a:p>
        </p:txBody>
      </p:sp>
    </p:spTree>
    <p:extLst>
      <p:ext uri="{BB962C8B-B14F-4D97-AF65-F5344CB8AC3E}">
        <p14:creationId xmlns:p14="http://schemas.microsoft.com/office/powerpoint/2010/main" val="4251078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AR"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2</a:t>
            </a:fld>
            <a:endParaRPr lang="es-AR" dirty="0"/>
          </a:p>
        </p:txBody>
      </p:sp>
    </p:spTree>
    <p:extLst>
      <p:ext uri="{BB962C8B-B14F-4D97-AF65-F5344CB8AC3E}">
        <p14:creationId xmlns:p14="http://schemas.microsoft.com/office/powerpoint/2010/main" val="198705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AR"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3</a:t>
            </a:fld>
            <a:endParaRPr lang="es-AR" dirty="0"/>
          </a:p>
        </p:txBody>
      </p:sp>
    </p:spTree>
    <p:extLst>
      <p:ext uri="{BB962C8B-B14F-4D97-AF65-F5344CB8AC3E}">
        <p14:creationId xmlns:p14="http://schemas.microsoft.com/office/powerpoint/2010/main" val="134607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AR"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4</a:t>
            </a:fld>
            <a:endParaRPr lang="es-AR" dirty="0"/>
          </a:p>
        </p:txBody>
      </p:sp>
    </p:spTree>
    <p:extLst>
      <p:ext uri="{BB962C8B-B14F-4D97-AF65-F5344CB8AC3E}">
        <p14:creationId xmlns:p14="http://schemas.microsoft.com/office/powerpoint/2010/main" val="213642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AR"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5</a:t>
            </a:fld>
            <a:endParaRPr lang="es-AR" dirty="0"/>
          </a:p>
        </p:txBody>
      </p:sp>
    </p:spTree>
    <p:extLst>
      <p:ext uri="{BB962C8B-B14F-4D97-AF65-F5344CB8AC3E}">
        <p14:creationId xmlns:p14="http://schemas.microsoft.com/office/powerpoint/2010/main" val="3838906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AR"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6</a:t>
            </a:fld>
            <a:endParaRPr lang="es-AR" dirty="0"/>
          </a:p>
        </p:txBody>
      </p:sp>
    </p:spTree>
    <p:extLst>
      <p:ext uri="{BB962C8B-B14F-4D97-AF65-F5344CB8AC3E}">
        <p14:creationId xmlns:p14="http://schemas.microsoft.com/office/powerpoint/2010/main" val="374324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AR"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7</a:t>
            </a:fld>
            <a:endParaRPr lang="es-AR" dirty="0"/>
          </a:p>
        </p:txBody>
      </p:sp>
    </p:spTree>
    <p:extLst>
      <p:ext uri="{BB962C8B-B14F-4D97-AF65-F5344CB8AC3E}">
        <p14:creationId xmlns:p14="http://schemas.microsoft.com/office/powerpoint/2010/main" val="207702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AR"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8</a:t>
            </a:fld>
            <a:endParaRPr lang="es-AR" dirty="0"/>
          </a:p>
        </p:txBody>
      </p:sp>
    </p:spTree>
    <p:extLst>
      <p:ext uri="{BB962C8B-B14F-4D97-AF65-F5344CB8AC3E}">
        <p14:creationId xmlns:p14="http://schemas.microsoft.com/office/powerpoint/2010/main" val="95375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AR"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9</a:t>
            </a:fld>
            <a:endParaRPr lang="es-AR" dirty="0"/>
          </a:p>
        </p:txBody>
      </p:sp>
    </p:spTree>
    <p:extLst>
      <p:ext uri="{BB962C8B-B14F-4D97-AF65-F5344CB8AC3E}">
        <p14:creationId xmlns:p14="http://schemas.microsoft.com/office/powerpoint/2010/main" val="3844151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7"/>
            <a:ext cx="8672513" cy="6006001"/>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35318" y="2393110"/>
            <a:ext cx="3201875" cy="129004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4" name="Rectángulo 3"/>
          <p:cNvSpPr/>
          <p:nvPr userDrawn="1"/>
        </p:nvSpPr>
        <p:spPr>
          <a:xfrm>
            <a:off x="2135094" y="3580634"/>
            <a:ext cx="4543231" cy="338554"/>
          </a:xfrm>
          <a:prstGeom prst="rect">
            <a:avLst/>
          </a:prstGeom>
        </p:spPr>
        <p:txBody>
          <a:bodyPr wrap="none">
            <a:spAutoFit/>
          </a:bodyPr>
          <a:lstStyle/>
          <a:p>
            <a:r>
              <a:rPr lang="es-AR" sz="1600" dirty="0" smtClean="0">
                <a:solidFill>
                  <a:srgbClr val="2D2D2D"/>
                </a:solidFill>
                <a:latin typeface="Raleway" panose="020B0003030101060003" pitchFamily="34" charset="0"/>
              </a:rPr>
              <a:t>Desarrollo de </a:t>
            </a:r>
            <a:r>
              <a:rPr lang="es-AR" sz="1600" dirty="0">
                <a:solidFill>
                  <a:srgbClr val="2D2D2D"/>
                </a:solidFill>
                <a:latin typeface="Raleway" panose="020B0003030101060003" pitchFamily="34" charset="0"/>
              </a:rPr>
              <a:t>software e Ingeniería de calidad</a:t>
            </a:r>
            <a:endParaRPr lang="es-ES" sz="1600" dirty="0">
              <a:latin typeface="Raleway" panose="020B0003030101060003" pitchFamily="34" charset="0"/>
            </a:endParaRPr>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5318" y="1708200"/>
            <a:ext cx="3201875" cy="1290048"/>
          </a:xfrm>
          <a:prstGeom prst="rect">
            <a:avLst/>
          </a:prstGeom>
        </p:spPr>
      </p:pic>
      <p:sp>
        <p:nvSpPr>
          <p:cNvPr id="8" name="Rectángulo 7"/>
          <p:cNvSpPr/>
          <p:nvPr userDrawn="1"/>
        </p:nvSpPr>
        <p:spPr>
          <a:xfrm>
            <a:off x="1994187" y="3508400"/>
            <a:ext cx="4718333" cy="482796"/>
          </a:xfrm>
          <a:prstGeom prst="rect">
            <a:avLst/>
          </a:prstGeom>
          <a:noFill/>
          <a:ln w="317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Tree>
    <p:extLst>
      <p:ext uri="{BB962C8B-B14F-4D97-AF65-F5344CB8AC3E}">
        <p14:creationId xmlns:p14="http://schemas.microsoft.com/office/powerpoint/2010/main" val="164133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5" name="Rectángulo 4"/>
          <p:cNvSpPr/>
          <p:nvPr userDrawn="1"/>
        </p:nvSpPr>
        <p:spPr>
          <a:xfrm>
            <a:off x="447674" y="1348160"/>
            <a:ext cx="4896694" cy="707886"/>
          </a:xfrm>
          <a:prstGeom prst="rect">
            <a:avLst/>
          </a:prstGeom>
        </p:spPr>
        <p:txBody>
          <a:bodyPr wrap="square">
            <a:spAutoFit/>
          </a:bodyPr>
          <a:lstStyle/>
          <a:p>
            <a:r>
              <a:rPr lang="es-ES" sz="4000" dirty="0" smtClean="0">
                <a:solidFill>
                  <a:schemeClr val="bg1"/>
                </a:solidFill>
              </a:rPr>
              <a:t>Título separador</a:t>
            </a:r>
            <a:endParaRPr lang="es-ES" sz="4000" dirty="0">
              <a:solidFill>
                <a:schemeClr val="bg1"/>
              </a:solidFill>
            </a:endParaRPr>
          </a:p>
        </p:txBody>
      </p:sp>
      <p:sp>
        <p:nvSpPr>
          <p:cNvPr id="6" name="Rectángulo 5"/>
          <p:cNvSpPr/>
          <p:nvPr userDrawn="1"/>
        </p:nvSpPr>
        <p:spPr>
          <a:xfrm>
            <a:off x="-560288" y="1276152"/>
            <a:ext cx="5904656" cy="851902"/>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0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320675"/>
            <a:ext cx="7339755" cy="739453"/>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Tree>
    <p:extLst>
      <p:ext uri="{BB962C8B-B14F-4D97-AF65-F5344CB8AC3E}">
        <p14:creationId xmlns:p14="http://schemas.microsoft.com/office/powerpoint/2010/main" val="3831705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userDrawn="1">
          <p15:clr>
            <a:srgbClr val="FBAE40"/>
          </p15:clr>
        </p15:guide>
        <p15:guide id="2" orient="horz" pos="985" userDrawn="1">
          <p15:clr>
            <a:srgbClr val="FBAE40"/>
          </p15:clr>
        </p15:guide>
        <p15:guide id="3" orient="horz" pos="35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52017"/>
            <a:ext cx="7339755" cy="576064"/>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latin typeface="Raleway" panose="020B0003030101060003" pitchFamily="34" charset="0"/>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
        <p:nvSpPr>
          <p:cNvPr id="9" name="Marcador de texto 8"/>
          <p:cNvSpPr>
            <a:spLocks noGrp="1"/>
          </p:cNvSpPr>
          <p:nvPr>
            <p:ph type="body" sz="quarter" idx="11" hasCustomPrompt="1"/>
          </p:nvPr>
        </p:nvSpPr>
        <p:spPr>
          <a:xfrm>
            <a:off x="631264" y="555501"/>
            <a:ext cx="6768008" cy="648643"/>
          </a:xfrm>
          <a:prstGeom prst="rect">
            <a:avLst/>
          </a:prstGeom>
        </p:spPr>
        <p:txBody>
          <a:bodyPr/>
          <a:lstStyle>
            <a:lvl1pPr marL="0" indent="0">
              <a:buNone/>
              <a:defRPr sz="2400" b="0">
                <a:solidFill>
                  <a:schemeClr val="bg1"/>
                </a:solidFill>
                <a:latin typeface="+mn-lt"/>
              </a:defRPr>
            </a:lvl1pPr>
          </a:lstStyle>
          <a:p>
            <a:pPr lvl="0"/>
            <a:r>
              <a:rPr lang="es-ES" dirty="0" smtClean="0"/>
              <a:t>Subtítulo</a:t>
            </a:r>
            <a:endParaRPr lang="es-ES" dirty="0"/>
          </a:p>
        </p:txBody>
      </p:sp>
    </p:spTree>
    <p:extLst>
      <p:ext uri="{BB962C8B-B14F-4D97-AF65-F5344CB8AC3E}">
        <p14:creationId xmlns:p14="http://schemas.microsoft.com/office/powerpoint/2010/main" val="8500108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p15:clr>
            <a:srgbClr val="FBAE40"/>
          </p15:clr>
        </p15:guide>
        <p15:guide id="2" orient="horz" pos="985">
          <p15:clr>
            <a:srgbClr val="FBAE40"/>
          </p15:clr>
        </p15:guide>
        <p15:guide id="3" orient="horz" pos="35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1026" name="Picture 2" descr="D:\Mis Documentos en E\varios\engee\PPT\1.jpg"/>
          <p:cNvPicPr>
            <a:picLocks noChangeAspect="1" noChangeArrowheads="1"/>
          </p:cNvPicPr>
          <p:nvPr userDrawn="1"/>
        </p:nvPicPr>
        <p:blipFill>
          <a:blip r:embed="rId2"/>
          <a:srcRect t="1060"/>
          <a:stretch>
            <a:fillRect/>
          </a:stretch>
        </p:blipFill>
        <p:spPr bwMode="auto">
          <a:xfrm>
            <a:off x="4" y="0"/>
            <a:ext cx="8672512" cy="6008709"/>
          </a:xfrm>
          <a:prstGeom prst="rect">
            <a:avLst/>
          </a:prstGeom>
          <a:noFill/>
        </p:spPr>
      </p:pic>
      <p:sp>
        <p:nvSpPr>
          <p:cNvPr id="2" name="1 Título"/>
          <p:cNvSpPr>
            <a:spLocks noGrp="1"/>
          </p:cNvSpPr>
          <p:nvPr>
            <p:ph type="ctrTitle"/>
          </p:nvPr>
        </p:nvSpPr>
        <p:spPr>
          <a:xfrm>
            <a:off x="3726467" y="3004346"/>
            <a:ext cx="4295608" cy="1287974"/>
          </a:xfrm>
          <a:prstGeom prst="rect">
            <a:avLst/>
          </a:prstGeom>
        </p:spPr>
        <p:txBody>
          <a:bodyPr>
            <a:noAutofit/>
          </a:bodyPr>
          <a:lstStyle>
            <a:lvl1pPr algn="r">
              <a:defRPr sz="2667">
                <a:solidFill>
                  <a:srgbClr val="FF9900"/>
                </a:solidFill>
                <a:latin typeface="Trebuchet MS"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3726467" y="4506528"/>
            <a:ext cx="4309143" cy="1251818"/>
          </a:xfrm>
          <a:prstGeom prst="rect">
            <a:avLst/>
          </a:prstGeom>
        </p:spPr>
        <p:txBody>
          <a:bodyPr>
            <a:normAutofit/>
          </a:bodyPr>
          <a:lstStyle>
            <a:lvl1pPr marL="0" indent="0" algn="r">
              <a:lnSpc>
                <a:spcPct val="100000"/>
              </a:lnSpc>
              <a:buNone/>
              <a:defRPr sz="2000">
                <a:solidFill>
                  <a:schemeClr val="tx1">
                    <a:tint val="75000"/>
                  </a:schemeClr>
                </a:solidFill>
                <a:latin typeface="Trebuchet MS" pitchFamily="34"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3 Marcador de fecha"/>
          <p:cNvSpPr>
            <a:spLocks noGrp="1"/>
          </p:cNvSpPr>
          <p:nvPr>
            <p:ph type="dt" sz="half" idx="10"/>
          </p:nvPr>
        </p:nvSpPr>
        <p:spPr>
          <a:xfrm>
            <a:off x="433626" y="5569166"/>
            <a:ext cx="2023586" cy="319907"/>
          </a:xfrm>
          <a:prstGeom prst="rect">
            <a:avLst/>
          </a:prstGeom>
        </p:spPr>
        <p:txBody>
          <a:bodyPr/>
          <a:lstStyle/>
          <a:p>
            <a:fld id="{509F8A38-D7BF-4891-8F9E-895B9C1DA592}" type="datetimeFigureOut">
              <a:rPr lang="es-ES" smtClean="0"/>
              <a:pPr/>
              <a:t>26/07/2017</a:t>
            </a:fld>
            <a:endParaRPr lang="es-ES" dirty="0"/>
          </a:p>
        </p:txBody>
      </p:sp>
    </p:spTree>
    <p:extLst>
      <p:ext uri="{BB962C8B-B14F-4D97-AF65-F5344CB8AC3E}">
        <p14:creationId xmlns:p14="http://schemas.microsoft.com/office/powerpoint/2010/main" val="297329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pic>
        <p:nvPicPr>
          <p:cNvPr id="10" name="5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Lst>
  <p:timing>
    <p:tnLst>
      <p:par>
        <p:cTn id="1" dur="indefinite" restart="never" nodeType="tmRoot"/>
      </p:par>
    </p:tnLst>
  </p:timing>
  <p:txStyles>
    <p:titleStyle>
      <a:lvl1pPr algn="l" defTabSz="761970" rtl="0" eaLnBrk="1" latinLnBrk="0" hangingPunct="1">
        <a:spcBef>
          <a:spcPct val="0"/>
        </a:spcBef>
        <a:buNone/>
        <a:defRPr sz="4000" b="1" kern="1200">
          <a:solidFill>
            <a:schemeClr val="bg1"/>
          </a:solidFill>
          <a:latin typeface="Raleway" panose="020B0003030101060003" pitchFamily="34" charset="0"/>
          <a:ea typeface="+mj-ea"/>
          <a:cs typeface="+mj-cs"/>
        </a:defRPr>
      </a:lvl1pPr>
    </p:titleStyle>
    <p:bodyStyle>
      <a:lvl1pPr marL="285739" indent="-285739" algn="l" defTabSz="761970" rtl="0" eaLnBrk="1" latinLnBrk="0" hangingPunct="1">
        <a:lnSpc>
          <a:spcPct val="150000"/>
        </a:lnSpc>
        <a:spcBef>
          <a:spcPct val="20000"/>
        </a:spcBef>
        <a:buClr>
          <a:srgbClr val="FF9900"/>
        </a:buClr>
        <a:buFont typeface="Arial" pitchFamily="34" charset="0"/>
        <a:buChar char="•"/>
        <a:defRPr sz="2000" kern="1200">
          <a:solidFill>
            <a:schemeClr val="tx1"/>
          </a:solidFill>
          <a:latin typeface="Trebuchet MS" pitchFamily="34" charset="0"/>
          <a:ea typeface="+mn-ea"/>
          <a:cs typeface="+mn-cs"/>
        </a:defRPr>
      </a:lvl1pPr>
      <a:lvl2pPr marL="619100" indent="-238115" algn="l" defTabSz="761970" rtl="0" eaLnBrk="1" latinLnBrk="0" hangingPunct="1">
        <a:lnSpc>
          <a:spcPct val="150000"/>
        </a:lnSpc>
        <a:spcBef>
          <a:spcPct val="20000"/>
        </a:spcBef>
        <a:buClr>
          <a:schemeClr val="tx1">
            <a:lumMod val="65000"/>
            <a:lumOff val="35000"/>
          </a:schemeClr>
        </a:buClr>
        <a:buFont typeface="Arial" pitchFamily="34" charset="0"/>
        <a:buChar char="•"/>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
            <a:ext cx="8672513" cy="6006001"/>
          </a:xfrm>
          <a:prstGeom prst="rect">
            <a:avLst/>
          </a:prstGeom>
        </p:spPr>
      </p:pic>
      <p:sp>
        <p:nvSpPr>
          <p:cNvPr id="6" name="Subtítulo 5"/>
          <p:cNvSpPr>
            <a:spLocks noGrp="1"/>
          </p:cNvSpPr>
          <p:nvPr>
            <p:ph type="subTitle" idx="1"/>
          </p:nvPr>
        </p:nvSpPr>
        <p:spPr>
          <a:xfrm>
            <a:off x="519832" y="2629083"/>
            <a:ext cx="7306331" cy="747762"/>
          </a:xfrm>
        </p:spPr>
        <p:txBody>
          <a:bodyPr>
            <a:noAutofit/>
          </a:bodyPr>
          <a:lstStyle/>
          <a:p>
            <a:r>
              <a:rPr lang="es-ES" sz="4400" b="1" dirty="0" smtClean="0">
                <a:solidFill>
                  <a:schemeClr val="accent1"/>
                </a:solidFill>
              </a:rPr>
              <a:t>Mejorar la capacidad de análisis</a:t>
            </a:r>
            <a:endParaRPr lang="es-ES" sz="4400" b="1" dirty="0">
              <a:solidFill>
                <a:schemeClr val="accent1"/>
              </a:solidFill>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288" y="964560"/>
            <a:ext cx="3201875" cy="1290048"/>
          </a:xfrm>
          <a:prstGeom prst="rect">
            <a:avLst/>
          </a:prstGeom>
        </p:spPr>
      </p:pic>
    </p:spTree>
    <p:extLst>
      <p:ext uri="{BB962C8B-B14F-4D97-AF65-F5344CB8AC3E}">
        <p14:creationId xmlns:p14="http://schemas.microsoft.com/office/powerpoint/2010/main" val="216915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600" dirty="0" smtClean="0"/>
              <a:t>Mejorar capacidad de análisis</a:t>
            </a:r>
            <a:endParaRPr lang="es-AR" dirty="0"/>
          </a:p>
        </p:txBody>
      </p:sp>
      <p:sp>
        <p:nvSpPr>
          <p:cNvPr id="3" name="Marcador de texto 2"/>
          <p:cNvSpPr>
            <a:spLocks noGrp="1"/>
          </p:cNvSpPr>
          <p:nvPr>
            <p:ph type="body" sz="quarter" idx="10"/>
          </p:nvPr>
        </p:nvSpPr>
        <p:spPr>
          <a:xfrm>
            <a:off x="596900" y="1707628"/>
            <a:ext cx="7555780" cy="4105028"/>
          </a:xfrm>
        </p:spPr>
        <p:txBody>
          <a:bodyPr/>
          <a:lstStyle/>
          <a:p>
            <a:pPr marL="342900" indent="-342900">
              <a:buClrTx/>
              <a:buFont typeface="+mj-lt"/>
              <a:buAutoNum type="arabicPeriod"/>
            </a:pPr>
            <a:r>
              <a:rPr lang="es-AR" dirty="0" smtClean="0"/>
              <a:t>Definir el problema</a:t>
            </a:r>
          </a:p>
          <a:p>
            <a:pPr marL="342900" indent="-342900">
              <a:buClrTx/>
              <a:buFont typeface="+mj-lt"/>
              <a:buAutoNum type="arabicPeriod"/>
            </a:pPr>
            <a:r>
              <a:rPr lang="es-AR" dirty="0" smtClean="0"/>
              <a:t>Simplificar</a:t>
            </a:r>
          </a:p>
          <a:p>
            <a:pPr marL="342900" indent="-342900">
              <a:buClrTx/>
              <a:buFont typeface="+mj-lt"/>
              <a:buAutoNum type="arabicPeriod"/>
            </a:pPr>
            <a:r>
              <a:rPr lang="es-AR" dirty="0" smtClean="0"/>
              <a:t>Técnicas eficientes de organización</a:t>
            </a:r>
          </a:p>
          <a:p>
            <a:pPr marL="342900" indent="-342900">
              <a:buClrTx/>
              <a:buFont typeface="+mj-lt"/>
              <a:buAutoNum type="arabicPeriod"/>
            </a:pPr>
            <a:r>
              <a:rPr lang="es-AR" dirty="0" smtClean="0"/>
              <a:t>Set objetivo</a:t>
            </a:r>
          </a:p>
          <a:p>
            <a:pPr marL="342900" indent="-342900">
              <a:buClrTx/>
              <a:buFont typeface="+mj-lt"/>
              <a:buAutoNum type="arabicPeriod"/>
            </a:pPr>
            <a:r>
              <a:rPr lang="es-AR" dirty="0" smtClean="0"/>
              <a:t>Analizar y sintetizar</a:t>
            </a:r>
          </a:p>
          <a:p>
            <a:pPr marL="342900" indent="-342900">
              <a:buClrTx/>
              <a:buFont typeface="+mj-lt"/>
              <a:buAutoNum type="arabicPeriod"/>
            </a:pPr>
            <a:r>
              <a:rPr lang="es-AR" dirty="0" smtClean="0"/>
              <a:t>No frenar en detalles</a:t>
            </a:r>
          </a:p>
          <a:p>
            <a:pPr marL="342900" indent="-342900">
              <a:buClrTx/>
              <a:buFont typeface="+mj-lt"/>
              <a:buAutoNum type="arabicPeriod"/>
            </a:pPr>
            <a:r>
              <a:rPr lang="es-AR" dirty="0" smtClean="0"/>
              <a:t>Lidiar con el problema y no con las personas</a:t>
            </a:r>
          </a:p>
          <a:p>
            <a:pPr marL="342900" indent="-342900">
              <a:buClrTx/>
              <a:buFont typeface="+mj-lt"/>
              <a:buAutoNum type="arabicPeriod"/>
            </a:pPr>
            <a:r>
              <a:rPr lang="es-AR" dirty="0" smtClean="0"/>
              <a:t>Generar múltiples soluciones</a:t>
            </a:r>
          </a:p>
          <a:p>
            <a:pPr marL="342900" indent="-342900">
              <a:buClrTx/>
              <a:buFont typeface="+mj-lt"/>
              <a:buAutoNum type="arabicPeriod"/>
            </a:pPr>
            <a:r>
              <a:rPr lang="es-AR" dirty="0" smtClean="0"/>
              <a:t>Graficar, representar en diagramas</a:t>
            </a:r>
          </a:p>
          <a:p>
            <a:pPr marL="342900" indent="-342900">
              <a:buClrTx/>
              <a:buFont typeface="+mj-lt"/>
              <a:buAutoNum type="arabicPeriod"/>
            </a:pPr>
            <a:r>
              <a:rPr lang="es-AR" dirty="0" smtClean="0"/>
              <a:t>Evaluar soluciones y priorizar</a:t>
            </a:r>
          </a:p>
          <a:p>
            <a:pPr marL="342900" indent="-342900">
              <a:buClrTx/>
              <a:buFont typeface="+mj-lt"/>
              <a:buAutoNum type="arabicPeriod"/>
            </a:pPr>
            <a:endParaRPr lang="es-AR" dirty="0" smtClean="0"/>
          </a:p>
          <a:p>
            <a:pPr marL="342900" indent="-342900">
              <a:buClrTx/>
              <a:buFont typeface="+mj-lt"/>
              <a:buAutoNum type="arabicPeriod"/>
            </a:pPr>
            <a:endParaRPr lang="es-AR" dirty="0" smtClean="0"/>
          </a:p>
          <a:p>
            <a:pPr marL="342900" indent="-342900">
              <a:buClrTx/>
              <a:buFont typeface="+mj-lt"/>
              <a:buAutoNum type="arabicPeriod"/>
            </a:pPr>
            <a:endParaRPr lang="es-AR" dirty="0" smtClean="0"/>
          </a:p>
          <a:p>
            <a:pPr marL="342900" indent="-342900">
              <a:buClrTx/>
              <a:buFont typeface="+mj-lt"/>
              <a:buAutoNum type="arabicPeriod"/>
            </a:pPr>
            <a:endParaRPr lang="es-AR" dirty="0"/>
          </a:p>
        </p:txBody>
      </p:sp>
      <p:sp>
        <p:nvSpPr>
          <p:cNvPr id="4" name="Marcador de texto 3"/>
          <p:cNvSpPr>
            <a:spLocks noGrp="1"/>
          </p:cNvSpPr>
          <p:nvPr>
            <p:ph type="body" sz="quarter" idx="11"/>
          </p:nvPr>
        </p:nvSpPr>
        <p:spPr/>
        <p:txBody>
          <a:bodyPr/>
          <a:lstStyle/>
          <a:p>
            <a:pPr>
              <a:buClrTx/>
            </a:pPr>
            <a:r>
              <a:rPr lang="es-AR" sz="1600" dirty="0" smtClean="0"/>
              <a:t>Sugerencias</a:t>
            </a:r>
            <a:endParaRPr lang="es-AR" sz="1600" dirty="0"/>
          </a:p>
        </p:txBody>
      </p:sp>
    </p:spTree>
    <p:extLst>
      <p:ext uri="{BB962C8B-B14F-4D97-AF65-F5344CB8AC3E}">
        <p14:creationId xmlns:p14="http://schemas.microsoft.com/office/powerpoint/2010/main" val="700894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8. Preguntas.</a:t>
            </a:r>
            <a:endParaRPr lang="es-AR" dirty="0"/>
          </a:p>
        </p:txBody>
      </p:sp>
      <p:sp>
        <p:nvSpPr>
          <p:cNvPr id="3" name="Marcador de texto 2"/>
          <p:cNvSpPr>
            <a:spLocks noGrp="1"/>
          </p:cNvSpPr>
          <p:nvPr>
            <p:ph type="body" sz="quarter" idx="10"/>
          </p:nvPr>
        </p:nvSpPr>
        <p:spPr/>
        <p:txBody>
          <a:bodyPr/>
          <a:lstStyle/>
          <a:p>
            <a:endParaRPr lang="es-AR"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04144"/>
            <a:ext cx="8672513" cy="4804544"/>
          </a:xfrm>
          <a:prstGeom prst="rect">
            <a:avLst/>
          </a:prstGeom>
        </p:spPr>
      </p:pic>
      <p:sp>
        <p:nvSpPr>
          <p:cNvPr id="6" name="Marcador de texto 3"/>
          <p:cNvSpPr>
            <a:spLocks noGrp="1"/>
          </p:cNvSpPr>
          <p:nvPr>
            <p:ph type="body" sz="quarter" idx="11"/>
          </p:nvPr>
        </p:nvSpPr>
        <p:spPr>
          <a:xfrm>
            <a:off x="631264" y="555501"/>
            <a:ext cx="6768008" cy="648643"/>
          </a:xfrm>
        </p:spPr>
        <p:txBody>
          <a:bodyPr/>
          <a:lstStyle/>
          <a:p>
            <a:r>
              <a:rPr lang="es-AR" dirty="0" smtClean="0"/>
              <a:t>Consultas / Dudas.</a:t>
            </a:r>
            <a:endParaRPr lang="es-AR" dirty="0"/>
          </a:p>
        </p:txBody>
      </p:sp>
    </p:spTree>
    <p:extLst>
      <p:ext uri="{BB962C8B-B14F-4D97-AF65-F5344CB8AC3E}">
        <p14:creationId xmlns:p14="http://schemas.microsoft.com/office/powerpoint/2010/main" val="2011909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600" dirty="0" smtClean="0"/>
              <a:t>Mejorar capacidad de análisis</a:t>
            </a:r>
            <a:endParaRPr lang="es-AR" dirty="0"/>
          </a:p>
        </p:txBody>
      </p:sp>
      <p:sp>
        <p:nvSpPr>
          <p:cNvPr id="3" name="Marcador de texto 2"/>
          <p:cNvSpPr>
            <a:spLocks noGrp="1"/>
          </p:cNvSpPr>
          <p:nvPr>
            <p:ph type="body" sz="quarter" idx="10"/>
          </p:nvPr>
        </p:nvSpPr>
        <p:spPr>
          <a:xfrm>
            <a:off x="596900" y="1707628"/>
            <a:ext cx="7555780" cy="2880892"/>
          </a:xfrm>
        </p:spPr>
        <p:txBody>
          <a:bodyPr/>
          <a:lstStyle/>
          <a:p>
            <a:pPr marL="342900" indent="-342900">
              <a:buClrTx/>
              <a:buFont typeface="+mj-lt"/>
              <a:buAutoNum type="arabicPeriod"/>
            </a:pPr>
            <a:r>
              <a:rPr lang="es-AR" sz="2000" dirty="0" smtClean="0"/>
              <a:t>Definiciones</a:t>
            </a:r>
          </a:p>
          <a:p>
            <a:pPr marL="342900" indent="-342900">
              <a:buClrTx/>
              <a:buFont typeface="+mj-lt"/>
              <a:buAutoNum type="arabicPeriod"/>
            </a:pPr>
            <a:r>
              <a:rPr lang="es-AR" sz="2000" dirty="0" smtClean="0"/>
              <a:t>Proceso de análisis</a:t>
            </a:r>
          </a:p>
          <a:p>
            <a:pPr marL="342900" indent="-342900">
              <a:buClrTx/>
              <a:buFont typeface="+mj-lt"/>
              <a:buAutoNum type="arabicPeriod"/>
            </a:pPr>
            <a:r>
              <a:rPr lang="es-AR" sz="2000" dirty="0" smtClean="0"/>
              <a:t>Recomendaciones</a:t>
            </a:r>
          </a:p>
          <a:p>
            <a:pPr marL="342900" indent="-342900">
              <a:buClrTx/>
              <a:buFont typeface="+mj-lt"/>
              <a:buAutoNum type="arabicPeriod"/>
            </a:pPr>
            <a:r>
              <a:rPr lang="es-AR" sz="2000" dirty="0" smtClean="0"/>
              <a:t>Preguntas</a:t>
            </a:r>
          </a:p>
        </p:txBody>
      </p:sp>
      <p:sp>
        <p:nvSpPr>
          <p:cNvPr id="4" name="Marcador de texto 3"/>
          <p:cNvSpPr>
            <a:spLocks noGrp="1"/>
          </p:cNvSpPr>
          <p:nvPr>
            <p:ph type="body" sz="quarter" idx="11"/>
          </p:nvPr>
        </p:nvSpPr>
        <p:spPr/>
        <p:txBody>
          <a:bodyPr/>
          <a:lstStyle/>
          <a:p>
            <a:r>
              <a:rPr lang="es-AR" dirty="0" smtClean="0"/>
              <a:t>Temario.</a:t>
            </a:r>
            <a:endParaRPr lang="es-AR" dirty="0"/>
          </a:p>
        </p:txBody>
      </p:sp>
    </p:spTree>
    <p:extLst>
      <p:ext uri="{BB962C8B-B14F-4D97-AF65-F5344CB8AC3E}">
        <p14:creationId xmlns:p14="http://schemas.microsoft.com/office/powerpoint/2010/main" val="1628551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600" dirty="0" smtClean="0"/>
              <a:t>Mejorar capacidad de análisis</a:t>
            </a:r>
            <a:endParaRPr lang="es-AR" dirty="0"/>
          </a:p>
        </p:txBody>
      </p:sp>
      <p:sp>
        <p:nvSpPr>
          <p:cNvPr id="3" name="Marcador de texto 2"/>
          <p:cNvSpPr>
            <a:spLocks noGrp="1"/>
          </p:cNvSpPr>
          <p:nvPr>
            <p:ph type="body" sz="quarter" idx="10"/>
          </p:nvPr>
        </p:nvSpPr>
        <p:spPr>
          <a:xfrm>
            <a:off x="596900" y="1707628"/>
            <a:ext cx="7555780" cy="2880892"/>
          </a:xfrm>
        </p:spPr>
        <p:txBody>
          <a:bodyPr/>
          <a:lstStyle/>
          <a:p>
            <a:pPr>
              <a:buClrTx/>
            </a:pPr>
            <a:r>
              <a:rPr lang="es-AR" sz="2000" dirty="0"/>
              <a:t>Examen detallado de una cosa para conocer sus </a:t>
            </a:r>
            <a:r>
              <a:rPr lang="es-AR" sz="2000" dirty="0" smtClean="0"/>
              <a:t>características, cualidades </a:t>
            </a:r>
            <a:r>
              <a:rPr lang="es-AR" sz="2000" dirty="0"/>
              <a:t>o su estado, y extraer conclusiones, que se realiza separando o considerando por separado las partes que la </a:t>
            </a:r>
            <a:r>
              <a:rPr lang="es-AR" sz="2000" dirty="0" smtClean="0"/>
              <a:t>constituyen.</a:t>
            </a:r>
          </a:p>
        </p:txBody>
      </p:sp>
      <p:sp>
        <p:nvSpPr>
          <p:cNvPr id="4" name="Marcador de texto 3"/>
          <p:cNvSpPr>
            <a:spLocks noGrp="1"/>
          </p:cNvSpPr>
          <p:nvPr>
            <p:ph type="body" sz="quarter" idx="11"/>
          </p:nvPr>
        </p:nvSpPr>
        <p:spPr/>
        <p:txBody>
          <a:bodyPr/>
          <a:lstStyle/>
          <a:p>
            <a:r>
              <a:rPr lang="es-AR" dirty="0" smtClean="0"/>
              <a:t>Definición de análisis.</a:t>
            </a:r>
            <a:endParaRPr lang="es-AR" dirty="0"/>
          </a:p>
        </p:txBody>
      </p:sp>
    </p:spTree>
    <p:extLst>
      <p:ext uri="{BB962C8B-B14F-4D97-AF65-F5344CB8AC3E}">
        <p14:creationId xmlns:p14="http://schemas.microsoft.com/office/powerpoint/2010/main" val="1711239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600" dirty="0" smtClean="0"/>
              <a:t>Mejorar capacidad de análisis</a:t>
            </a:r>
            <a:endParaRPr lang="es-AR" dirty="0"/>
          </a:p>
        </p:txBody>
      </p:sp>
      <p:sp>
        <p:nvSpPr>
          <p:cNvPr id="3" name="Marcador de texto 2"/>
          <p:cNvSpPr>
            <a:spLocks noGrp="1"/>
          </p:cNvSpPr>
          <p:nvPr>
            <p:ph type="body" sz="quarter" idx="10"/>
          </p:nvPr>
        </p:nvSpPr>
        <p:spPr>
          <a:xfrm>
            <a:off x="596900" y="1707628"/>
            <a:ext cx="7555780" cy="4105028"/>
          </a:xfrm>
        </p:spPr>
        <p:txBody>
          <a:bodyPr/>
          <a:lstStyle/>
          <a:p>
            <a:pPr marL="342900" indent="-342900">
              <a:buClrTx/>
              <a:buFont typeface="+mj-lt"/>
              <a:buAutoNum type="arabicPeriod"/>
            </a:pPr>
            <a:r>
              <a:rPr lang="es-AR" sz="2000" dirty="0" smtClean="0"/>
              <a:t>Revisar las preguntas anteriores a la recopilación de información.</a:t>
            </a:r>
          </a:p>
          <a:p>
            <a:pPr marL="342900" indent="-342900">
              <a:buClrTx/>
              <a:buFont typeface="+mj-lt"/>
              <a:buAutoNum type="arabicPeriod"/>
            </a:pPr>
            <a:r>
              <a:rPr lang="es-AR" sz="2000" dirty="0" smtClean="0"/>
              <a:t>Organizar la información</a:t>
            </a:r>
          </a:p>
          <a:p>
            <a:pPr marL="342900" indent="-342900">
              <a:buClrTx/>
              <a:buFont typeface="+mj-lt"/>
              <a:buAutoNum type="arabicPeriod"/>
            </a:pPr>
            <a:r>
              <a:rPr lang="es-AR" sz="2000" dirty="0" smtClean="0"/>
              <a:t>Decidir cómo analizar la información</a:t>
            </a:r>
          </a:p>
          <a:p>
            <a:pPr marL="342900" indent="-342900">
              <a:buClrTx/>
              <a:buFont typeface="+mj-lt"/>
              <a:buAutoNum type="arabicPeriod"/>
            </a:pPr>
            <a:r>
              <a:rPr lang="es-AR" sz="2000" dirty="0" smtClean="0"/>
              <a:t>Analizar cada parte</a:t>
            </a:r>
          </a:p>
          <a:p>
            <a:pPr marL="342900" indent="-342900">
              <a:buClrTx/>
              <a:buFont typeface="+mj-lt"/>
              <a:buAutoNum type="arabicPeriod"/>
            </a:pPr>
            <a:r>
              <a:rPr lang="es-AR" sz="2000" dirty="0" smtClean="0"/>
              <a:t>Integrar las partes analizadas</a:t>
            </a:r>
          </a:p>
        </p:txBody>
      </p:sp>
      <p:sp>
        <p:nvSpPr>
          <p:cNvPr id="4" name="Marcador de texto 3"/>
          <p:cNvSpPr>
            <a:spLocks noGrp="1"/>
          </p:cNvSpPr>
          <p:nvPr>
            <p:ph type="body" sz="quarter" idx="11"/>
          </p:nvPr>
        </p:nvSpPr>
        <p:spPr/>
        <p:txBody>
          <a:bodyPr/>
          <a:lstStyle/>
          <a:p>
            <a:r>
              <a:rPr lang="es-AR" dirty="0" smtClean="0"/>
              <a:t>Proceso de análisis.</a:t>
            </a:r>
            <a:endParaRPr lang="es-AR" dirty="0"/>
          </a:p>
        </p:txBody>
      </p:sp>
    </p:spTree>
    <p:extLst>
      <p:ext uri="{BB962C8B-B14F-4D97-AF65-F5344CB8AC3E}">
        <p14:creationId xmlns:p14="http://schemas.microsoft.com/office/powerpoint/2010/main" val="2915096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600" dirty="0" smtClean="0"/>
              <a:t>Mejorar capacidad de análisis</a:t>
            </a:r>
            <a:endParaRPr lang="es-AR" dirty="0"/>
          </a:p>
        </p:txBody>
      </p:sp>
      <p:sp>
        <p:nvSpPr>
          <p:cNvPr id="3" name="Marcador de texto 2"/>
          <p:cNvSpPr>
            <a:spLocks noGrp="1"/>
          </p:cNvSpPr>
          <p:nvPr>
            <p:ph type="body" sz="quarter" idx="10"/>
          </p:nvPr>
        </p:nvSpPr>
        <p:spPr>
          <a:xfrm>
            <a:off x="596900" y="1707628"/>
            <a:ext cx="7555780" cy="4105028"/>
          </a:xfrm>
        </p:spPr>
        <p:txBody>
          <a:bodyPr/>
          <a:lstStyle/>
          <a:p>
            <a:pPr marL="342900" indent="-342900">
              <a:buClrTx/>
              <a:buFont typeface="+mj-lt"/>
              <a:buAutoNum type="arabicPeriod"/>
            </a:pPr>
            <a:r>
              <a:rPr lang="es-AR" sz="2000" dirty="0" smtClean="0"/>
              <a:t>¿</a:t>
            </a:r>
            <a:r>
              <a:rPr lang="es-AR" sz="2000" dirty="0"/>
              <a:t>Por qué era necesaria esta información en particular</a:t>
            </a:r>
            <a:r>
              <a:rPr lang="es-AR" sz="2000" dirty="0" smtClean="0"/>
              <a:t>?</a:t>
            </a:r>
          </a:p>
          <a:p>
            <a:pPr marL="342900" indent="-342900">
              <a:buClrTx/>
              <a:buFont typeface="+mj-lt"/>
              <a:buAutoNum type="arabicPeriod"/>
            </a:pPr>
            <a:r>
              <a:rPr lang="es-AR" sz="2000" dirty="0" smtClean="0"/>
              <a:t>¿</a:t>
            </a:r>
            <a:r>
              <a:rPr lang="es-AR" sz="2000" dirty="0"/>
              <a:t>Qué preguntas se suponía que responder? </a:t>
            </a:r>
            <a:endParaRPr lang="es-AR" sz="2000" dirty="0" smtClean="0"/>
          </a:p>
          <a:p>
            <a:pPr marL="342900" indent="-342900">
              <a:buClrTx/>
              <a:buFont typeface="+mj-lt"/>
              <a:buAutoNum type="arabicPeriod"/>
            </a:pPr>
            <a:r>
              <a:rPr lang="es-AR" sz="2000" dirty="0" smtClean="0"/>
              <a:t>¿</a:t>
            </a:r>
            <a:r>
              <a:rPr lang="es-AR" sz="2000" dirty="0"/>
              <a:t>Qué tipo </a:t>
            </a:r>
            <a:r>
              <a:rPr lang="es-AR" sz="2000" dirty="0" smtClean="0"/>
              <a:t>de decisiones </a:t>
            </a:r>
            <a:r>
              <a:rPr lang="es-AR" sz="2000" dirty="0"/>
              <a:t>se tomarán en base a esta información?</a:t>
            </a:r>
            <a:endParaRPr lang="es-AR" sz="2000" dirty="0" smtClean="0"/>
          </a:p>
        </p:txBody>
      </p:sp>
      <p:sp>
        <p:nvSpPr>
          <p:cNvPr id="4" name="Marcador de texto 3"/>
          <p:cNvSpPr>
            <a:spLocks noGrp="1"/>
          </p:cNvSpPr>
          <p:nvPr>
            <p:ph type="body" sz="quarter" idx="11"/>
          </p:nvPr>
        </p:nvSpPr>
        <p:spPr/>
        <p:txBody>
          <a:bodyPr/>
          <a:lstStyle/>
          <a:p>
            <a:r>
              <a:rPr lang="es-AR" sz="1600" dirty="0"/>
              <a:t>Revisar las preguntas anteriores a la recopilación de información</a:t>
            </a:r>
            <a:r>
              <a:rPr lang="es-AR" dirty="0"/>
              <a:t>.</a:t>
            </a:r>
          </a:p>
        </p:txBody>
      </p:sp>
    </p:spTree>
    <p:extLst>
      <p:ext uri="{BB962C8B-B14F-4D97-AF65-F5344CB8AC3E}">
        <p14:creationId xmlns:p14="http://schemas.microsoft.com/office/powerpoint/2010/main" val="1314567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600" dirty="0" smtClean="0"/>
              <a:t>Mejorar capacidad de análisis</a:t>
            </a:r>
            <a:endParaRPr lang="es-AR" dirty="0"/>
          </a:p>
        </p:txBody>
      </p:sp>
      <p:sp>
        <p:nvSpPr>
          <p:cNvPr id="3" name="Marcador de texto 2"/>
          <p:cNvSpPr>
            <a:spLocks noGrp="1"/>
          </p:cNvSpPr>
          <p:nvPr>
            <p:ph type="body" sz="quarter" idx="10"/>
          </p:nvPr>
        </p:nvSpPr>
        <p:spPr>
          <a:xfrm>
            <a:off x="596900" y="1707628"/>
            <a:ext cx="7555780" cy="4105028"/>
          </a:xfrm>
        </p:spPr>
        <p:txBody>
          <a:bodyPr/>
          <a:lstStyle/>
          <a:p>
            <a:pPr marL="342900" indent="-342900">
              <a:buClrTx/>
              <a:buFont typeface="+mj-lt"/>
              <a:buAutoNum type="arabicPeriod"/>
            </a:pPr>
            <a:r>
              <a:rPr lang="es-AR" sz="2000" dirty="0" smtClean="0"/>
              <a:t>Reunir </a:t>
            </a:r>
            <a:r>
              <a:rPr lang="es-AR" sz="2000" dirty="0"/>
              <a:t>toda la información relevante que se ha </a:t>
            </a:r>
            <a:r>
              <a:rPr lang="es-AR" sz="2000" dirty="0" smtClean="0"/>
              <a:t>recogido</a:t>
            </a:r>
          </a:p>
          <a:p>
            <a:pPr marL="342900" indent="-342900">
              <a:buClrTx/>
              <a:buFont typeface="+mj-lt"/>
              <a:buAutoNum type="arabicPeriod"/>
            </a:pPr>
            <a:r>
              <a:rPr lang="es-AR" sz="2000" dirty="0" smtClean="0"/>
              <a:t>Revisar la </a:t>
            </a:r>
            <a:r>
              <a:rPr lang="es-AR" sz="2000" dirty="0"/>
              <a:t>información con un ojo </a:t>
            </a:r>
            <a:r>
              <a:rPr lang="es-AR" sz="2000" dirty="0" smtClean="0"/>
              <a:t>crítico. </a:t>
            </a:r>
          </a:p>
          <a:p>
            <a:pPr marL="342900" indent="-342900">
              <a:buClrTx/>
              <a:buFont typeface="+mj-lt"/>
              <a:buAutoNum type="arabicPeriod"/>
            </a:pPr>
            <a:r>
              <a:rPr lang="es-AR" sz="2000" dirty="0"/>
              <a:t>Ordenar la información en la que las piezas van de la mano</a:t>
            </a:r>
          </a:p>
          <a:p>
            <a:pPr marL="342900" indent="-342900">
              <a:buClrTx/>
              <a:buFont typeface="+mj-lt"/>
              <a:buAutoNum type="arabicPeriod"/>
            </a:pPr>
            <a:r>
              <a:rPr lang="es-AR" sz="2000" dirty="0"/>
              <a:t>Rearmar la información considerando si algunos componentes no son importantes</a:t>
            </a:r>
          </a:p>
          <a:p>
            <a:pPr marL="342900" indent="-342900">
              <a:buClrTx/>
              <a:buFont typeface="+mj-lt"/>
              <a:buAutoNum type="arabicPeriod"/>
            </a:pPr>
            <a:r>
              <a:rPr lang="es-AR" sz="2000" dirty="0"/>
              <a:t>Alguna información puede haber sido analizada y otra puede necesitar mas análisis.</a:t>
            </a:r>
            <a:endParaRPr lang="es-AR" sz="2000" dirty="0" smtClean="0"/>
          </a:p>
        </p:txBody>
      </p:sp>
      <p:sp>
        <p:nvSpPr>
          <p:cNvPr id="4" name="Marcador de texto 3"/>
          <p:cNvSpPr>
            <a:spLocks noGrp="1"/>
          </p:cNvSpPr>
          <p:nvPr>
            <p:ph type="body" sz="quarter" idx="11"/>
          </p:nvPr>
        </p:nvSpPr>
        <p:spPr/>
        <p:txBody>
          <a:bodyPr/>
          <a:lstStyle/>
          <a:p>
            <a:pPr>
              <a:buClrTx/>
            </a:pPr>
            <a:r>
              <a:rPr lang="es-AR" sz="1600" dirty="0"/>
              <a:t>Organizar la información</a:t>
            </a:r>
          </a:p>
        </p:txBody>
      </p:sp>
    </p:spTree>
    <p:extLst>
      <p:ext uri="{BB962C8B-B14F-4D97-AF65-F5344CB8AC3E}">
        <p14:creationId xmlns:p14="http://schemas.microsoft.com/office/powerpoint/2010/main" val="3782912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600" dirty="0" smtClean="0"/>
              <a:t>Mejorar capacidad de análisis</a:t>
            </a:r>
            <a:endParaRPr lang="es-AR" dirty="0"/>
          </a:p>
        </p:txBody>
      </p:sp>
      <p:sp>
        <p:nvSpPr>
          <p:cNvPr id="3" name="Marcador de texto 2"/>
          <p:cNvSpPr>
            <a:spLocks noGrp="1"/>
          </p:cNvSpPr>
          <p:nvPr>
            <p:ph type="body" sz="quarter" idx="10"/>
          </p:nvPr>
        </p:nvSpPr>
        <p:spPr>
          <a:xfrm>
            <a:off x="596900" y="1707628"/>
            <a:ext cx="7555780" cy="4105028"/>
          </a:xfrm>
        </p:spPr>
        <p:txBody>
          <a:bodyPr/>
          <a:lstStyle/>
          <a:p>
            <a:pPr marL="342900" indent="-342900">
              <a:buClrTx/>
              <a:buFont typeface="+mj-lt"/>
              <a:buAutoNum type="arabicPeriod"/>
            </a:pPr>
            <a:r>
              <a:rPr lang="es-AR" sz="2000" dirty="0" smtClean="0"/>
              <a:t>Análisis numérico, matemático o estadístico</a:t>
            </a:r>
          </a:p>
          <a:p>
            <a:pPr marL="342900" indent="-342900">
              <a:buClrTx/>
              <a:buFont typeface="+mj-lt"/>
              <a:buAutoNum type="arabicPeriod"/>
            </a:pPr>
            <a:r>
              <a:rPr lang="es-AR" sz="2000" dirty="0" smtClean="0"/>
              <a:t>Análisis cualitativo</a:t>
            </a:r>
          </a:p>
          <a:p>
            <a:pPr marL="342900" indent="-342900">
              <a:buClrTx/>
              <a:buFont typeface="+mj-lt"/>
              <a:buAutoNum type="arabicPeriod"/>
            </a:pPr>
            <a:r>
              <a:rPr lang="es-AR" sz="2000" dirty="0" smtClean="0"/>
              <a:t>Análisis de relaciones</a:t>
            </a:r>
          </a:p>
          <a:p>
            <a:pPr marL="342900" indent="-342900">
              <a:buClrTx/>
              <a:buFont typeface="+mj-lt"/>
              <a:buAutoNum type="arabicPeriod"/>
            </a:pPr>
            <a:r>
              <a:rPr lang="es-AR" sz="2000" dirty="0" smtClean="0"/>
              <a:t>Verificar integridad y </a:t>
            </a:r>
            <a:r>
              <a:rPr lang="es-AR" sz="2000" dirty="0" err="1" smtClean="0"/>
              <a:t>correctitud</a:t>
            </a:r>
            <a:r>
              <a:rPr lang="es-AR" sz="2000" dirty="0" smtClean="0"/>
              <a:t> de la información a analizar.</a:t>
            </a:r>
          </a:p>
          <a:p>
            <a:pPr marL="342900" indent="-342900">
              <a:buClrTx/>
              <a:buFont typeface="+mj-lt"/>
              <a:buAutoNum type="arabicPeriod"/>
            </a:pPr>
            <a:r>
              <a:rPr lang="es-AR" sz="2000" dirty="0" smtClean="0"/>
              <a:t>Ver la información individualmente y en su conjunto</a:t>
            </a:r>
          </a:p>
          <a:p>
            <a:pPr marL="342900" indent="-342900">
              <a:buClrTx/>
              <a:buFont typeface="+mj-lt"/>
              <a:buAutoNum type="arabicPeriod"/>
            </a:pPr>
            <a:r>
              <a:rPr lang="es-AR" sz="2000" dirty="0" smtClean="0"/>
              <a:t>Identificar huecos</a:t>
            </a:r>
          </a:p>
          <a:p>
            <a:pPr marL="342900" indent="-342900">
              <a:buClrTx/>
              <a:buFont typeface="+mj-lt"/>
              <a:buAutoNum type="arabicPeriod"/>
            </a:pPr>
            <a:r>
              <a:rPr lang="es-AR" sz="2000" dirty="0" smtClean="0"/>
              <a:t>Combinar información contradictoria, identificarla</a:t>
            </a:r>
          </a:p>
        </p:txBody>
      </p:sp>
      <p:sp>
        <p:nvSpPr>
          <p:cNvPr id="4" name="Marcador de texto 3"/>
          <p:cNvSpPr>
            <a:spLocks noGrp="1"/>
          </p:cNvSpPr>
          <p:nvPr>
            <p:ph type="body" sz="quarter" idx="11"/>
          </p:nvPr>
        </p:nvSpPr>
        <p:spPr/>
        <p:txBody>
          <a:bodyPr/>
          <a:lstStyle/>
          <a:p>
            <a:pPr>
              <a:buClrTx/>
            </a:pPr>
            <a:r>
              <a:rPr lang="es-AR" sz="1600" dirty="0"/>
              <a:t>Decidir cómo analizar la información</a:t>
            </a:r>
          </a:p>
        </p:txBody>
      </p:sp>
    </p:spTree>
    <p:extLst>
      <p:ext uri="{BB962C8B-B14F-4D97-AF65-F5344CB8AC3E}">
        <p14:creationId xmlns:p14="http://schemas.microsoft.com/office/powerpoint/2010/main" val="881858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600" dirty="0" smtClean="0"/>
              <a:t>Mejorar capacidad de análisis</a:t>
            </a:r>
            <a:endParaRPr lang="es-AR" dirty="0"/>
          </a:p>
        </p:txBody>
      </p:sp>
      <p:sp>
        <p:nvSpPr>
          <p:cNvPr id="3" name="Marcador de texto 2"/>
          <p:cNvSpPr>
            <a:spLocks noGrp="1"/>
          </p:cNvSpPr>
          <p:nvPr>
            <p:ph type="body" sz="quarter" idx="10"/>
          </p:nvPr>
        </p:nvSpPr>
        <p:spPr>
          <a:xfrm>
            <a:off x="596900" y="1707628"/>
            <a:ext cx="7555780" cy="4105028"/>
          </a:xfrm>
        </p:spPr>
        <p:txBody>
          <a:bodyPr/>
          <a:lstStyle/>
          <a:p>
            <a:pPr marL="342900" indent="-342900">
              <a:buClrTx/>
              <a:buFont typeface="+mj-lt"/>
              <a:buAutoNum type="arabicPeriod"/>
            </a:pPr>
            <a:r>
              <a:rPr lang="es-AR" dirty="0"/>
              <a:t>¿Cuáles son algunos de los temas importantes?</a:t>
            </a:r>
          </a:p>
          <a:p>
            <a:pPr marL="342900" indent="-342900">
              <a:buClrTx/>
              <a:buFont typeface="+mj-lt"/>
              <a:buAutoNum type="arabicPeriod"/>
            </a:pPr>
            <a:r>
              <a:rPr lang="es-AR" dirty="0"/>
              <a:t>¿Cuáles son los conceptos clave?</a:t>
            </a:r>
          </a:p>
          <a:p>
            <a:pPr marL="342900" indent="-342900">
              <a:buClrTx/>
              <a:buFont typeface="+mj-lt"/>
              <a:buAutoNum type="arabicPeriod"/>
            </a:pPr>
            <a:r>
              <a:rPr lang="es-AR" dirty="0"/>
              <a:t>¿Qué información ya saben que se puede añadir a la nueva información?</a:t>
            </a:r>
          </a:p>
          <a:p>
            <a:pPr marL="342900" indent="-342900">
              <a:buClrTx/>
              <a:buFont typeface="+mj-lt"/>
              <a:buAutoNum type="arabicPeriod"/>
            </a:pPr>
            <a:r>
              <a:rPr lang="es-AR" dirty="0"/>
              <a:t>¿Qué conexiones significativa se puede hacer con mi conocimiento existente con experiencias pasadas?</a:t>
            </a:r>
          </a:p>
          <a:p>
            <a:pPr marL="342900" indent="-342900">
              <a:buClrTx/>
              <a:buFont typeface="+mj-lt"/>
              <a:buAutoNum type="arabicPeriod"/>
            </a:pPr>
            <a:r>
              <a:rPr lang="es-AR" dirty="0"/>
              <a:t>¿Cómo se puede reorganizar los conceptos?</a:t>
            </a:r>
          </a:p>
          <a:p>
            <a:pPr marL="342900" indent="-342900">
              <a:buClrTx/>
              <a:buFont typeface="+mj-lt"/>
              <a:buAutoNum type="arabicPeriod"/>
            </a:pPr>
            <a:r>
              <a:rPr lang="es-AR" dirty="0"/>
              <a:t>¿Cómo se relacionan los conceptos?</a:t>
            </a:r>
          </a:p>
          <a:p>
            <a:pPr marL="342900" indent="-342900">
              <a:buClrTx/>
              <a:buFont typeface="+mj-lt"/>
              <a:buAutoNum type="arabicPeriod"/>
            </a:pPr>
            <a:r>
              <a:rPr lang="es-AR" dirty="0"/>
              <a:t>¿Hay algún patrón?</a:t>
            </a:r>
          </a:p>
          <a:p>
            <a:pPr marL="342900" indent="-342900">
              <a:buClrTx/>
              <a:buFont typeface="+mj-lt"/>
              <a:buAutoNum type="arabicPeriod"/>
            </a:pPr>
            <a:r>
              <a:rPr lang="es-AR" dirty="0" smtClean="0"/>
              <a:t>¿Se </a:t>
            </a:r>
            <a:r>
              <a:rPr lang="es-AR" dirty="0"/>
              <a:t>puede detectar tendencias en la información?</a:t>
            </a:r>
          </a:p>
          <a:p>
            <a:pPr marL="342900" indent="-342900">
              <a:buClrTx/>
              <a:buFont typeface="+mj-lt"/>
              <a:buAutoNum type="arabicPeriod"/>
            </a:pPr>
            <a:r>
              <a:rPr lang="es-AR" dirty="0"/>
              <a:t>¿Qué se está implícita, pero no se indique explícitamente?</a:t>
            </a:r>
            <a:endParaRPr lang="es-AR" sz="2000" dirty="0" smtClean="0"/>
          </a:p>
        </p:txBody>
      </p:sp>
      <p:sp>
        <p:nvSpPr>
          <p:cNvPr id="4" name="Marcador de texto 3"/>
          <p:cNvSpPr>
            <a:spLocks noGrp="1"/>
          </p:cNvSpPr>
          <p:nvPr>
            <p:ph type="body" sz="quarter" idx="11"/>
          </p:nvPr>
        </p:nvSpPr>
        <p:spPr/>
        <p:txBody>
          <a:bodyPr/>
          <a:lstStyle/>
          <a:p>
            <a:pPr>
              <a:buClrTx/>
            </a:pPr>
            <a:r>
              <a:rPr lang="es-AR" sz="1600" dirty="0" smtClean="0"/>
              <a:t>Analizar cada parte</a:t>
            </a:r>
            <a:endParaRPr lang="es-AR" sz="1600" dirty="0"/>
          </a:p>
        </p:txBody>
      </p:sp>
    </p:spTree>
    <p:extLst>
      <p:ext uri="{BB962C8B-B14F-4D97-AF65-F5344CB8AC3E}">
        <p14:creationId xmlns:p14="http://schemas.microsoft.com/office/powerpoint/2010/main" val="637198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600" dirty="0" smtClean="0"/>
              <a:t>Mejorar capacidad de análisis</a:t>
            </a:r>
            <a:endParaRPr lang="es-AR" dirty="0"/>
          </a:p>
        </p:txBody>
      </p:sp>
      <p:sp>
        <p:nvSpPr>
          <p:cNvPr id="3" name="Marcador de texto 2"/>
          <p:cNvSpPr>
            <a:spLocks noGrp="1"/>
          </p:cNvSpPr>
          <p:nvPr>
            <p:ph type="body" sz="quarter" idx="10"/>
          </p:nvPr>
        </p:nvSpPr>
        <p:spPr>
          <a:xfrm>
            <a:off x="596900" y="1707628"/>
            <a:ext cx="7555780" cy="4105028"/>
          </a:xfrm>
        </p:spPr>
        <p:txBody>
          <a:bodyPr/>
          <a:lstStyle/>
          <a:p>
            <a:pPr marL="342900" indent="-342900">
              <a:buClrTx/>
              <a:buFont typeface="+mj-lt"/>
              <a:buAutoNum type="arabicPeriod"/>
            </a:pPr>
            <a:r>
              <a:rPr lang="es-AR" dirty="0"/>
              <a:t>Considerar poner las piezas juntas de una manera que cuente la historia completa.</a:t>
            </a:r>
          </a:p>
          <a:p>
            <a:pPr marL="342900" indent="-342900">
              <a:buClrTx/>
              <a:buFont typeface="+mj-lt"/>
              <a:buAutoNum type="arabicPeriod"/>
            </a:pPr>
            <a:r>
              <a:rPr lang="es-AR" dirty="0"/>
              <a:t>¿Qué nuevas ideas surgieron?</a:t>
            </a:r>
          </a:p>
          <a:p>
            <a:pPr marL="342900" indent="-342900">
              <a:buClrTx/>
              <a:buFont typeface="+mj-lt"/>
              <a:buAutoNum type="arabicPeriod"/>
            </a:pPr>
            <a:r>
              <a:rPr lang="es-AR" dirty="0"/>
              <a:t>¿Existe algo que llame la atención?</a:t>
            </a:r>
          </a:p>
          <a:p>
            <a:pPr marL="342900" indent="-342900">
              <a:buClrTx/>
              <a:buFont typeface="+mj-lt"/>
              <a:buAutoNum type="arabicPeriod"/>
            </a:pPr>
            <a:r>
              <a:rPr lang="es-AR" dirty="0"/>
              <a:t>¿Cómo se puede utilizar la información</a:t>
            </a:r>
            <a:r>
              <a:rPr lang="es-AR" dirty="0" smtClean="0"/>
              <a:t>?</a:t>
            </a:r>
          </a:p>
          <a:p>
            <a:pPr marL="342900" indent="-342900">
              <a:buClrTx/>
              <a:buFont typeface="+mj-lt"/>
              <a:buAutoNum type="arabicPeriod"/>
            </a:pPr>
            <a:r>
              <a:rPr lang="es-AR" dirty="0" smtClean="0"/>
              <a:t>Es </a:t>
            </a:r>
            <a:r>
              <a:rPr lang="es-AR" dirty="0"/>
              <a:t>imposible reunir siempre </a:t>
            </a:r>
            <a:r>
              <a:rPr lang="es-AR" dirty="0" smtClean="0"/>
              <a:t>toda </a:t>
            </a:r>
            <a:r>
              <a:rPr lang="es-AR" dirty="0"/>
              <a:t>la información que </a:t>
            </a:r>
            <a:r>
              <a:rPr lang="es-AR" dirty="0" smtClean="0"/>
              <a:t>se necesita, </a:t>
            </a:r>
            <a:r>
              <a:rPr lang="es-AR" dirty="0"/>
              <a:t>por lo que hay ocasiones en las que tienen que hacer suposiciones </a:t>
            </a:r>
            <a:r>
              <a:rPr lang="es-AR" dirty="0" smtClean="0"/>
              <a:t>inteligentes.</a:t>
            </a:r>
            <a:endParaRPr lang="es-AR" dirty="0"/>
          </a:p>
        </p:txBody>
      </p:sp>
      <p:sp>
        <p:nvSpPr>
          <p:cNvPr id="4" name="Marcador de texto 3"/>
          <p:cNvSpPr>
            <a:spLocks noGrp="1"/>
          </p:cNvSpPr>
          <p:nvPr>
            <p:ph type="body" sz="quarter" idx="11"/>
          </p:nvPr>
        </p:nvSpPr>
        <p:spPr/>
        <p:txBody>
          <a:bodyPr/>
          <a:lstStyle/>
          <a:p>
            <a:pPr>
              <a:buClrTx/>
            </a:pPr>
            <a:r>
              <a:rPr lang="es-AR" sz="1600" dirty="0" smtClean="0"/>
              <a:t>Integrar la información analizada</a:t>
            </a:r>
            <a:endParaRPr lang="es-AR" sz="1600" dirty="0"/>
          </a:p>
        </p:txBody>
      </p:sp>
    </p:spTree>
    <p:extLst>
      <p:ext uri="{BB962C8B-B14F-4D97-AF65-F5344CB8AC3E}">
        <p14:creationId xmlns:p14="http://schemas.microsoft.com/office/powerpoint/2010/main" val="317139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Engee">
      <a:dk1>
        <a:sysClr val="windowText" lastClr="000000"/>
      </a:dk1>
      <a:lt1>
        <a:sysClr val="window" lastClr="FFFFFF"/>
      </a:lt1>
      <a:dk2>
        <a:srgbClr val="4E3B30"/>
      </a:dk2>
      <a:lt2>
        <a:srgbClr val="FBEEC9"/>
      </a:lt2>
      <a:accent1>
        <a:srgbClr val="F0A22E"/>
      </a:accent1>
      <a:accent2>
        <a:srgbClr val="811717"/>
      </a:accent2>
      <a:accent3>
        <a:srgbClr val="E2A200"/>
      </a:accent3>
      <a:accent4>
        <a:srgbClr val="C3986D"/>
      </a:accent4>
      <a:accent5>
        <a:srgbClr val="A19574"/>
      </a:accent5>
      <a:accent6>
        <a:srgbClr val="C17529"/>
      </a:accent6>
      <a:hlink>
        <a:srgbClr val="AD1F1F"/>
      </a:hlink>
      <a:folHlink>
        <a:srgbClr val="FFC42F"/>
      </a:folHlink>
    </a:clrScheme>
    <a:fontScheme name="Personalizado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Automatizacion - Introduccion</Template>
  <TotalTime>10782</TotalTime>
  <Words>1009</Words>
  <Application>Microsoft Office PowerPoint</Application>
  <PresentationFormat>Personalizado</PresentationFormat>
  <Paragraphs>98</Paragraphs>
  <Slides>11</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Trebuchet MS</vt:lpstr>
      <vt:lpstr>Calibri</vt:lpstr>
      <vt:lpstr>Arial</vt:lpstr>
      <vt:lpstr>Raleway</vt:lpstr>
      <vt:lpstr>template</vt:lpstr>
      <vt:lpstr>Presentación de PowerPoint</vt:lpstr>
      <vt:lpstr>Mejorar capacidad de análisis</vt:lpstr>
      <vt:lpstr>Mejorar capacidad de análisis</vt:lpstr>
      <vt:lpstr>Mejorar capacidad de análisis</vt:lpstr>
      <vt:lpstr>Mejorar capacidad de análisis</vt:lpstr>
      <vt:lpstr>Mejorar capacidad de análisis</vt:lpstr>
      <vt:lpstr>Mejorar capacidad de análisis</vt:lpstr>
      <vt:lpstr>Mejorar capacidad de análisis</vt:lpstr>
      <vt:lpstr>Mejorar capacidad de análisis</vt:lpstr>
      <vt:lpstr>Mejorar capacidad de análisis</vt:lpstr>
      <vt:lpstr>8. Preguntas.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Leopoldo Bernasconi</dc:creator>
  <cp:lastModifiedBy>Sebastian Nagy</cp:lastModifiedBy>
  <cp:revision>353</cp:revision>
  <dcterms:created xsi:type="dcterms:W3CDTF">2015-12-18T14:01:42Z</dcterms:created>
  <dcterms:modified xsi:type="dcterms:W3CDTF">2017-07-26T14:11:34Z</dcterms:modified>
</cp:coreProperties>
</file>