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89" r:id="rId2"/>
    <p:sldId id="365" r:id="rId3"/>
    <p:sldId id="384" r:id="rId4"/>
    <p:sldId id="374" r:id="rId5"/>
    <p:sldId id="377" r:id="rId6"/>
    <p:sldId id="367" r:id="rId7"/>
    <p:sldId id="366" r:id="rId8"/>
    <p:sldId id="370" r:id="rId9"/>
    <p:sldId id="372" r:id="rId10"/>
    <p:sldId id="385" r:id="rId11"/>
    <p:sldId id="382" r:id="rId12"/>
    <p:sldId id="383" r:id="rId13"/>
    <p:sldId id="378" r:id="rId14"/>
    <p:sldId id="379" r:id="rId15"/>
    <p:sldId id="380" r:id="rId16"/>
    <p:sldId id="381" r:id="rId17"/>
  </p:sldIdLst>
  <p:sldSz cx="8672513" cy="6008688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  <p:bold r:id="rId28"/>
    </p:embeddedFont>
  </p:embeddedFontLst>
  <p:defaultTextStyle>
    <a:defPPr>
      <a:defRPr lang="es-ES"/>
    </a:defPPr>
    <a:lvl1pPr marL="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D"/>
    <a:srgbClr val="2D2D2D"/>
    <a:srgbClr val="FFB56B"/>
    <a:srgbClr val="FC793E"/>
    <a:srgbClr val="FDB899"/>
    <a:srgbClr val="FAA950"/>
    <a:srgbClr val="FC6724"/>
    <a:srgbClr val="FC9364"/>
    <a:srgbClr val="FC87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5" autoAdjust="0"/>
    <p:restoredTop sz="63255" autoAdjust="0"/>
  </p:normalViewPr>
  <p:slideViewPr>
    <p:cSldViewPr>
      <p:cViewPr varScale="1">
        <p:scale>
          <a:sx n="57" d="100"/>
          <a:sy n="57" d="100"/>
        </p:scale>
        <p:origin x="1842" y="66"/>
      </p:cViewPr>
      <p:guideLst>
        <p:guide orient="horz" pos="3525"/>
        <p:guide/>
        <p:guide orient="horz" pos="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t>27/07/2017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 smtClean="0"/>
              <a:t>Engee es una empresa de calidad, desarrollo y consultoría de software.</a:t>
            </a:r>
            <a:endParaRPr lang="es-A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242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Funcionales: identificar las tareas específicas de los usuarios , funciones o procesos de negocio que se deben cumplir. </a:t>
            </a:r>
            <a:r>
              <a:rPr lang="es-AR" i="1" dirty="0" smtClean="0"/>
              <a:t>“Un usuario puede acceder a la lista de informes disponibles”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 smtClean="0"/>
              <a:t>Criterios no funcionales</a:t>
            </a:r>
            <a:r>
              <a:rPr lang="es-AR" dirty="0" smtClean="0"/>
              <a:t>:  Identificar las condiciones específicas no funcionales que la aplicación debe cumplir.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Criterios de diseño</a:t>
            </a:r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: Botones de edición deben cumplir con el diseño del sitio.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Criterios de performance</a:t>
            </a:r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: Si el cumplimiento es fundamental para la aceptación de la funcionalidad, debe ser incluido . Esto a menudo se mide como un tiempo de respuesta, o umbral.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5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55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Promueve la calidad del desarrollo. </a:t>
            </a:r>
            <a:r>
              <a:rPr lang="es-AR" b="1" dirty="0" smtClean="0"/>
              <a:t>desde el momento en que el equipo realiza las entregas de los requerimientos adhiriendo a los criterios de aceptación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que confirmarán si una dada funcionalidad está completa y se comporta como era esperado.</a:t>
            </a:r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b="1" dirty="0" smtClean="0"/>
          </a:p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b="1" dirty="0" smtClean="0"/>
              <a:t>Ambigüedades,</a:t>
            </a:r>
            <a:r>
              <a:rPr lang="es-AR" b="1" baseline="0" dirty="0" smtClean="0"/>
              <a:t> es el momento para que se generen dudas, que pasa a parte de lo que me están diciendo? Hay que usar la lógica, luego de esto que debería pasar, esta funcionalidad dispara otra acción?</a:t>
            </a:r>
            <a:endParaRPr lang="es-AR" b="1" dirty="0" smtClean="0"/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8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5627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Enunciar los criterios de aceptación para la siguiente historia de usuario: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11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04797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Discutir</a:t>
            </a:r>
            <a:r>
              <a:rPr lang="es-AR" baseline="0" dirty="0" smtClean="0"/>
              <a:t> si tienen que venir agrupados por días, explicar que estas dudas quitan ambigüedad a las funcionalidades.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12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41121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066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dirty="0" smtClean="0"/>
              <a:t>Enunciar los criterios de aceptación para la siguiente historia de usuario: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13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5859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Poner énfasis</a:t>
            </a:r>
            <a:r>
              <a:rPr lang="es-AR" baseline="0" dirty="0" smtClean="0"/>
              <a:t> en que muchos de estos criterios de aceptación están dando valor agregado. Una primera funcionalidad que parecía básica, tiene mas funcionalidades en su interior implícitamente.</a:t>
            </a:r>
          </a:p>
          <a:p>
            <a:r>
              <a:rPr lang="es-AR" dirty="0" smtClean="0"/>
              <a:t>Sirve</a:t>
            </a:r>
            <a:r>
              <a:rPr lang="es-AR" baseline="0" dirty="0" smtClean="0"/>
              <a:t> para poder dar un limite concreto a las funcionalidades y no exista una ambigüedad en las mismas.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14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4114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2393110"/>
            <a:ext cx="3201875" cy="1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135094" y="3580634"/>
            <a:ext cx="4543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2D2D2D"/>
                </a:solidFill>
                <a:latin typeface="Raleway" panose="020B0003030101060003" pitchFamily="34" charset="0"/>
              </a:rPr>
              <a:t>Desarrollo de </a:t>
            </a:r>
            <a:r>
              <a:rPr lang="es-AR" sz="1600" dirty="0">
                <a:solidFill>
                  <a:srgbClr val="2D2D2D"/>
                </a:solidFill>
                <a:latin typeface="Raleway" panose="020B0003030101060003" pitchFamily="34" charset="0"/>
              </a:rPr>
              <a:t>software e Ingeniería de calidad</a:t>
            </a:r>
            <a:endParaRPr lang="es-ES" sz="1600" dirty="0">
              <a:latin typeface="Raleway" panose="020B00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1708200"/>
            <a:ext cx="3201875" cy="129004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1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47674" y="1348160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Título separador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320675"/>
            <a:ext cx="7339755" cy="73945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0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 userDrawn="1">
          <p15:clr>
            <a:srgbClr val="FBAE40"/>
          </p15:clr>
        </p15:guide>
        <p15:guide id="2" orient="horz" pos="985" userDrawn="1">
          <p15:clr>
            <a:srgbClr val="FBAE40"/>
          </p15:clr>
        </p15:guide>
        <p15:guide id="3" orient="horz" pos="3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52017"/>
            <a:ext cx="7339755" cy="5760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64" y="555501"/>
            <a:ext cx="6768008" cy="64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0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81">
          <p15:clr>
            <a:srgbClr val="FBAE40"/>
          </p15:clr>
        </p15:guide>
        <p15:guide id="2" orient="horz" pos="985">
          <p15:clr>
            <a:srgbClr val="FBAE40"/>
          </p15:clr>
        </p15:guide>
        <p15:guide id="3" orient="horz" pos="35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19100" indent="-238115" algn="l" defTabSz="76197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6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5"/>
          <p:cNvSpPr/>
          <p:nvPr/>
        </p:nvSpPr>
        <p:spPr>
          <a:xfrm>
            <a:off x="-525153" y="1587407"/>
            <a:ext cx="5904656" cy="743889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97588" y="1623410"/>
            <a:ext cx="4552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Práctica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840" y="124024"/>
            <a:ext cx="7339755" cy="576064"/>
          </a:xfrm>
        </p:spPr>
        <p:txBody>
          <a:bodyPr/>
          <a:lstStyle/>
          <a:p>
            <a:r>
              <a:rPr lang="es-ES" dirty="0" smtClean="0"/>
              <a:t>Ejercicio </a:t>
            </a:r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31800" y="1363589"/>
            <a:ext cx="6768752" cy="31163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algn="ctr"/>
            <a:r>
              <a:rPr lang="es-AR" sz="2400" dirty="0" smtClean="0"/>
              <a:t>“Como </a:t>
            </a:r>
            <a:r>
              <a:rPr lang="es-AR" sz="2400" dirty="0"/>
              <a:t>cliente </a:t>
            </a:r>
            <a:r>
              <a:rPr lang="es-AR" sz="2400" dirty="0" smtClean="0"/>
              <a:t>de HB quiero </a:t>
            </a:r>
            <a:r>
              <a:rPr lang="es-AR" sz="2400" dirty="0"/>
              <a:t>ver </a:t>
            </a:r>
            <a:r>
              <a:rPr lang="es-AR" sz="2400" dirty="0" smtClean="0"/>
              <a:t>el saldo actualizado de </a:t>
            </a:r>
            <a:r>
              <a:rPr lang="es-AR" sz="2400" dirty="0"/>
              <a:t>mis </a:t>
            </a:r>
            <a:r>
              <a:rPr lang="es-AR" sz="2400" dirty="0" smtClean="0"/>
              <a:t>cuentas, con el detalle de movimientos diarios, actualizados cuando realice una transacción”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6" name="Picture 2" descr="Resultado de imagen para home ba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80" y="4444504"/>
            <a:ext cx="1902818" cy="12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8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840" y="124024"/>
            <a:ext cx="7339755" cy="576064"/>
          </a:xfrm>
        </p:spPr>
        <p:txBody>
          <a:bodyPr/>
          <a:lstStyle/>
          <a:p>
            <a:r>
              <a:rPr lang="es-ES" dirty="0" smtClean="0"/>
              <a:t>Resolución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420168"/>
            <a:ext cx="6768752" cy="4464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visualiza el resumen de mi cuenta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smtClean="0"/>
              <a:t>Al realizar una transacción se actualiza el resumen de mi cuenta.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saldo y los movimientos se ven agrupados por día.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i="1" dirty="0" smtClean="0"/>
              <a:t>No funcional: La actualización en el resumen debe ser realizada en menos de 10 minutos luego de haber realizado la transacción.</a:t>
            </a:r>
            <a:endParaRPr lang="es-ES" sz="2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840" y="124024"/>
            <a:ext cx="7339755" cy="576064"/>
          </a:xfrm>
        </p:spPr>
        <p:txBody>
          <a:bodyPr/>
          <a:lstStyle/>
          <a:p>
            <a:r>
              <a:rPr lang="es-ES" dirty="0" smtClean="0"/>
              <a:t>Ejercicio </a:t>
            </a:r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94841" y="1492176"/>
            <a:ext cx="6768752" cy="23952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AR" dirty="0" smtClean="0"/>
          </a:p>
          <a:p>
            <a:pPr algn="ctr"/>
            <a:r>
              <a:rPr lang="es-AR" sz="2400" dirty="0" smtClean="0"/>
              <a:t>“Como </a:t>
            </a:r>
            <a:r>
              <a:rPr lang="es-AR" sz="2400" dirty="0"/>
              <a:t>administrador , quiero ser capaz de crear cuentas de usuario para </a:t>
            </a:r>
            <a:r>
              <a:rPr lang="es-AR" sz="2400" dirty="0" smtClean="0"/>
              <a:t>otorgar </a:t>
            </a:r>
            <a:r>
              <a:rPr lang="es-AR" sz="2400" dirty="0"/>
              <a:t>a los usuarios el acceso al sistema </a:t>
            </a:r>
            <a:r>
              <a:rPr lang="es-AR" sz="2400" dirty="0" smtClean="0"/>
              <a:t>“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utoShape 2" descr="Resultado de imagen para administrador"/>
          <p:cNvSpPr>
            <a:spLocks noChangeAspect="1" noChangeArrowheads="1"/>
          </p:cNvSpPr>
          <p:nvPr/>
        </p:nvSpPr>
        <p:spPr bwMode="auto">
          <a:xfrm>
            <a:off x="5815013" y="43508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11268" name="Picture 4" descr="Resultado de imagen para administr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3887464"/>
            <a:ext cx="1939155" cy="19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840" y="124024"/>
            <a:ext cx="7339755" cy="576064"/>
          </a:xfrm>
        </p:spPr>
        <p:txBody>
          <a:bodyPr/>
          <a:lstStyle/>
          <a:p>
            <a:r>
              <a:rPr lang="es-ES" dirty="0" smtClean="0"/>
              <a:t>Resolución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420168"/>
            <a:ext cx="6768752" cy="4464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Si soy un administrador , puedo crear cuentas de usuario </a:t>
            </a:r>
            <a:r>
              <a:rPr lang="es-A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Puedo crear una cuenta de usuario mediante la introducción de la siguiente información sobre el usuario: a. Nombre , b . dirección de correo electrónico , c . Número de teléfono d . </a:t>
            </a:r>
            <a:r>
              <a:rPr lang="es-AR" dirty="0" smtClean="0"/>
              <a:t>Estado </a:t>
            </a:r>
            <a:r>
              <a:rPr lang="es-AR" dirty="0"/>
              <a:t>de la cuenta ( activo / inactivo ) , 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El </a:t>
            </a:r>
            <a:r>
              <a:rPr lang="es-AR" dirty="0"/>
              <a:t>sistema me notifica que envió un correo electrónico a la dirección de correo electrónico del nuevo </a:t>
            </a:r>
            <a:r>
              <a:rPr lang="es-AR" dirty="0" smtClean="0"/>
              <a:t>usuario.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El mail enviado al nuevo usuario contiene instrucciones, nombre de usuario y contraseña.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El usuario recibe el mail con el contenido previsto.</a:t>
            </a:r>
          </a:p>
        </p:txBody>
      </p:sp>
    </p:spTree>
    <p:extLst>
      <p:ext uri="{BB962C8B-B14F-4D97-AF65-F5344CB8AC3E}">
        <p14:creationId xmlns:p14="http://schemas.microsoft.com/office/powerpoint/2010/main" val="134879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839" y="196032"/>
            <a:ext cx="7339755" cy="576064"/>
          </a:xfrm>
        </p:spPr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877341" y="1636192"/>
            <a:ext cx="6768752" cy="28083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Aplicar estos conceptos a nuestros proyectos evolucionará rápidamente en: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311920" y="3076352"/>
            <a:ext cx="237626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Funciona según lo desarrollado</a:t>
            </a:r>
          </a:p>
        </p:txBody>
      </p:sp>
      <p:sp>
        <p:nvSpPr>
          <p:cNvPr id="6" name="Flecha derecha 5"/>
          <p:cNvSpPr/>
          <p:nvPr/>
        </p:nvSpPr>
        <p:spPr>
          <a:xfrm>
            <a:off x="3832200" y="3616412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Estrella de 7 puntas 7"/>
          <p:cNvSpPr/>
          <p:nvPr/>
        </p:nvSpPr>
        <p:spPr>
          <a:xfrm>
            <a:off x="4835250" y="2716312"/>
            <a:ext cx="3096344" cy="237626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/>
              <a:t>Funciona según lo previsto y deseado</a:t>
            </a:r>
          </a:p>
        </p:txBody>
      </p:sp>
    </p:spTree>
    <p:extLst>
      <p:ext uri="{BB962C8B-B14F-4D97-AF65-F5344CB8AC3E}">
        <p14:creationId xmlns:p14="http://schemas.microsoft.com/office/powerpoint/2010/main" val="39820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839" y="196032"/>
            <a:ext cx="7339755" cy="576064"/>
          </a:xfrm>
        </p:spPr>
        <p:txBody>
          <a:bodyPr/>
          <a:lstStyle/>
          <a:p>
            <a:r>
              <a:rPr lang="es-ES" dirty="0" smtClean="0"/>
              <a:t>Preguntas</a:t>
            </a:r>
            <a:endParaRPr lang="es-ES" dirty="0"/>
          </a:p>
        </p:txBody>
      </p:sp>
      <p:pic>
        <p:nvPicPr>
          <p:cNvPr id="12290" name="Picture 2" descr="Resultado de imagen para pregu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20" y="1420168"/>
            <a:ext cx="3528392" cy="438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5"/>
          <p:cNvSpPr/>
          <p:nvPr/>
        </p:nvSpPr>
        <p:spPr>
          <a:xfrm>
            <a:off x="-525153" y="1587407"/>
            <a:ext cx="5904656" cy="1395447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97588" y="1623410"/>
            <a:ext cx="4552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Criterios de aceptación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899" y="268040"/>
            <a:ext cx="7339755" cy="739453"/>
          </a:xfrm>
        </p:spPr>
        <p:txBody>
          <a:bodyPr/>
          <a:lstStyle/>
          <a:p>
            <a:r>
              <a:rPr lang="es-ES" dirty="0" smtClean="0"/>
              <a:t>Definiciones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03808" y="1636192"/>
            <a:ext cx="6912768" cy="374441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latin typeface="Raleway" panose="020B0003030101060003" pitchFamily="34" charset="0"/>
              </a:rPr>
              <a:t>Microsoft Press</a:t>
            </a:r>
            <a:r>
              <a:rPr lang="es-AR" dirty="0">
                <a:latin typeface="Raleway" panose="020B0003030101060003" pitchFamily="34" charset="0"/>
              </a:rPr>
              <a:t>: </a:t>
            </a:r>
            <a:r>
              <a:rPr lang="es-AR" sz="1800" i="1" dirty="0" smtClean="0">
                <a:latin typeface="Raleway" panose="020B0003030101060003" pitchFamily="34" charset="0"/>
              </a:rPr>
              <a:t>“Las </a:t>
            </a:r>
            <a:r>
              <a:rPr lang="es-AR" sz="1800" i="1" dirty="0">
                <a:latin typeface="Raleway" panose="020B0003030101060003" pitchFamily="34" charset="0"/>
              </a:rPr>
              <a:t>condiciones que un producto de software debe satisfacer para ser aceptado por un usuario, cliente o </a:t>
            </a:r>
            <a:r>
              <a:rPr lang="es-AR" sz="1800" i="1" dirty="0" smtClean="0">
                <a:latin typeface="Raleway" panose="020B0003030101060003" pitchFamily="34" charset="0"/>
              </a:rPr>
              <a:t>stakeholder.”</a:t>
            </a:r>
            <a:endParaRPr lang="es-AR" sz="1800" i="1" dirty="0">
              <a:latin typeface="Raleway" panose="020B00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latin typeface="Raleway" panose="020B0003030101060003" pitchFamily="34" charset="0"/>
              </a:rPr>
              <a:t>Google</a:t>
            </a:r>
            <a:r>
              <a:rPr lang="es-AR" dirty="0">
                <a:latin typeface="Raleway" panose="020B0003030101060003" pitchFamily="34" charset="0"/>
              </a:rPr>
              <a:t>: </a:t>
            </a:r>
            <a:r>
              <a:rPr lang="es-AR" dirty="0" smtClean="0">
                <a:latin typeface="Raleway" panose="020B0003030101060003" pitchFamily="34" charset="0"/>
              </a:rPr>
              <a:t>“</a:t>
            </a:r>
            <a:r>
              <a:rPr lang="es-AR" sz="1800" i="1" dirty="0">
                <a:latin typeface="Raleway" panose="020B0003030101060003" pitchFamily="34" charset="0"/>
              </a:rPr>
              <a:t>S</a:t>
            </a:r>
            <a:r>
              <a:rPr lang="es-AR" sz="1800" i="1" dirty="0" smtClean="0">
                <a:latin typeface="Raleway" panose="020B0003030101060003" pitchFamily="34" charset="0"/>
              </a:rPr>
              <a:t>on </a:t>
            </a:r>
            <a:r>
              <a:rPr lang="es-AR" sz="1800" i="1" dirty="0">
                <a:latin typeface="Raleway" panose="020B0003030101060003" pitchFamily="34" charset="0"/>
              </a:rPr>
              <a:t>estándares pre-establecidos o requerimiento que un producto o proyecto debe </a:t>
            </a:r>
            <a:r>
              <a:rPr lang="es-AR" sz="1800" i="1" dirty="0" smtClean="0">
                <a:latin typeface="Raleway" panose="020B0003030101060003" pitchFamily="34" charset="0"/>
              </a:rPr>
              <a:t>satisfacer”</a:t>
            </a:r>
            <a:endParaRPr lang="es-AR" sz="1800" i="1" dirty="0">
              <a:latin typeface="Raleway" panose="020B00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>
                <a:latin typeface="Raleway" panose="020B0003030101060003" pitchFamily="34" charset="0"/>
              </a:rPr>
              <a:t>“Mundo metodologías Agiles”</a:t>
            </a:r>
            <a:r>
              <a:rPr lang="es-AR" dirty="0">
                <a:latin typeface="Raleway" panose="020B0003030101060003" pitchFamily="34" charset="0"/>
              </a:rPr>
              <a:t>: </a:t>
            </a:r>
            <a:r>
              <a:rPr lang="es-AR" dirty="0" smtClean="0">
                <a:latin typeface="Raleway" panose="020B0003030101060003" pitchFamily="34" charset="0"/>
              </a:rPr>
              <a:t>“</a:t>
            </a:r>
            <a:r>
              <a:rPr lang="es-AR" sz="1800" i="1" dirty="0">
                <a:latin typeface="Raleway" panose="020B0003030101060003" pitchFamily="34" charset="0"/>
              </a:rPr>
              <a:t>C</a:t>
            </a:r>
            <a:r>
              <a:rPr lang="es-AR" sz="1800" i="1" dirty="0" smtClean="0">
                <a:latin typeface="Raleway" panose="020B0003030101060003" pitchFamily="34" charset="0"/>
              </a:rPr>
              <a:t>onjunto </a:t>
            </a:r>
            <a:r>
              <a:rPr lang="es-AR" sz="1800" i="1" dirty="0">
                <a:latin typeface="Raleway" panose="020B0003030101060003" pitchFamily="34" charset="0"/>
              </a:rPr>
              <a:t>de sentencias redactadas de tal manera que conduzcan a una respuesta clara de “</a:t>
            </a:r>
            <a:r>
              <a:rPr lang="es-AR" sz="1800" b="1" i="1" dirty="0">
                <a:latin typeface="Raleway" panose="020B0003030101060003" pitchFamily="34" charset="0"/>
              </a:rPr>
              <a:t>aceptado/rechazado</a:t>
            </a:r>
            <a:r>
              <a:rPr lang="es-AR" sz="1800" i="1" dirty="0">
                <a:latin typeface="Raleway" panose="020B0003030101060003" pitchFamily="34" charset="0"/>
              </a:rPr>
              <a:t>” </a:t>
            </a:r>
            <a:r>
              <a:rPr lang="es-AR" sz="1800" i="1" dirty="0" smtClean="0">
                <a:latin typeface="Raleway" panose="020B0003030101060003" pitchFamily="34" charset="0"/>
              </a:rPr>
              <a:t>“</a:t>
            </a:r>
            <a:r>
              <a:rPr lang="es-AR" sz="1800" b="1" i="1" dirty="0" smtClean="0">
                <a:latin typeface="Raleway" panose="020B0003030101060003" pitchFamily="34" charset="0"/>
              </a:rPr>
              <a:t>lo cumple/no </a:t>
            </a:r>
            <a:r>
              <a:rPr lang="es-AR" sz="1800" b="1" i="1" dirty="0">
                <a:latin typeface="Raleway" panose="020B0003030101060003" pitchFamily="34" charset="0"/>
              </a:rPr>
              <a:t>lo </a:t>
            </a:r>
            <a:r>
              <a:rPr lang="es-AR" sz="1800" b="1" i="1" dirty="0" smtClean="0">
                <a:latin typeface="Raleway" panose="020B0003030101060003" pitchFamily="34" charset="0"/>
              </a:rPr>
              <a:t>cumple</a:t>
            </a:r>
            <a:r>
              <a:rPr lang="es-AR" sz="1800" i="1" dirty="0" smtClean="0">
                <a:latin typeface="Raleway" panose="020B0003030101060003" pitchFamily="34" charset="0"/>
              </a:rPr>
              <a:t>”</a:t>
            </a:r>
            <a:endParaRPr lang="es-AR" sz="1800" i="1" dirty="0">
              <a:latin typeface="Raleway" panose="020B0003030101060003" pitchFamily="34" charset="0"/>
            </a:endParaRPr>
          </a:p>
          <a:p>
            <a:endParaRPr lang="es-ES" dirty="0">
              <a:latin typeface="Raleway" panose="020B0003030101060003" pitchFamily="34" charset="0"/>
            </a:endParaRPr>
          </a:p>
        </p:txBody>
      </p:sp>
      <p:pic>
        <p:nvPicPr>
          <p:cNvPr id="14338" name="Picture 2" descr="Resultado de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60" y="4602583"/>
            <a:ext cx="1371750" cy="13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363" y="196032"/>
            <a:ext cx="2589758" cy="576064"/>
          </a:xfrm>
        </p:spPr>
        <p:txBody>
          <a:bodyPr/>
          <a:lstStyle/>
          <a:p>
            <a:r>
              <a:rPr lang="es-ES" dirty="0" smtClean="0"/>
              <a:t>Objetivo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22363" y="1780208"/>
            <a:ext cx="6768752" cy="28803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Definir </a:t>
            </a:r>
            <a:r>
              <a:rPr lang="es-AR" dirty="0"/>
              <a:t>los límites para </a:t>
            </a:r>
            <a:r>
              <a:rPr lang="es-AR" dirty="0" smtClean="0"/>
              <a:t>un flujo o funcionalidad en particular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Ayudar </a:t>
            </a:r>
            <a:r>
              <a:rPr lang="es-AR" dirty="0"/>
              <a:t>al equipo a obtener una comprensión compartida de la </a:t>
            </a:r>
            <a:r>
              <a:rPr lang="es-AR" dirty="0" smtClean="0"/>
              <a:t>funcionalidad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Ayuda a los </a:t>
            </a:r>
            <a:r>
              <a:rPr lang="es-AR" dirty="0" smtClean="0"/>
              <a:t>testers y desarrolladores para </a:t>
            </a:r>
            <a:r>
              <a:rPr lang="es-AR" dirty="0"/>
              <a:t>derivar </a:t>
            </a:r>
            <a:r>
              <a:rPr lang="es-AR" dirty="0" smtClean="0"/>
              <a:t>en casos de pruebas / pruebas unitarias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Ayuda a los desarrolladores </a:t>
            </a:r>
            <a:r>
              <a:rPr lang="es-AR" dirty="0" smtClean="0"/>
              <a:t>a saber </a:t>
            </a:r>
            <a:r>
              <a:rPr lang="es-AR" dirty="0"/>
              <a:t>cuándo dejar de añadir más </a:t>
            </a:r>
            <a:r>
              <a:rPr lang="es-AR" dirty="0" smtClean="0"/>
              <a:t>funcionalidades a un flujo. Conocer el limite de la misma.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6146" name="Picture 2" descr="Resultado de imagen para obje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60" y="4327500"/>
            <a:ext cx="1005855" cy="13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2363" y="196032"/>
            <a:ext cx="2589758" cy="576064"/>
          </a:xfrm>
        </p:spPr>
        <p:txBody>
          <a:bodyPr/>
          <a:lstStyle/>
          <a:p>
            <a:r>
              <a:rPr lang="es-ES" dirty="0" smtClean="0"/>
              <a:t>Tipos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879872" y="1544192"/>
            <a:ext cx="6768752" cy="40524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b="1" dirty="0"/>
              <a:t>Criterios </a:t>
            </a:r>
            <a:r>
              <a:rPr lang="es-AR" sz="2800" b="1" dirty="0" smtClean="0"/>
              <a:t>funcionales</a:t>
            </a:r>
            <a:endParaRPr lang="es-A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2800" b="1" dirty="0" smtClean="0"/>
              <a:t>Criterios </a:t>
            </a:r>
            <a:r>
              <a:rPr lang="es-AR" sz="2800" b="1" dirty="0"/>
              <a:t>no </a:t>
            </a:r>
            <a:r>
              <a:rPr lang="es-AR" sz="2800" b="1" dirty="0" smtClean="0"/>
              <a:t>funcionales</a:t>
            </a:r>
            <a:endParaRPr lang="es-AR" sz="2800" dirty="0"/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Criterios </a:t>
            </a:r>
            <a:r>
              <a:rPr lang="es-AR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de </a:t>
            </a:r>
            <a:r>
              <a:rPr lang="es-A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diseño</a:t>
            </a:r>
          </a:p>
          <a:p>
            <a:pPr marL="666735" lvl="1" indent="-285750">
              <a:buFont typeface="Arial" panose="020B0604020202020204" pitchFamily="34" charset="0"/>
              <a:buChar char="•"/>
            </a:pPr>
            <a:r>
              <a:rPr lang="es-A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Criterios </a:t>
            </a:r>
            <a:r>
              <a:rPr lang="es-AR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de </a:t>
            </a:r>
            <a:r>
              <a:rPr lang="es-AR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performance</a:t>
            </a:r>
            <a:endParaRPr lang="es-AR" sz="2800" i="1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pic>
        <p:nvPicPr>
          <p:cNvPr id="1026" name="Picture 2" descr="http://www.msci.com.ar/msci/images/msci/Mejoras/sites-icon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88" y="3846289"/>
            <a:ext cx="1750343" cy="17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6377" y="190784"/>
            <a:ext cx="7339755" cy="576064"/>
          </a:xfrm>
        </p:spPr>
        <p:txBody>
          <a:bodyPr/>
          <a:lstStyle/>
          <a:p>
            <a:r>
              <a:rPr lang="es-ES" dirty="0" smtClean="0"/>
              <a:t>¿Como redactarlo?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19851" y="1594720"/>
            <a:ext cx="6912767" cy="41459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Evitar </a:t>
            </a:r>
            <a:r>
              <a:rPr lang="es-AR" dirty="0"/>
              <a:t>cuestiones técnicas o de implementación. Una manera de lograr esto es expresar criterios de aceptación que denoten </a:t>
            </a:r>
            <a:r>
              <a:rPr lang="es-AR" sz="1800" b="1" dirty="0"/>
              <a:t>una intención, y no una solución</a:t>
            </a:r>
            <a:r>
              <a:rPr lang="es-AR" sz="1800" dirty="0" smtClean="0"/>
              <a:t>.</a:t>
            </a:r>
          </a:p>
          <a:p>
            <a:r>
              <a:rPr lang="es-AR" dirty="0"/>
              <a:t>Por ejemplo: 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“</a:t>
            </a:r>
            <a:r>
              <a:rPr lang="es-AR" dirty="0"/>
              <a:t>E</a:t>
            </a:r>
            <a:r>
              <a:rPr lang="es-AR" dirty="0" smtClean="0"/>
              <a:t>l </a:t>
            </a:r>
            <a:r>
              <a:rPr lang="es-AR" dirty="0"/>
              <a:t>administrador puede aprobar o desaprobar el formulario de auditoría” </a:t>
            </a:r>
            <a:endParaRPr lang="es-A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“</a:t>
            </a:r>
            <a:r>
              <a:rPr lang="es-AR" dirty="0"/>
              <a:t>E</a:t>
            </a:r>
            <a:r>
              <a:rPr lang="es-AR" dirty="0" smtClean="0"/>
              <a:t>l </a:t>
            </a:r>
            <a:r>
              <a:rPr lang="es-AR" dirty="0"/>
              <a:t>administrador puede hacer clic desde el radio button Aprobar/Desaprobar para aprobar una auditoría”.</a:t>
            </a:r>
            <a:endParaRPr lang="es-ES" dirty="0" smtClean="0"/>
          </a:p>
        </p:txBody>
      </p:sp>
      <p:pic>
        <p:nvPicPr>
          <p:cNvPr id="4098" name="Picture 2" descr="Tick, Mark, Vale, Perfecto, De Verificación, Hech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76" y="3641743"/>
            <a:ext cx="333307" cy="30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9/97/Dialog-error-round.svg/2000px-Dialog-error-roun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00" y="4444504"/>
            <a:ext cx="412056" cy="4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redacc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04" y="415647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840" y="268040"/>
            <a:ext cx="7339755" cy="739453"/>
          </a:xfrm>
        </p:spPr>
        <p:txBody>
          <a:bodyPr/>
          <a:lstStyle/>
          <a:p>
            <a:r>
              <a:rPr lang="es-ES" dirty="0" smtClean="0"/>
              <a:t>Buenas prácticas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6912768" cy="35283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latin typeface="Raleway" panose="020B0003030101060003" pitchFamily="34" charset="0"/>
              </a:rPr>
              <a:t>No </a:t>
            </a:r>
            <a:r>
              <a:rPr lang="es-AR" dirty="0">
                <a:latin typeface="Raleway" panose="020B0003030101060003" pitchFamily="34" charset="0"/>
              </a:rPr>
              <a:t>existe el concepto de cumplir parcialmente un criterio de aceptación</a:t>
            </a:r>
            <a:r>
              <a:rPr lang="es-AR" dirty="0" smtClean="0">
                <a:latin typeface="Raleway" panose="020B0003030101060003" pitchFamily="34" charset="0"/>
              </a:rPr>
              <a:t>. El resultado es</a:t>
            </a:r>
            <a:r>
              <a:rPr lang="es-AR" dirty="0">
                <a:latin typeface="Raleway" panose="020B0003030101060003" pitchFamily="34" charset="0"/>
              </a:rPr>
              <a:t> </a:t>
            </a:r>
            <a:r>
              <a:rPr lang="es-AR" b="1" dirty="0" smtClean="0">
                <a:latin typeface="Raleway" panose="020B0003030101060003" pitchFamily="34" charset="0"/>
              </a:rPr>
              <a:t>“Aceptado/rechazado”</a:t>
            </a:r>
            <a:r>
              <a:rPr lang="es-AR" dirty="0" smtClean="0">
                <a:latin typeface="Raleway" panose="020B0003030101060003" pitchFamily="34" charset="0"/>
              </a:rPr>
              <a:t>. </a:t>
            </a:r>
            <a:r>
              <a:rPr lang="es-AR" b="1" dirty="0">
                <a:latin typeface="Raleway" panose="020B0003030101060003" pitchFamily="34" charset="0"/>
              </a:rPr>
              <a:t>L</a:t>
            </a:r>
            <a:r>
              <a:rPr lang="es-AR" b="1" dirty="0" smtClean="0">
                <a:latin typeface="Raleway" panose="020B0003030101060003" pitchFamily="34" charset="0"/>
              </a:rPr>
              <a:t>o </a:t>
            </a:r>
            <a:r>
              <a:rPr lang="es-AR" b="1" dirty="0">
                <a:latin typeface="Raleway" panose="020B0003030101060003" pitchFamily="34" charset="0"/>
              </a:rPr>
              <a:t>cumple o no lo </a:t>
            </a:r>
            <a:r>
              <a:rPr lang="es-AR" b="1" dirty="0" smtClean="0">
                <a:latin typeface="Raleway" panose="020B0003030101060003" pitchFamily="34" charset="0"/>
              </a:rPr>
              <a:t>cumple</a:t>
            </a:r>
            <a:r>
              <a:rPr lang="es-AR" b="1" dirty="0" smtClean="0">
                <a:latin typeface="Raleway" panose="020B00030301010600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latin typeface="Raleway" panose="020B0003030101060003" pitchFamily="34" charset="0"/>
              </a:rPr>
              <a:t>Verificar que sea posible construir un caso de prueba a partir del criterio de aceptación. De no ser posible es un claro indicio de una mala redacción del mismo.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b="1" dirty="0">
              <a:latin typeface="Raleway" panose="020B0003030101060003" pitchFamily="34" charset="0"/>
            </a:endParaRPr>
          </a:p>
          <a:p>
            <a:endParaRPr lang="es-ES" dirty="0">
              <a:latin typeface="Raleway" panose="020B0003030101060003" pitchFamily="34" charset="0"/>
            </a:endParaRPr>
          </a:p>
        </p:txBody>
      </p:sp>
      <p:pic>
        <p:nvPicPr>
          <p:cNvPr id="5123" name="Picture 3" descr="Resultado de imagen para buenas prac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457" y="4228480"/>
            <a:ext cx="1373138" cy="13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864" y="124024"/>
            <a:ext cx="2875260" cy="576064"/>
          </a:xfrm>
        </p:spPr>
        <p:txBody>
          <a:bodyPr/>
          <a:lstStyle/>
          <a:p>
            <a:r>
              <a:rPr lang="es-ES" dirty="0" smtClean="0"/>
              <a:t>Beneficios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807982" y="1780208"/>
            <a:ext cx="7344698" cy="382634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Fuerza </a:t>
            </a:r>
            <a:r>
              <a:rPr lang="es-AR" dirty="0"/>
              <a:t>al equipo a pensar una </a:t>
            </a:r>
            <a:r>
              <a:rPr lang="es-AR" dirty="0" smtClean="0"/>
              <a:t>funcionalidad </a:t>
            </a:r>
            <a:r>
              <a:rPr lang="es-AR" dirty="0"/>
              <a:t>desde la perspectiva del usuario</a:t>
            </a:r>
            <a:r>
              <a:rPr lang="es-A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Fuerza un análisis temprano de lo que se va a desarrollar.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b="1" dirty="0"/>
              <a:t>Remueve ambigüedades de los requerimientos</a:t>
            </a:r>
            <a:r>
              <a:rPr lang="es-AR" b="1" dirty="0" smtClean="0"/>
              <a:t>. </a:t>
            </a:r>
            <a:endParaRPr lang="es-A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Promueve la calidad del </a:t>
            </a:r>
            <a:r>
              <a:rPr lang="es-AR" dirty="0" smtClean="0"/>
              <a:t>desarrollo.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Constituirán las pruebas </a:t>
            </a:r>
            <a:r>
              <a:rPr lang="es-AR" dirty="0" smtClean="0"/>
              <a:t>unitarias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/>
              <a:t>Constituirán </a:t>
            </a:r>
            <a:r>
              <a:rPr lang="es-AR" dirty="0"/>
              <a:t>la base para los casos de </a:t>
            </a:r>
            <a:r>
              <a:rPr lang="es-AR" dirty="0" smtClean="0"/>
              <a:t>prueba</a:t>
            </a:r>
            <a:endParaRPr lang="es-AR" dirty="0"/>
          </a:p>
        </p:txBody>
      </p:sp>
      <p:pic>
        <p:nvPicPr>
          <p:cNvPr id="17410" name="Picture 2" descr="Resultado de imagen para m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36" y="4444504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1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1840" y="124024"/>
            <a:ext cx="7339755" cy="576064"/>
          </a:xfrm>
        </p:spPr>
        <p:txBody>
          <a:bodyPr/>
          <a:lstStyle/>
          <a:p>
            <a:r>
              <a:rPr lang="es-ES" dirty="0" smtClean="0"/>
              <a:t>+ Beneficios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03808" y="1636192"/>
            <a:ext cx="6768752" cy="30243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/>
              <a:t>Los </a:t>
            </a:r>
            <a:r>
              <a:rPr lang="es-AR" sz="1800" dirty="0"/>
              <a:t>criterios de aceptación </a:t>
            </a:r>
            <a:r>
              <a:rPr lang="es-AR" sz="1800" dirty="0" smtClean="0"/>
              <a:t>forman parte de nuestra "Definición </a:t>
            </a:r>
            <a:r>
              <a:rPr lang="es-AR" sz="1800" dirty="0"/>
              <a:t>de </a:t>
            </a:r>
            <a:r>
              <a:rPr lang="es-AR" sz="1800" dirty="0" smtClean="0"/>
              <a:t>Hecho“ (DoD) </a:t>
            </a:r>
            <a:r>
              <a:rPr lang="es-AR" sz="1800" dirty="0"/>
              <a:t>, y </a:t>
            </a:r>
            <a:r>
              <a:rPr lang="es-AR" sz="1800" dirty="0" smtClean="0"/>
              <a:t>por hecho se refiere a </a:t>
            </a:r>
            <a:r>
              <a:rPr lang="es-AR" sz="1800" b="1" dirty="0" smtClean="0"/>
              <a:t>“bien hecho”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/>
              <a:t>Si </a:t>
            </a:r>
            <a:r>
              <a:rPr lang="es-AR" sz="1800" dirty="0"/>
              <a:t>escribimos y </a:t>
            </a:r>
            <a:r>
              <a:rPr lang="es-AR" sz="1800" dirty="0" smtClean="0"/>
              <a:t>revisamos los </a:t>
            </a:r>
            <a:r>
              <a:rPr lang="es-AR" sz="1800" dirty="0"/>
              <a:t>criterios antes del inicio de la aplicación , estamos más propensos a captar la </a:t>
            </a:r>
            <a:r>
              <a:rPr lang="es-AR" sz="1800" b="1" dirty="0"/>
              <a:t>intención</a:t>
            </a:r>
            <a:r>
              <a:rPr lang="es-AR" sz="1800" dirty="0"/>
              <a:t> del cliente en lugar de la </a:t>
            </a:r>
            <a:r>
              <a:rPr lang="es-AR" sz="1800" b="1" dirty="0"/>
              <a:t>realidad del desarrollo</a:t>
            </a:r>
            <a:r>
              <a:rPr lang="es-AR" sz="18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Aumentará el valor agregado de los productos entregados.</a:t>
            </a:r>
            <a:endParaRPr lang="es-E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 descr="Resultado de imagen para m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576" y="4515896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23547</TotalTime>
  <Words>824</Words>
  <Application>Microsoft Office PowerPoint</Application>
  <PresentationFormat>Personalizado</PresentationFormat>
  <Paragraphs>78</Paragraphs>
  <Slides>16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Calibri</vt:lpstr>
      <vt:lpstr>Arial</vt:lpstr>
      <vt:lpstr>Trebuchet MS</vt:lpstr>
      <vt:lpstr>Raleway</vt:lpstr>
      <vt:lpstr>template</vt:lpstr>
      <vt:lpstr>Presentación de PowerPoint</vt:lpstr>
      <vt:lpstr>Presentación de PowerPoint</vt:lpstr>
      <vt:lpstr>Definiciones</vt:lpstr>
      <vt:lpstr>Objetivo</vt:lpstr>
      <vt:lpstr>Tipos</vt:lpstr>
      <vt:lpstr>¿Como redactarlo?</vt:lpstr>
      <vt:lpstr>Buenas prácticas</vt:lpstr>
      <vt:lpstr>Beneficios</vt:lpstr>
      <vt:lpstr>+ Beneficios</vt:lpstr>
      <vt:lpstr>Presentación de PowerPoint</vt:lpstr>
      <vt:lpstr>Ejercicio 1</vt:lpstr>
      <vt:lpstr>Resolución</vt:lpstr>
      <vt:lpstr>Ejercicio 2</vt:lpstr>
      <vt:lpstr>Resolución</vt:lpstr>
      <vt:lpstr>Conclusión</vt:lpstr>
      <vt:lpstr>Preguntas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Pintos Barreto</dc:creator>
  <cp:lastModifiedBy>Nicolas Pintos Barreto</cp:lastModifiedBy>
  <cp:revision>47</cp:revision>
  <dcterms:created xsi:type="dcterms:W3CDTF">2016-09-16T14:09:02Z</dcterms:created>
  <dcterms:modified xsi:type="dcterms:W3CDTF">2017-07-27T14:51:43Z</dcterms:modified>
</cp:coreProperties>
</file>