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89" r:id="rId2"/>
    <p:sldId id="369" r:id="rId3"/>
    <p:sldId id="365" r:id="rId4"/>
    <p:sldId id="366" r:id="rId5"/>
    <p:sldId id="370" r:id="rId6"/>
    <p:sldId id="367" r:id="rId7"/>
    <p:sldId id="371" r:id="rId8"/>
    <p:sldId id="373" r:id="rId9"/>
    <p:sldId id="372" r:id="rId10"/>
    <p:sldId id="416" r:id="rId11"/>
    <p:sldId id="417" r:id="rId12"/>
    <p:sldId id="418" r:id="rId13"/>
    <p:sldId id="374" r:id="rId14"/>
    <p:sldId id="440" r:id="rId15"/>
    <p:sldId id="441" r:id="rId16"/>
    <p:sldId id="442" r:id="rId17"/>
    <p:sldId id="443" r:id="rId18"/>
    <p:sldId id="444" r:id="rId19"/>
    <p:sldId id="445" r:id="rId20"/>
    <p:sldId id="378" r:id="rId21"/>
    <p:sldId id="379" r:id="rId22"/>
    <p:sldId id="419" r:id="rId23"/>
    <p:sldId id="423" r:id="rId24"/>
    <p:sldId id="420" r:id="rId25"/>
    <p:sldId id="421" r:id="rId26"/>
    <p:sldId id="422" r:id="rId27"/>
    <p:sldId id="425" r:id="rId28"/>
    <p:sldId id="426" r:id="rId29"/>
    <p:sldId id="431" r:id="rId30"/>
    <p:sldId id="432" r:id="rId31"/>
    <p:sldId id="427" r:id="rId32"/>
    <p:sldId id="428" r:id="rId33"/>
    <p:sldId id="429" r:id="rId34"/>
    <p:sldId id="430" r:id="rId35"/>
    <p:sldId id="435" r:id="rId36"/>
    <p:sldId id="437" r:id="rId37"/>
    <p:sldId id="439" r:id="rId38"/>
    <p:sldId id="414" r:id="rId39"/>
  </p:sldIdLst>
  <p:sldSz cx="8672513" cy="6008688"/>
  <p:notesSz cx="6858000" cy="9144000"/>
  <p:embeddedFontLst>
    <p:embeddedFont>
      <p:font typeface="Raleway" panose="020B0503030101060003" pitchFamily="34" charset="0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Trebuchet MS" panose="020B0603020202020204" pitchFamily="34" charset="0"/>
      <p:regular r:id="rId49"/>
      <p:bold r:id="rId50"/>
      <p:italic r:id="rId51"/>
      <p:boldItalic r:id="rId52"/>
    </p:embeddedFont>
  </p:embeddedFontLst>
  <p:defaultTextStyle>
    <a:defPPr>
      <a:defRPr lang="es-ES"/>
    </a:defPPr>
    <a:lvl1pPr marL="0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1pPr>
    <a:lvl2pPr marL="503331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2pPr>
    <a:lvl3pPr marL="1006663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3pPr>
    <a:lvl4pPr marL="1509994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4pPr>
    <a:lvl5pPr marL="2013326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5pPr>
    <a:lvl6pPr marL="2516657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6pPr>
    <a:lvl7pPr marL="3019989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7pPr>
    <a:lvl8pPr marL="3523320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8pPr>
    <a:lvl9pPr marL="4026652" algn="l" defTabSz="1006663" rtl="0" eaLnBrk="1" latinLnBrk="0" hangingPunct="1">
      <a:defRPr sz="19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5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res Grosso" initials="AG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793E"/>
    <a:srgbClr val="FF8C2D"/>
    <a:srgbClr val="2D2D2D"/>
    <a:srgbClr val="FFB56B"/>
    <a:srgbClr val="FDB899"/>
    <a:srgbClr val="FAA950"/>
    <a:srgbClr val="FC6724"/>
    <a:srgbClr val="FC9364"/>
    <a:srgbClr val="FC875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099" autoAdjust="0"/>
  </p:normalViewPr>
  <p:slideViewPr>
    <p:cSldViewPr>
      <p:cViewPr varScale="1">
        <p:scale>
          <a:sx n="74" d="100"/>
          <a:sy n="74" d="100"/>
        </p:scale>
        <p:origin x="1374" y="72"/>
      </p:cViewPr>
      <p:guideLst>
        <p:guide orient="horz" pos="3525"/>
        <p:guide/>
        <p:guide orient="horz" pos="9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2066F-92C5-438B-A48F-01A928622C2A}" type="datetimeFigureOut">
              <a:rPr lang="es-AR" smtClean="0"/>
              <a:t>06/10/2017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55675" y="685800"/>
            <a:ext cx="4946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2016F-03C1-44A6-B9E3-22D2F2DA74B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5998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1pPr>
    <a:lvl2pPr marL="503331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2pPr>
    <a:lvl3pPr marL="1006663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3pPr>
    <a:lvl4pPr marL="1509994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4pPr>
    <a:lvl5pPr marL="2013326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5pPr>
    <a:lvl6pPr marL="2516657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6pPr>
    <a:lvl7pPr marL="3019989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7pPr>
    <a:lvl8pPr marL="3523320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8pPr>
    <a:lvl9pPr marL="4026652" algn="l" defTabSz="1006663" rtl="0" eaLnBrk="1" latinLnBrk="0" hangingPunct="1">
      <a:defRPr sz="132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5675" y="685800"/>
            <a:ext cx="4946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2016F-03C1-44A6-B9E3-22D2F2DA74BD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421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5675" y="685800"/>
            <a:ext cx="4946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2016F-03C1-44A6-B9E3-22D2F2DA74BD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42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7"/>
            <a:ext cx="8672513" cy="600600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318" y="2393110"/>
            <a:ext cx="3201875" cy="1290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1"/>
          </a:xfrm>
          <a:prstGeom prst="rect">
            <a:avLst/>
          </a:prstGeom>
        </p:spPr>
      </p:pic>
      <p:sp>
        <p:nvSpPr>
          <p:cNvPr id="4" name="Rectángulo 3"/>
          <p:cNvSpPr/>
          <p:nvPr userDrawn="1"/>
        </p:nvSpPr>
        <p:spPr>
          <a:xfrm>
            <a:off x="2135094" y="3580634"/>
            <a:ext cx="45432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1600" dirty="0" smtClean="0">
                <a:solidFill>
                  <a:srgbClr val="2D2D2D"/>
                </a:solidFill>
                <a:latin typeface="Raleway" panose="020B0003030101060003" pitchFamily="34" charset="0"/>
              </a:rPr>
              <a:t>Desarrollo de </a:t>
            </a:r>
            <a:r>
              <a:rPr lang="es-AR" sz="1600" dirty="0">
                <a:solidFill>
                  <a:srgbClr val="2D2D2D"/>
                </a:solidFill>
                <a:latin typeface="Raleway" panose="020B0003030101060003" pitchFamily="34" charset="0"/>
              </a:rPr>
              <a:t>software e Ingeniería de calidad</a:t>
            </a:r>
            <a:endParaRPr lang="es-ES" sz="1600" dirty="0">
              <a:latin typeface="Raleway" panose="020B0003030101060003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318" y="1708200"/>
            <a:ext cx="3201875" cy="1290048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1994187" y="3508400"/>
            <a:ext cx="4718333" cy="482796"/>
          </a:xfrm>
          <a:prstGeom prst="rect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133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1"/>
          </a:xfrm>
          <a:prstGeom prst="rect">
            <a:avLst/>
          </a:prstGeom>
        </p:spPr>
      </p:pic>
      <p:sp>
        <p:nvSpPr>
          <p:cNvPr id="5" name="Rectángulo 4"/>
          <p:cNvSpPr/>
          <p:nvPr userDrawn="1"/>
        </p:nvSpPr>
        <p:spPr>
          <a:xfrm>
            <a:off x="447674" y="1348160"/>
            <a:ext cx="4896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Título separador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6" name="Rectángulo 5"/>
          <p:cNvSpPr/>
          <p:nvPr userDrawn="1"/>
        </p:nvSpPr>
        <p:spPr>
          <a:xfrm>
            <a:off x="-560288" y="1276152"/>
            <a:ext cx="5904656" cy="851902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107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title" hasCustomPrompt="1"/>
          </p:nvPr>
        </p:nvSpPr>
        <p:spPr>
          <a:xfrm>
            <a:off x="596900" y="320675"/>
            <a:ext cx="7339755" cy="739453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es-AR" sz="42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Título</a:t>
            </a:r>
            <a:endParaRPr lang="es-ES" sz="4200" b="1" dirty="0">
              <a:solidFill>
                <a:schemeClr val="bg1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 hasCustomPrompt="1"/>
          </p:nvPr>
        </p:nvSpPr>
        <p:spPr>
          <a:xfrm>
            <a:off x="735856" y="1780208"/>
            <a:ext cx="4392488" cy="35283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80985" indent="0">
              <a:buNone/>
              <a:defRPr/>
            </a:lvl2pPr>
          </a:lstStyle>
          <a:p>
            <a:pPr lvl="0"/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Ingresar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texto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,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tipografía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utilizada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Raleway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,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esta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incrustada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para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su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edición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y no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debe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exceder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este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tamaño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( 20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px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) las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imágenes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pueden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ser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colocadas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a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izquierda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y/o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derecha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, hay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una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guía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de ambos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lados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para no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excederse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de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misma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31705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181" userDrawn="1">
          <p15:clr>
            <a:srgbClr val="FBAE40"/>
          </p15:clr>
        </p15:guide>
        <p15:guide id="2" orient="horz" pos="985" userDrawn="1">
          <p15:clr>
            <a:srgbClr val="FBAE40"/>
          </p15:clr>
        </p15:guide>
        <p15:guide id="3" orient="horz" pos="352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title" hasCustomPrompt="1"/>
          </p:nvPr>
        </p:nvSpPr>
        <p:spPr>
          <a:xfrm>
            <a:off x="596900" y="52017"/>
            <a:ext cx="7339755" cy="57606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es-AR" sz="42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Título</a:t>
            </a:r>
            <a:endParaRPr lang="es-ES" sz="4200" b="1" dirty="0">
              <a:solidFill>
                <a:schemeClr val="bg1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 hasCustomPrompt="1"/>
          </p:nvPr>
        </p:nvSpPr>
        <p:spPr>
          <a:xfrm>
            <a:off x="735856" y="1780208"/>
            <a:ext cx="4392488" cy="35283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003030101060003" pitchFamily="34" charset="0"/>
              </a:defRPr>
            </a:lvl1pPr>
            <a:lvl2pPr marL="380985" indent="0">
              <a:buNone/>
              <a:defRPr/>
            </a:lvl2pPr>
          </a:lstStyle>
          <a:p>
            <a:pPr lvl="0"/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Ingresar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texto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,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tipografía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utilizada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Raleway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,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esta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incrustada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para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su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edición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y no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debe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exceder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este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tamaño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( 20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px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) las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imágenes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pueden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ser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colocadas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a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izquierda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y/o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derecha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, hay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una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guía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de ambos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lados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para no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excederse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 de la </a:t>
            </a:r>
            <a:r>
              <a:rPr lang="en-US" sz="1600" dirty="0" err="1" smtClean="0">
                <a:solidFill>
                  <a:srgbClr val="2D2D2D"/>
                </a:solidFill>
                <a:latin typeface="Raleway"/>
              </a:rPr>
              <a:t>misma</a:t>
            </a:r>
            <a:r>
              <a:rPr lang="en-US" sz="1600" dirty="0" smtClean="0">
                <a:solidFill>
                  <a:srgbClr val="2D2D2D"/>
                </a:solidFill>
                <a:latin typeface="Raleway"/>
              </a:rPr>
              <a:t>.</a:t>
            </a:r>
            <a:endParaRPr lang="es-ES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631264" y="555501"/>
            <a:ext cx="6768008" cy="6486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s-ES" dirty="0" smtClean="0"/>
              <a:t>Subtítulo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5001083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181">
          <p15:clr>
            <a:srgbClr val="FBAE40"/>
          </p15:clr>
        </p15:guide>
        <p15:guide id="2" orient="horz" pos="985">
          <p15:clr>
            <a:srgbClr val="FBAE40"/>
          </p15:clr>
        </p15:guide>
        <p15:guide id="3" orient="horz" pos="352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is Documentos en E\varios\engee\PPT\1.jpg"/>
          <p:cNvPicPr>
            <a:picLocks noChangeAspect="1" noChangeArrowheads="1"/>
          </p:cNvPicPr>
          <p:nvPr userDrawn="1"/>
        </p:nvPicPr>
        <p:blipFill>
          <a:blip r:embed="rId2"/>
          <a:srcRect t="1060"/>
          <a:stretch>
            <a:fillRect/>
          </a:stretch>
        </p:blipFill>
        <p:spPr bwMode="auto">
          <a:xfrm>
            <a:off x="4" y="0"/>
            <a:ext cx="8672512" cy="600870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726467" y="3004346"/>
            <a:ext cx="4295608" cy="1287974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2667">
                <a:solidFill>
                  <a:srgbClr val="FF9900"/>
                </a:solidFill>
                <a:latin typeface="Trebuchet MS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726467" y="4506528"/>
            <a:ext cx="4309143" cy="12518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33626" y="5569166"/>
            <a:ext cx="2023586" cy="319907"/>
          </a:xfrm>
          <a:prstGeom prst="rect">
            <a:avLst/>
          </a:prstGeom>
        </p:spPr>
        <p:txBody>
          <a:bodyPr/>
          <a:lstStyle/>
          <a:p>
            <a:fld id="{509F8A38-D7BF-4891-8F9E-895B9C1DA592}" type="datetimeFigureOut">
              <a:rPr lang="es-ES" smtClean="0"/>
              <a:pPr/>
              <a:t>06/10/2017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329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5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76197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Raleway" panose="020B0003030101060003" pitchFamily="34" charset="0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lnSpc>
          <a:spcPct val="150000"/>
        </a:lnSpc>
        <a:spcBef>
          <a:spcPct val="20000"/>
        </a:spcBef>
        <a:buClr>
          <a:srgbClr val="FF9900"/>
        </a:buClr>
        <a:buFont typeface="Arial" pitchFamily="34" charset="0"/>
        <a:buChar char="•"/>
        <a:defRPr sz="20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619100" indent="-238115" algn="l" defTabSz="761970" rtl="0" eaLnBrk="1" latinLnBrk="0" hangingPunct="1">
        <a:lnSpc>
          <a:spcPct val="150000"/>
        </a:lnSpc>
        <a:spcBef>
          <a:spcPct val="200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sz="1667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62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Conceptos Vinculados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912768" cy="3528392"/>
          </a:xfrm>
        </p:spPr>
        <p:txBody>
          <a:bodyPr/>
          <a:lstStyle/>
          <a:p>
            <a:r>
              <a:rPr lang="es-AR" sz="1800" dirty="0" smtClean="0"/>
              <a:t>Conjunto de tareas destinadas a brindar acceso universal a la aplicación, lo que implica que todos los individuos puedan usarla independientemente de sus capacidades físicas, técnicas o cognitivas.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Accesibilidad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031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Conceptos Vinculados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r>
              <a:rPr lang="es-AR" sz="1800" dirty="0" smtClean="0"/>
              <a:t>Conjunto de tareas que implica la categorización y clasificación del universo de información que compone un sistema. </a:t>
            </a:r>
          </a:p>
          <a:p>
            <a:r>
              <a:rPr lang="es-ES" sz="1800" dirty="0" smtClean="0"/>
              <a:t>Recuperación de información a través de la navegación o búsqueda.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Arquitectura de la información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031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Conceptos Vinculados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r>
              <a:rPr lang="es-AR" sz="1800" dirty="0" smtClean="0"/>
              <a:t>Definir visualmente el marco comunicacional de la interfaz, así como dar forma a los diferentes elementos que se desplegarán en la pantalla.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Diseño gráfico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031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Conceptos Vinculados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7416824" cy="3528392"/>
          </a:xfrm>
        </p:spPr>
        <p:txBody>
          <a:bodyPr/>
          <a:lstStyle/>
          <a:p>
            <a:r>
              <a:rPr lang="es-ES" sz="1800" dirty="0" smtClean="0"/>
              <a:t>Es el conjunto de actividades destinadas a reducir al mínimos las dificultades de uso de una herramienta mediante el análisis de los usuarios, la detección de sus problemas y el diseño de posteriores soluciones. 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Usabilidad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3695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3"/>
            <a:ext cx="8672511" cy="6006000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7"/>
            <a:ext cx="5904656" cy="1395447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¿Cómo usamos la Web?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4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¿Cómo usamos la Web?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r>
              <a:rPr lang="es-AR" sz="2500" dirty="0"/>
              <a:t>Tomamos decisiones que nos satisfagan, no las más </a:t>
            </a:r>
            <a:r>
              <a:rPr lang="es-AR" sz="2500" dirty="0" smtClean="0"/>
              <a:t>optimas.</a:t>
            </a:r>
            <a:endParaRPr lang="es-ES" sz="25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Toma de decisiones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424" y="3076352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2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¿Cómo usamos la Web?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r>
              <a:rPr lang="es-AR" sz="2500" dirty="0" smtClean="0"/>
              <a:t>No nos preocupa cómo funcionan las cosas, sino que preferimos probar y ver qué sale. </a:t>
            </a:r>
            <a:endParaRPr lang="es-ES" sz="25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¿Cómo funcionan las cosas?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00" y="3364384"/>
            <a:ext cx="2714625" cy="1685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¿Cómo usamos la Web?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smtClean="0"/>
              <a:t>Falta de Tiempo,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smtClean="0"/>
              <a:t>Sabemos que no necesitamos todo lo que la página contiene.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smtClean="0"/>
              <a:t>Somos buenos en eso.</a:t>
            </a:r>
            <a:endParaRPr lang="es-ES" sz="25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err="1" smtClean="0"/>
              <a:t>Scanning</a:t>
            </a:r>
            <a:r>
              <a:rPr lang="es-ES" dirty="0" smtClean="0"/>
              <a:t> - Justificación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2" descr="Resultado de imagen para sca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AutoShape 4" descr="Resultado de imagen para scan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9" name="AutoShape 6" descr="Resultado de imagen para scan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496" y="3868440"/>
            <a:ext cx="1567061" cy="156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60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¿Cómo usamos la Web?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smtClean="0"/>
              <a:t>Cosas vinculadas a la tarea que queremos realizar.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smtClean="0"/>
              <a:t>Intereses personales.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500" dirty="0" err="1" smtClean="0"/>
              <a:t>Keywords</a:t>
            </a:r>
            <a:r>
              <a:rPr lang="es-ES" sz="2500" dirty="0" smtClean="0"/>
              <a:t> que nos llaman la atención:</a:t>
            </a:r>
          </a:p>
          <a:p>
            <a:r>
              <a:rPr lang="es-ES" sz="2500" dirty="0" smtClean="0"/>
              <a:t>“Gratis”, “Oferta”, etc.</a:t>
            </a:r>
            <a:endParaRPr lang="es-ES" sz="25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err="1" smtClean="0"/>
              <a:t>Scanning</a:t>
            </a:r>
            <a:r>
              <a:rPr lang="es-ES" dirty="0" smtClean="0"/>
              <a:t> - ¿Qué buscamos?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9807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¿Cómo usamos la Web?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err="1" smtClean="0"/>
              <a:t>Scanning</a:t>
            </a:r>
            <a:r>
              <a:rPr lang="es-ES" dirty="0" smtClean="0"/>
              <a:t> - Esquema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8" name="7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40" y="1420168"/>
            <a:ext cx="7548289" cy="4461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846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15976" y="3004346"/>
            <a:ext cx="6118820" cy="1020851"/>
          </a:xfrm>
        </p:spPr>
        <p:txBody>
          <a:bodyPr/>
          <a:lstStyle/>
          <a:p>
            <a:r>
              <a:rPr lang="es-ES" dirty="0" err="1"/>
              <a:t>Engee</a:t>
            </a:r>
            <a:r>
              <a:rPr lang="es-ES" dirty="0"/>
              <a:t> IT S.R.L.</a:t>
            </a: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7"/>
            <a:ext cx="8672513" cy="600600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400" y="412720"/>
            <a:ext cx="2739313" cy="110368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60246" y="2413520"/>
            <a:ext cx="851226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500" dirty="0" smtClean="0">
                <a:latin typeface="+mj-lt"/>
              </a:rPr>
              <a:t>Introducción a la Experiencia de Usuario</a:t>
            </a:r>
            <a:endParaRPr lang="es-AR" sz="3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91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3"/>
            <a:ext cx="8672511" cy="6005999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7"/>
            <a:ext cx="5904656" cy="1416935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Reglas heurísticas de </a:t>
            </a:r>
            <a:r>
              <a:rPr lang="es-ES" sz="4000" dirty="0" err="1" smtClean="0">
                <a:solidFill>
                  <a:schemeClr val="bg1"/>
                </a:solidFill>
              </a:rPr>
              <a:t>Jakon</a:t>
            </a:r>
            <a:r>
              <a:rPr lang="es-ES" sz="4000" dirty="0" smtClean="0">
                <a:solidFill>
                  <a:schemeClr val="bg1"/>
                </a:solidFill>
              </a:rPr>
              <a:t> </a:t>
            </a:r>
            <a:r>
              <a:rPr lang="es-ES" sz="4000" dirty="0" err="1" smtClean="0">
                <a:solidFill>
                  <a:schemeClr val="bg1"/>
                </a:solidFill>
              </a:rPr>
              <a:t>Nielsen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7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1311127" y="1564184"/>
            <a:ext cx="6048672" cy="1512168"/>
          </a:xfrm>
        </p:spPr>
        <p:txBody>
          <a:bodyPr/>
          <a:lstStyle/>
          <a:p>
            <a:r>
              <a:rPr lang="es-ES" sz="1800" dirty="0" smtClean="0"/>
              <a:t>Consisten en 10 elementos e ideas que nos permiten analizar y medir la experiencia de usuario. 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Concepto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08" y="2860328"/>
            <a:ext cx="8153400" cy="2809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4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178724" y="1682491"/>
            <a:ext cx="8338229" cy="2160240"/>
          </a:xfrm>
        </p:spPr>
        <p:txBody>
          <a:bodyPr/>
          <a:lstStyle/>
          <a:p>
            <a:r>
              <a:rPr lang="es-ES" sz="1800" dirty="0" smtClean="0"/>
              <a:t>Informar al usuario sobre lo que está haciendo el sistema, mostrando información y dando </a:t>
            </a:r>
            <a:r>
              <a:rPr lang="es-ES" sz="1800" dirty="0" err="1" smtClean="0"/>
              <a:t>feedback</a:t>
            </a:r>
            <a:r>
              <a:rPr lang="es-ES" sz="1800" dirty="0" smtClean="0"/>
              <a:t> de progreso. </a:t>
            </a:r>
          </a:p>
          <a:p>
            <a:r>
              <a:rPr lang="es-ES" sz="1800" dirty="0" smtClean="0"/>
              <a:t>Mostrar: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Tiempo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Espacio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Cambios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Acción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Completitud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Próximos pasos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1- Visibilidad de estado del sistema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453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1- Visibilidad de estado del sistema - Ejemplos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511" y="1616959"/>
            <a:ext cx="611505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6512"/>
            <a:ext cx="4138612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976" y="4516512"/>
            <a:ext cx="4227537" cy="7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69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482245" cy="3528392"/>
          </a:xfrm>
        </p:spPr>
        <p:txBody>
          <a:bodyPr/>
          <a:lstStyle/>
          <a:p>
            <a:r>
              <a:rPr lang="es-ES" sz="1800" dirty="0" smtClean="0"/>
              <a:t>Usar un lenguaje que el usuario pueda entender.</a:t>
            </a:r>
          </a:p>
          <a:p>
            <a:r>
              <a:rPr lang="es-ES" sz="1800" dirty="0" smtClean="0"/>
              <a:t>Redactar desde el punto de vista del usuario. </a:t>
            </a:r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2- Hablar el Lenguaje de los usuarios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68" y="2428280"/>
            <a:ext cx="5496446" cy="345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3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Los usuarios deben tener control en todo momento, no deben sentirse atrapados en la aplicación. Deben iniciar acciones en vez de responderlas. </a:t>
            </a:r>
          </a:p>
          <a:p>
            <a:r>
              <a:rPr lang="es-ES" sz="1800" dirty="0" smtClean="0"/>
              <a:t>Ejemplos:</a:t>
            </a:r>
          </a:p>
          <a:p>
            <a:r>
              <a:rPr lang="es-ES" sz="1800" b="1" dirty="0" smtClean="0"/>
              <a:t>Cancelar </a:t>
            </a:r>
            <a:r>
              <a:rPr lang="es-ES" sz="1800" dirty="0" smtClean="0"/>
              <a:t>en los diálogos.</a:t>
            </a:r>
          </a:p>
          <a:p>
            <a:r>
              <a:rPr lang="es-ES" sz="1800" b="1" dirty="0" smtClean="0"/>
              <a:t>Deshacer y escape</a:t>
            </a:r>
            <a:r>
              <a:rPr lang="es-ES" sz="1800" dirty="0" smtClean="0"/>
              <a:t>, cuando sea posible.</a:t>
            </a:r>
          </a:p>
          <a:p>
            <a:r>
              <a:rPr lang="es-ES" sz="1800" b="1" dirty="0" smtClean="0"/>
              <a:t>Salir</a:t>
            </a:r>
            <a:r>
              <a:rPr lang="es-ES" sz="1800" dirty="0" smtClean="0"/>
              <a:t> del programa en cualquier momento</a:t>
            </a:r>
          </a:p>
          <a:p>
            <a:r>
              <a:rPr lang="es-ES" sz="1800" b="1" dirty="0" smtClean="0"/>
              <a:t>Cancelar</a:t>
            </a:r>
            <a:r>
              <a:rPr lang="es-ES" sz="1800" dirty="0" smtClean="0"/>
              <a:t> una operatoria que demora un tiempo prolongado. </a:t>
            </a:r>
          </a:p>
          <a:p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3- Control y Libertad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453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3 – Control y Libertad - Ejemplo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9" name="8 Imagen" descr="C:\Users\ericg\Desktop\UX\Unidad 3\loadin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36" y="3652416"/>
            <a:ext cx="5400040" cy="17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18" y="1579810"/>
            <a:ext cx="62388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3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4 - Consistencia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Los usuarios deben aprender una secuencia de acciones en una parte del sistema y aplicarla en otras para obtener resultados similares.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No usar distintos nombres para realizar las mismas acciones.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Correspondencia entre formato y comportamiento de los objetos.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Mismo color y forma para las mismas cosas.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264231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4 – Consistencia - Ejemplos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288887"/>
            <a:ext cx="7629036" cy="451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31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/>
              <a:t>5</a:t>
            </a:r>
            <a:r>
              <a:rPr lang="es-ES" dirty="0" smtClean="0"/>
              <a:t> – Prevenir y ofrecer manejo de errores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Diseñar el sistema de manera tal que los usuarios no cometan errores. </a:t>
            </a:r>
          </a:p>
          <a:p>
            <a:r>
              <a:rPr lang="es-ES" sz="1800" dirty="0" smtClean="0"/>
              <a:t>Si se comete el error, el sistema debería ayudar a detectarlo y ofrecer una manera simple de resolverlo.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Permitir las acciones correctas.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Inhabilitar las acciones no válidas, usar selección antes que </a:t>
            </a:r>
            <a:r>
              <a:rPr lang="es-ES" sz="1800" dirty="0" err="1" smtClean="0"/>
              <a:t>tipeo</a:t>
            </a:r>
            <a:r>
              <a:rPr lang="es-ES" sz="1800" dirty="0" smtClean="0"/>
              <a:t> libre, autocompletar, realizar validaciones.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Impedir que un usuario continúe un camino erróneo: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Realizar validaciones, usar </a:t>
            </a:r>
            <a:r>
              <a:rPr lang="es-ES" sz="1800" dirty="0" err="1" smtClean="0"/>
              <a:t>wizards</a:t>
            </a:r>
            <a:r>
              <a:rPr lang="es-ES" sz="1800" dirty="0" smtClean="0"/>
              <a:t>, advertir sobre situaciones inusuales o riesgosas.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33108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1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8"/>
            <a:ext cx="5904656" cy="851902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Agenda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>
          <a:xfrm>
            <a:off x="631264" y="555501"/>
            <a:ext cx="7737440" cy="648643"/>
          </a:xfrm>
        </p:spPr>
        <p:txBody>
          <a:bodyPr/>
          <a:lstStyle/>
          <a:p>
            <a:r>
              <a:rPr lang="es-ES" dirty="0"/>
              <a:t>5 – Prevenir y ofrecer manejo de </a:t>
            </a:r>
            <a:r>
              <a:rPr lang="es-ES" dirty="0" smtClean="0"/>
              <a:t>errores - Ejemplos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9" y="1978898"/>
            <a:ext cx="518085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726" y="2716312"/>
            <a:ext cx="3119545" cy="183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2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6 – Reducir la carga de memoria del usuario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La limitación del proceso de información de memoria a corto plazo requiere de una muestra simple de información. </a:t>
            </a:r>
          </a:p>
          <a:p>
            <a:r>
              <a:rPr lang="es-ES" sz="1800" dirty="0" smtClean="0"/>
              <a:t>Sugerencias: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No obligar a los usuarios a recordar cosas de una acción.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Ofrecer valores por defecto, </a:t>
            </a:r>
            <a:r>
              <a:rPr lang="es-ES" sz="1800" dirty="0" err="1" smtClean="0"/>
              <a:t>tooltips</a:t>
            </a:r>
            <a:r>
              <a:rPr lang="es-ES" sz="1800" dirty="0" smtClean="0"/>
              <a:t>, </a:t>
            </a:r>
            <a:r>
              <a:rPr lang="es-ES" sz="1800" dirty="0" err="1" smtClean="0"/>
              <a:t>placeholders</a:t>
            </a:r>
            <a:r>
              <a:rPr lang="es-ES" sz="1800" dirty="0" smtClean="0"/>
              <a:t>.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33108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>
          <a:xfrm>
            <a:off x="631264" y="555501"/>
            <a:ext cx="8169488" cy="648643"/>
          </a:xfrm>
        </p:spPr>
        <p:txBody>
          <a:bodyPr/>
          <a:lstStyle/>
          <a:p>
            <a:r>
              <a:rPr lang="es-ES" dirty="0"/>
              <a:t>6 – Reducir la carga de memoria del </a:t>
            </a:r>
            <a:r>
              <a:rPr lang="es-ES" dirty="0" smtClean="0"/>
              <a:t>usuario - Ejemplos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2" y="1514824"/>
            <a:ext cx="5088789" cy="21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13" y="1380260"/>
            <a:ext cx="30607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4" y="3868440"/>
            <a:ext cx="3268712" cy="206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2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7 – Flexibilidad y eficiencia de uso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Ofrecer alternativas para diferentes tipos de usuarios. </a:t>
            </a:r>
          </a:p>
          <a:p>
            <a:r>
              <a:rPr lang="es-ES" sz="1800" dirty="0" smtClean="0"/>
              <a:t>Permitir personalizaciones para que vean las cosas según su preferencia.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Navegación histórica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Atajos de teclado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dirty="0" smtClean="0"/>
              <a:t>Comandos avanzados.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33108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/>
              <a:t>7 – Flexibilidad y eficiencia de </a:t>
            </a:r>
            <a:r>
              <a:rPr lang="es-ES" dirty="0" smtClean="0"/>
              <a:t>uso - Ejemplos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7" name="6 Imagen" descr="C:\Users\ericg\Desktop\UX\Unidad 3\Imagenes\Continue watchin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583" y="1374949"/>
            <a:ext cx="5400040" cy="109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Image result for shortcu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140248"/>
            <a:ext cx="2391608" cy="264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24" y="2777729"/>
            <a:ext cx="3940076" cy="3097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2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8 – Estética y minimalismo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El diseño debe ser simple y práctico.</a:t>
            </a:r>
          </a:p>
          <a:p>
            <a:r>
              <a:rPr lang="es-ES" sz="1800" dirty="0" smtClean="0"/>
              <a:t>Evitar información que pueda provocar distracciones y disminuir la velocidad del usuario.</a:t>
            </a:r>
          </a:p>
          <a:p>
            <a:r>
              <a:rPr lang="es-ES" sz="1800" dirty="0" smtClean="0"/>
              <a:t>Decir lo mismo en menos palabras.</a:t>
            </a:r>
            <a:endParaRPr lang="es-ES" sz="1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028" y="3004344"/>
            <a:ext cx="3317554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8 Imagen" descr="C:\Users\ericg\Desktop\UX\Unidad 3\Imagenes\Hom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2624"/>
            <a:ext cx="5400040" cy="2415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440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>
          <a:xfrm>
            <a:off x="1" y="555501"/>
            <a:ext cx="8672512" cy="648643"/>
          </a:xfrm>
        </p:spPr>
        <p:txBody>
          <a:bodyPr/>
          <a:lstStyle/>
          <a:p>
            <a:r>
              <a:rPr lang="es-ES" sz="1800" dirty="0" smtClean="0"/>
              <a:t>9 – Ayudar a los usuarios a reconocer, diagnosticar y recuperarse de errores. </a:t>
            </a:r>
            <a:endParaRPr lang="es-ES" sz="1800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Cada mensaje de error debe decir qué sucedió (en el lenguaje del usuario) y qué puede hacer para resolverlo.</a:t>
            </a:r>
          </a:p>
          <a:p>
            <a:r>
              <a:rPr lang="es-ES" sz="1800" dirty="0" smtClean="0"/>
              <a:t>El usuario debe aprender con los mensajes de error.</a:t>
            </a:r>
          </a:p>
          <a:p>
            <a:endParaRPr lang="es-ES" sz="1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4" y="2788320"/>
            <a:ext cx="511451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081" y="4635523"/>
            <a:ext cx="3888432" cy="1373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40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000" dirty="0" smtClean="0"/>
              <a:t>Reglas Heurísticas de Jakob </a:t>
            </a:r>
            <a:r>
              <a:rPr lang="es-ES" sz="3000" dirty="0" err="1" smtClean="0"/>
              <a:t>Nielsen</a:t>
            </a:r>
            <a:endParaRPr lang="es-ES" sz="3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>
          <a:xfrm>
            <a:off x="1" y="555501"/>
            <a:ext cx="8672512" cy="648643"/>
          </a:xfrm>
        </p:spPr>
        <p:txBody>
          <a:bodyPr/>
          <a:lstStyle/>
          <a:p>
            <a:r>
              <a:rPr lang="es-ES" dirty="0" smtClean="0"/>
              <a:t>10 - Ayuda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30474" y="1420168"/>
            <a:ext cx="8338229" cy="4176464"/>
          </a:xfrm>
        </p:spPr>
        <p:txBody>
          <a:bodyPr/>
          <a:lstStyle/>
          <a:p>
            <a:r>
              <a:rPr lang="es-ES" sz="1800" dirty="0" smtClean="0"/>
              <a:t>Debe existir una sección de ayuda que brinde respuestas a los usuarios, cuyo contenido esté organizado y garantice encontrar mínimamente  las respuestas a las preguntas más comunes.</a:t>
            </a:r>
            <a:endParaRPr lang="es-ES" sz="1800" dirty="0"/>
          </a:p>
        </p:txBody>
      </p:sp>
      <p:pic>
        <p:nvPicPr>
          <p:cNvPr id="9" name="Picture 2" descr="Image result for faqs web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352" y="3633386"/>
            <a:ext cx="3374740" cy="2249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6432"/>
            <a:ext cx="5314950" cy="1685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3"/>
            <a:ext cx="8672510" cy="6005999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7"/>
            <a:ext cx="5437473" cy="779895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¡Gracias!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6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Agenda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latin typeface="Raleway" panose="020B0003030101060003" pitchFamily="34" charset="0"/>
              </a:rPr>
              <a:t>Introducción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latin typeface="Raleway" panose="020B0003030101060003" pitchFamily="34" charset="0"/>
              </a:rPr>
              <a:t>Conceptos vinculados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latin typeface="Raleway" panose="020B0003030101060003" pitchFamily="34" charset="0"/>
              </a:rPr>
              <a:t>¿Cómo usamos la web?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latin typeface="Raleway" panose="020B0003030101060003" pitchFamily="34" charset="0"/>
              </a:rPr>
              <a:t>Reglas heurísticas de Jakob </a:t>
            </a:r>
            <a:r>
              <a:rPr lang="es-ES" sz="1800" dirty="0" err="1" smtClean="0">
                <a:latin typeface="Raleway" panose="020B0003030101060003" pitchFamily="34" charset="0"/>
              </a:rPr>
              <a:t>Nielsen</a:t>
            </a:r>
            <a:endParaRPr lang="es-ES" sz="1800" dirty="0" smtClean="0">
              <a:latin typeface="Raleway" panose="020B00030301010600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latin typeface="Raleway" panose="020B0003030101060003" pitchFamily="34" charset="0"/>
              </a:rPr>
              <a:t>Preguntas</a:t>
            </a:r>
          </a:p>
        </p:txBody>
      </p:sp>
    </p:spTree>
    <p:extLst>
      <p:ext uri="{BB962C8B-B14F-4D97-AF65-F5344CB8AC3E}">
        <p14:creationId xmlns:p14="http://schemas.microsoft.com/office/powerpoint/2010/main" val="40445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3"/>
            <a:ext cx="8672513" cy="6006000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8"/>
            <a:ext cx="5904656" cy="851902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Introducción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5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Introducción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35856" y="1780208"/>
            <a:ext cx="6264696" cy="3528392"/>
          </a:xfrm>
        </p:spPr>
        <p:txBody>
          <a:bodyPr/>
          <a:lstStyle/>
          <a:p>
            <a:r>
              <a:rPr lang="es-AR" sz="1800" dirty="0"/>
              <a:t>La experiencia del usuario (UX) es la suma de una serie de interacciones que una persona tiene con un producto, servicio u organización</a:t>
            </a:r>
            <a:r>
              <a:rPr lang="es-AR" sz="1800" dirty="0" smtClean="0"/>
              <a:t>.</a:t>
            </a:r>
          </a:p>
          <a:p>
            <a:endParaRPr lang="es-AR" sz="1800" dirty="0"/>
          </a:p>
          <a:p>
            <a:r>
              <a:rPr lang="es-AR" sz="1800" dirty="0"/>
              <a:t>Se estudia para entender la causa, el objetivo y el </a:t>
            </a:r>
            <a:r>
              <a:rPr lang="es-AR" sz="1800" dirty="0" smtClean="0"/>
              <a:t>contexto del </a:t>
            </a:r>
            <a:r>
              <a:rPr lang="es-AR" sz="1800" dirty="0"/>
              <a:t>usuario al utilizar nuestro producto o servicio y poder mejorar la efectividad.</a:t>
            </a:r>
          </a:p>
          <a:p>
            <a:endParaRPr lang="es-AR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Concepto de </a:t>
            </a:r>
            <a:r>
              <a:rPr lang="es-ES" dirty="0" err="1" smtClean="0"/>
              <a:t>User</a:t>
            </a:r>
            <a:r>
              <a:rPr lang="es-ES" dirty="0" smtClean="0"/>
              <a:t> </a:t>
            </a:r>
            <a:r>
              <a:rPr lang="es-ES" dirty="0" err="1" smtClean="0"/>
              <a:t>Experience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3990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Introducción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159791" y="1780208"/>
            <a:ext cx="6117619" cy="4032448"/>
          </a:xfrm>
        </p:spPr>
        <p:txBody>
          <a:bodyPr/>
          <a:lstStyle/>
          <a:p>
            <a:r>
              <a:rPr lang="es-AR" sz="1800" dirty="0"/>
              <a:t>Hay varios factores que afectan a la experiencia </a:t>
            </a:r>
            <a:r>
              <a:rPr lang="es-AR" sz="1800" dirty="0" smtClean="0"/>
              <a:t>que un </a:t>
            </a:r>
            <a:r>
              <a:rPr lang="es-AR" sz="1800" dirty="0"/>
              <a:t>usuario tiene con un producto: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800" dirty="0"/>
              <a:t>Utilidad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800" dirty="0"/>
              <a:t>Facilidad de uso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800" dirty="0"/>
              <a:t>Facilidad de aprendizaje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800" dirty="0"/>
              <a:t>Estética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800" dirty="0"/>
              <a:t>Emociones </a:t>
            </a:r>
          </a:p>
          <a:p>
            <a:endParaRPr lang="es-E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Definiendo Experiencia</a:t>
            </a:r>
            <a:endParaRPr lang="es-ES" dirty="0"/>
          </a:p>
        </p:txBody>
      </p:sp>
      <p:pic>
        <p:nvPicPr>
          <p:cNvPr id="1029" name="Picture 5" descr="C:\Users\egrosvald\AppData\Local\Microsoft\Windows\Temporary Internet Files\Content.IE5\LH8DNT04\Classic_smiley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339" y="2644304"/>
            <a:ext cx="1296144" cy="129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grosvald\Desktop\smiley-155846_960_7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523" y="2644304"/>
            <a:ext cx="1280759" cy="128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9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Introducción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469255" y="1564184"/>
            <a:ext cx="6264696" cy="4176464"/>
          </a:xfrm>
        </p:spPr>
        <p:txBody>
          <a:bodyPr/>
          <a:lstStyle/>
          <a:p>
            <a:r>
              <a:rPr lang="es-AR" sz="1800" dirty="0" smtClean="0"/>
              <a:t>La experiencia de usuario tiene un impacto, y se puede medir con el ROI.</a:t>
            </a:r>
          </a:p>
          <a:p>
            <a:r>
              <a:rPr lang="es-ES" sz="1800" dirty="0" smtClean="0"/>
              <a:t>Algunos ejemplos: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Cantidad de ventas.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/>
              <a:t>Tiempo de empleados de </a:t>
            </a:r>
            <a:r>
              <a:rPr lang="es-ES" sz="1800" dirty="0" err="1" smtClean="0"/>
              <a:t>call</a:t>
            </a:r>
            <a:r>
              <a:rPr lang="es-ES" sz="1800" dirty="0" smtClean="0"/>
              <a:t> center.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err="1" smtClean="0"/>
              <a:t>Advertising</a:t>
            </a:r>
            <a:r>
              <a:rPr lang="es-ES" sz="1800" dirty="0" smtClean="0"/>
              <a:t>.</a:t>
            </a:r>
            <a:endParaRPr lang="es-AR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UX y su impacto.</a:t>
            </a:r>
            <a:endParaRPr lang="es-ES" dirty="0"/>
          </a:p>
        </p:txBody>
      </p:sp>
      <p:sp>
        <p:nvSpPr>
          <p:cNvPr id="5" name="AutoShape 2" descr="Image result for deci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6" name="AutoShape 4" descr="Image result for deci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951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3"/>
            <a:ext cx="8672511" cy="6006000"/>
          </a:xfrm>
          <a:prstGeom prst="rect">
            <a:avLst/>
          </a:prstGeom>
        </p:spPr>
      </p:pic>
      <p:sp>
        <p:nvSpPr>
          <p:cNvPr id="4" name="Rectángulo 5"/>
          <p:cNvSpPr/>
          <p:nvPr/>
        </p:nvSpPr>
        <p:spPr>
          <a:xfrm>
            <a:off x="-525153" y="1587407"/>
            <a:ext cx="5904656" cy="1395447"/>
          </a:xfrm>
          <a:prstGeom prst="rect">
            <a:avLst/>
          </a:prstGeom>
          <a:noFill/>
          <a:ln w="3175">
            <a:solidFill>
              <a:srgbClr val="FF8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59792" y="1659416"/>
            <a:ext cx="4896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chemeClr val="bg1"/>
                </a:solidFill>
              </a:rPr>
              <a:t>Conceptos Vinculados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6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Enge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811717"/>
      </a:accent2>
      <a:accent3>
        <a:srgbClr val="E2A20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ersonalizado 1">
      <a:majorFont>
        <a:latin typeface="Raleway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433</TotalTime>
  <Words>1039</Words>
  <Application>Microsoft Office PowerPoint</Application>
  <PresentationFormat>Personalizado</PresentationFormat>
  <Paragraphs>144</Paragraphs>
  <Slides>38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3" baseType="lpstr">
      <vt:lpstr>Raleway</vt:lpstr>
      <vt:lpstr>Calibri</vt:lpstr>
      <vt:lpstr>Trebuchet MS</vt:lpstr>
      <vt:lpstr>Arial</vt:lpstr>
      <vt:lpstr>template</vt:lpstr>
      <vt:lpstr>Presentación de PowerPoint</vt:lpstr>
      <vt:lpstr>Engee IT S.R.L.</vt:lpstr>
      <vt:lpstr>Presentación de PowerPoint</vt:lpstr>
      <vt:lpstr>Agenda</vt:lpstr>
      <vt:lpstr>Presentación de PowerPoint</vt:lpstr>
      <vt:lpstr>Introducción</vt:lpstr>
      <vt:lpstr>Introducción</vt:lpstr>
      <vt:lpstr>Introducción</vt:lpstr>
      <vt:lpstr>Presentación de PowerPoint</vt:lpstr>
      <vt:lpstr>Conceptos Vinculados</vt:lpstr>
      <vt:lpstr>Conceptos Vinculados</vt:lpstr>
      <vt:lpstr>Conceptos Vinculados</vt:lpstr>
      <vt:lpstr>Conceptos Vinculados</vt:lpstr>
      <vt:lpstr>Presentación de PowerPoint</vt:lpstr>
      <vt:lpstr>¿Cómo usamos la Web?</vt:lpstr>
      <vt:lpstr>¿Cómo usamos la Web?</vt:lpstr>
      <vt:lpstr>¿Cómo usamos la Web?</vt:lpstr>
      <vt:lpstr>¿Cómo usamos la Web?</vt:lpstr>
      <vt:lpstr>¿Cómo usamos la Web?</vt:lpstr>
      <vt:lpstr>Presentación de PowerPoint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Reglas Heurísticas de Jakob Nielsen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Eric Grosvald</dc:creator>
  <cp:lastModifiedBy>Paula Quereilhac</cp:lastModifiedBy>
  <cp:revision>85</cp:revision>
  <dcterms:created xsi:type="dcterms:W3CDTF">2016-09-27T18:29:42Z</dcterms:created>
  <dcterms:modified xsi:type="dcterms:W3CDTF">2017-10-06T15:55:41Z</dcterms:modified>
</cp:coreProperties>
</file>