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69" r:id="rId2"/>
    <p:sldId id="372" r:id="rId3"/>
    <p:sldId id="382" r:id="rId4"/>
    <p:sldId id="387" r:id="rId5"/>
    <p:sldId id="384" r:id="rId6"/>
    <p:sldId id="388" r:id="rId7"/>
    <p:sldId id="389" r:id="rId8"/>
    <p:sldId id="383" r:id="rId9"/>
    <p:sldId id="396" r:id="rId10"/>
    <p:sldId id="395" r:id="rId11"/>
    <p:sldId id="385" r:id="rId12"/>
    <p:sldId id="392" r:id="rId13"/>
    <p:sldId id="386" r:id="rId14"/>
    <p:sldId id="381" r:id="rId15"/>
  </p:sldIdLst>
  <p:sldSz cx="8672513" cy="6008688"/>
  <p:notesSz cx="6858000" cy="9144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s-ES"/>
    </a:defPPr>
    <a:lvl1pPr marL="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  <p:cmAuthor id="1" name="Leopoldo Bernasconi" initials="LB" lastIdx="1" clrIdx="1">
    <p:extLst>
      <p:ext uri="{19B8F6BF-5375-455C-9EA6-DF929625EA0E}">
        <p15:presenceInfo xmlns:p15="http://schemas.microsoft.com/office/powerpoint/2012/main" userId="S-1-5-21-1323998825-2574780516-2908413015-1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D"/>
    <a:srgbClr val="2D2D2D"/>
    <a:srgbClr val="FFB56B"/>
    <a:srgbClr val="FC793E"/>
    <a:srgbClr val="FDB899"/>
    <a:srgbClr val="FAA950"/>
    <a:srgbClr val="FC6724"/>
    <a:srgbClr val="FC9364"/>
    <a:srgbClr val="FC87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60682" autoAdjust="0"/>
  </p:normalViewPr>
  <p:slideViewPr>
    <p:cSldViewPr>
      <p:cViewPr varScale="1">
        <p:scale>
          <a:sx n="51" d="100"/>
          <a:sy n="51" d="100"/>
        </p:scale>
        <p:origin x="2046" y="72"/>
      </p:cViewPr>
      <p:guideLst>
        <p:guide orient="horz" pos="3525"/>
        <p:guide/>
        <p:guide orient="horz" pos="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8B53E-8DBC-4D6B-A6FF-72FD345BC090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8B5B194B-BB74-4212-B664-6CD5BE9FBFF6}">
      <dgm:prSet phldrT="[Texto]"/>
      <dgm:spPr/>
      <dgm:t>
        <a:bodyPr/>
        <a:lstStyle/>
        <a:p>
          <a:r>
            <a:rPr lang="es-AR" dirty="0" smtClean="0"/>
            <a:t>Cantidad de campos.</a:t>
          </a:r>
        </a:p>
      </dgm:t>
    </dgm:pt>
    <dgm:pt modelId="{CC2FCB00-EDB4-4062-B437-45862E60B60E}" type="parTrans" cxnId="{A4624E4B-4551-41F7-8F64-0514A7830EF0}">
      <dgm:prSet/>
      <dgm:spPr/>
      <dgm:t>
        <a:bodyPr/>
        <a:lstStyle/>
        <a:p>
          <a:endParaRPr lang="es-AR"/>
        </a:p>
      </dgm:t>
    </dgm:pt>
    <dgm:pt modelId="{847F8F19-55B2-413A-B262-A0C6E77A5A6A}" type="sibTrans" cxnId="{A4624E4B-4551-41F7-8F64-0514A7830EF0}">
      <dgm:prSet/>
      <dgm:spPr/>
      <dgm:t>
        <a:bodyPr/>
        <a:lstStyle/>
        <a:p>
          <a:endParaRPr lang="es-AR"/>
        </a:p>
      </dgm:t>
    </dgm:pt>
    <dgm:pt modelId="{2385D5A3-2316-4653-99B5-CFB4B2766428}">
      <dgm:prSet phldrT="[Texto]"/>
      <dgm:spPr/>
      <dgm:t>
        <a:bodyPr/>
        <a:lstStyle/>
        <a:p>
          <a:r>
            <a:rPr lang="es-AR" dirty="0" smtClean="0"/>
            <a:t>Nombre de las tablas.</a:t>
          </a:r>
          <a:endParaRPr lang="es-AR" dirty="0"/>
        </a:p>
      </dgm:t>
    </dgm:pt>
    <dgm:pt modelId="{765B94F4-AF4E-451A-9E08-54F4F5503616}" type="parTrans" cxnId="{02A29A98-3BED-4846-8285-5498CFF34825}">
      <dgm:prSet/>
      <dgm:spPr/>
      <dgm:t>
        <a:bodyPr/>
        <a:lstStyle/>
        <a:p>
          <a:endParaRPr lang="es-AR"/>
        </a:p>
      </dgm:t>
    </dgm:pt>
    <dgm:pt modelId="{5BBD0426-646F-4F21-9A2B-649357ECD351}" type="sibTrans" cxnId="{02A29A98-3BED-4846-8285-5498CFF34825}">
      <dgm:prSet/>
      <dgm:spPr/>
      <dgm:t>
        <a:bodyPr/>
        <a:lstStyle/>
        <a:p>
          <a:endParaRPr lang="es-AR"/>
        </a:p>
      </dgm:t>
    </dgm:pt>
    <dgm:pt modelId="{B77B6569-2B6B-4261-B62F-32EA86647F9F}">
      <dgm:prSet phldrT="[Texto]"/>
      <dgm:spPr/>
      <dgm:t>
        <a:bodyPr/>
        <a:lstStyle/>
        <a:p>
          <a:r>
            <a:rPr lang="es-AR" dirty="0" smtClean="0"/>
            <a:t>Nombre de los campos.</a:t>
          </a:r>
          <a:endParaRPr lang="es-AR" dirty="0"/>
        </a:p>
      </dgm:t>
    </dgm:pt>
    <dgm:pt modelId="{9BB284F0-9EC9-4634-B178-9949F979C249}" type="parTrans" cxnId="{6FB59888-7510-4645-8847-58E5F7628CA5}">
      <dgm:prSet/>
      <dgm:spPr/>
      <dgm:t>
        <a:bodyPr/>
        <a:lstStyle/>
        <a:p>
          <a:endParaRPr lang="es-AR"/>
        </a:p>
      </dgm:t>
    </dgm:pt>
    <dgm:pt modelId="{8B2F846C-9FC5-46DD-8746-89B5958AE269}" type="sibTrans" cxnId="{6FB59888-7510-4645-8847-58E5F7628CA5}">
      <dgm:prSet/>
      <dgm:spPr/>
      <dgm:t>
        <a:bodyPr/>
        <a:lstStyle/>
        <a:p>
          <a:endParaRPr lang="es-AR"/>
        </a:p>
      </dgm:t>
    </dgm:pt>
    <dgm:pt modelId="{B11A06E8-95E9-4C70-8909-E8CBA53F7980}" type="pres">
      <dgm:prSet presAssocID="{CAE8B53E-8DBC-4D6B-A6FF-72FD345BC0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B408B8D-67D4-40C5-97C7-478B635FFD63}" type="pres">
      <dgm:prSet presAssocID="{CAE8B53E-8DBC-4D6B-A6FF-72FD345BC090}" presName="dummyMaxCanvas" presStyleCnt="0">
        <dgm:presLayoutVars/>
      </dgm:prSet>
      <dgm:spPr/>
    </dgm:pt>
    <dgm:pt modelId="{BFABBFAB-083A-46BC-8C5E-D7CD9F95F517}" type="pres">
      <dgm:prSet presAssocID="{CAE8B53E-8DBC-4D6B-A6FF-72FD345BC09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C03C0B-DE6F-4EFA-BD87-80967151446C}" type="pres">
      <dgm:prSet presAssocID="{CAE8B53E-8DBC-4D6B-A6FF-72FD345BC09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35151ED-9EE9-43C3-B8B2-553ECEF3DE39}" type="pres">
      <dgm:prSet presAssocID="{CAE8B53E-8DBC-4D6B-A6FF-72FD345BC09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D23CE83-344C-464E-9AFE-22AE82D95DDD}" type="pres">
      <dgm:prSet presAssocID="{CAE8B53E-8DBC-4D6B-A6FF-72FD345BC09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FE85030-15FB-406B-8ABB-161D1C7A4D11}" type="pres">
      <dgm:prSet presAssocID="{CAE8B53E-8DBC-4D6B-A6FF-72FD345BC09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0F9BAD5-B6C3-45BC-B392-E34608E0850D}" type="pres">
      <dgm:prSet presAssocID="{CAE8B53E-8DBC-4D6B-A6FF-72FD345BC09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B123FA6-69BF-4958-B942-0DC5F1A4D8C4}" type="pres">
      <dgm:prSet presAssocID="{CAE8B53E-8DBC-4D6B-A6FF-72FD345BC09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7749CAC-E6A9-49AC-A7A0-F0D15E63F320}" type="pres">
      <dgm:prSet presAssocID="{CAE8B53E-8DBC-4D6B-A6FF-72FD345BC09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1988FAC-E2F3-4F14-B9E6-C2FD0A1F8357}" type="presOf" srcId="{847F8F19-55B2-413A-B262-A0C6E77A5A6A}" destId="{2D23CE83-344C-464E-9AFE-22AE82D95DDD}" srcOrd="0" destOrd="0" presId="urn:microsoft.com/office/officeart/2005/8/layout/vProcess5"/>
    <dgm:cxn modelId="{6FB59888-7510-4645-8847-58E5F7628CA5}" srcId="{CAE8B53E-8DBC-4D6B-A6FF-72FD345BC090}" destId="{B77B6569-2B6B-4261-B62F-32EA86647F9F}" srcOrd="2" destOrd="0" parTransId="{9BB284F0-9EC9-4634-B178-9949F979C249}" sibTransId="{8B2F846C-9FC5-46DD-8746-89B5958AE269}"/>
    <dgm:cxn modelId="{0778997A-B428-474F-96EC-7704BE23F503}" type="presOf" srcId="{8B5B194B-BB74-4212-B664-6CD5BE9FBFF6}" destId="{D0F9BAD5-B6C3-45BC-B392-E34608E0850D}" srcOrd="1" destOrd="0" presId="urn:microsoft.com/office/officeart/2005/8/layout/vProcess5"/>
    <dgm:cxn modelId="{E111AD5E-D6F9-4FC1-B3D1-DDC4468D9DAF}" type="presOf" srcId="{2385D5A3-2316-4653-99B5-CFB4B2766428}" destId="{2B123FA6-69BF-4958-B942-0DC5F1A4D8C4}" srcOrd="1" destOrd="0" presId="urn:microsoft.com/office/officeart/2005/8/layout/vProcess5"/>
    <dgm:cxn modelId="{EAFCA0D1-42CB-4967-AAA4-B54244DCD09E}" type="presOf" srcId="{B77B6569-2B6B-4261-B62F-32EA86647F9F}" destId="{D35151ED-9EE9-43C3-B8B2-553ECEF3DE39}" srcOrd="0" destOrd="0" presId="urn:microsoft.com/office/officeart/2005/8/layout/vProcess5"/>
    <dgm:cxn modelId="{840C55A1-4FDE-46E4-9934-995A3B8B8BA3}" type="presOf" srcId="{8B5B194B-BB74-4212-B664-6CD5BE9FBFF6}" destId="{BFABBFAB-083A-46BC-8C5E-D7CD9F95F517}" srcOrd="0" destOrd="0" presId="urn:microsoft.com/office/officeart/2005/8/layout/vProcess5"/>
    <dgm:cxn modelId="{17FD3BC0-775E-430B-833F-DEFEB4786D41}" type="presOf" srcId="{B77B6569-2B6B-4261-B62F-32EA86647F9F}" destId="{47749CAC-E6A9-49AC-A7A0-F0D15E63F320}" srcOrd="1" destOrd="0" presId="urn:microsoft.com/office/officeart/2005/8/layout/vProcess5"/>
    <dgm:cxn modelId="{8EC6748E-C061-4948-8A68-8C3131724E44}" type="presOf" srcId="{CAE8B53E-8DBC-4D6B-A6FF-72FD345BC090}" destId="{B11A06E8-95E9-4C70-8909-E8CBA53F7980}" srcOrd="0" destOrd="0" presId="urn:microsoft.com/office/officeart/2005/8/layout/vProcess5"/>
    <dgm:cxn modelId="{D3775C48-6F71-4E81-8165-F9AA5FA9ED7C}" type="presOf" srcId="{2385D5A3-2316-4653-99B5-CFB4B2766428}" destId="{9AC03C0B-DE6F-4EFA-BD87-80967151446C}" srcOrd="0" destOrd="0" presId="urn:microsoft.com/office/officeart/2005/8/layout/vProcess5"/>
    <dgm:cxn modelId="{A4624E4B-4551-41F7-8F64-0514A7830EF0}" srcId="{CAE8B53E-8DBC-4D6B-A6FF-72FD345BC090}" destId="{8B5B194B-BB74-4212-B664-6CD5BE9FBFF6}" srcOrd="0" destOrd="0" parTransId="{CC2FCB00-EDB4-4062-B437-45862E60B60E}" sibTransId="{847F8F19-55B2-413A-B262-A0C6E77A5A6A}"/>
    <dgm:cxn modelId="{02A29A98-3BED-4846-8285-5498CFF34825}" srcId="{CAE8B53E-8DBC-4D6B-A6FF-72FD345BC090}" destId="{2385D5A3-2316-4653-99B5-CFB4B2766428}" srcOrd="1" destOrd="0" parTransId="{765B94F4-AF4E-451A-9E08-54F4F5503616}" sibTransId="{5BBD0426-646F-4F21-9A2B-649357ECD351}"/>
    <dgm:cxn modelId="{67601328-1151-4BF9-96F6-A4777D8FD96B}" type="presOf" srcId="{5BBD0426-646F-4F21-9A2B-649357ECD351}" destId="{FFE85030-15FB-406B-8ABB-161D1C7A4D11}" srcOrd="0" destOrd="0" presId="urn:microsoft.com/office/officeart/2005/8/layout/vProcess5"/>
    <dgm:cxn modelId="{7D5C8D65-6FB5-44DE-9F39-1398D4E4CAAD}" type="presParOf" srcId="{B11A06E8-95E9-4C70-8909-E8CBA53F7980}" destId="{3B408B8D-67D4-40C5-97C7-478B635FFD63}" srcOrd="0" destOrd="0" presId="urn:microsoft.com/office/officeart/2005/8/layout/vProcess5"/>
    <dgm:cxn modelId="{E649EB1D-799A-4B6A-87CE-F904475E08C2}" type="presParOf" srcId="{B11A06E8-95E9-4C70-8909-E8CBA53F7980}" destId="{BFABBFAB-083A-46BC-8C5E-D7CD9F95F517}" srcOrd="1" destOrd="0" presId="urn:microsoft.com/office/officeart/2005/8/layout/vProcess5"/>
    <dgm:cxn modelId="{A8759572-CB80-4978-A6F3-DC5493AB0A92}" type="presParOf" srcId="{B11A06E8-95E9-4C70-8909-E8CBA53F7980}" destId="{9AC03C0B-DE6F-4EFA-BD87-80967151446C}" srcOrd="2" destOrd="0" presId="urn:microsoft.com/office/officeart/2005/8/layout/vProcess5"/>
    <dgm:cxn modelId="{5AF1F162-C0D2-4A5E-B31F-63BC818C4DA6}" type="presParOf" srcId="{B11A06E8-95E9-4C70-8909-E8CBA53F7980}" destId="{D35151ED-9EE9-43C3-B8B2-553ECEF3DE39}" srcOrd="3" destOrd="0" presId="urn:microsoft.com/office/officeart/2005/8/layout/vProcess5"/>
    <dgm:cxn modelId="{330B3BAC-AE6F-456F-8FB6-773D3F405563}" type="presParOf" srcId="{B11A06E8-95E9-4C70-8909-E8CBA53F7980}" destId="{2D23CE83-344C-464E-9AFE-22AE82D95DDD}" srcOrd="4" destOrd="0" presId="urn:microsoft.com/office/officeart/2005/8/layout/vProcess5"/>
    <dgm:cxn modelId="{0FB9A9F7-0924-40D3-A050-92C3234A6771}" type="presParOf" srcId="{B11A06E8-95E9-4C70-8909-E8CBA53F7980}" destId="{FFE85030-15FB-406B-8ABB-161D1C7A4D11}" srcOrd="5" destOrd="0" presId="urn:microsoft.com/office/officeart/2005/8/layout/vProcess5"/>
    <dgm:cxn modelId="{C78B515F-18F1-4883-BBFF-DFA3047188B6}" type="presParOf" srcId="{B11A06E8-95E9-4C70-8909-E8CBA53F7980}" destId="{D0F9BAD5-B6C3-45BC-B392-E34608E0850D}" srcOrd="6" destOrd="0" presId="urn:microsoft.com/office/officeart/2005/8/layout/vProcess5"/>
    <dgm:cxn modelId="{4099E47D-3D33-420B-9117-8D0174B42F74}" type="presParOf" srcId="{B11A06E8-95E9-4C70-8909-E8CBA53F7980}" destId="{2B123FA6-69BF-4958-B942-0DC5F1A4D8C4}" srcOrd="7" destOrd="0" presId="urn:microsoft.com/office/officeart/2005/8/layout/vProcess5"/>
    <dgm:cxn modelId="{24A16A50-4744-436C-98CA-96E247F597B7}" type="presParOf" srcId="{B11A06E8-95E9-4C70-8909-E8CBA53F7980}" destId="{47749CAC-E6A9-49AC-A7A0-F0D15E63F32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61E69-73C3-4286-88CC-F609FE7CA67D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94DB837A-61B8-494D-BBBA-06234697FB77}">
      <dgm:prSet phldrT="[Texto]"/>
      <dgm:spPr/>
      <dgm:t>
        <a:bodyPr/>
        <a:lstStyle/>
        <a:p>
          <a:r>
            <a:rPr lang="es-AR" dirty="0" smtClean="0"/>
            <a:t>General</a:t>
          </a:r>
          <a:endParaRPr lang="es-AR" dirty="0"/>
        </a:p>
      </dgm:t>
    </dgm:pt>
    <dgm:pt modelId="{25D66B79-DB23-4066-B0F8-59A8BD2AD81A}" type="parTrans" cxnId="{BEF113A8-9F8D-4716-BAD3-D6C5FBF79CFB}">
      <dgm:prSet/>
      <dgm:spPr/>
      <dgm:t>
        <a:bodyPr/>
        <a:lstStyle/>
        <a:p>
          <a:endParaRPr lang="es-AR"/>
        </a:p>
      </dgm:t>
    </dgm:pt>
    <dgm:pt modelId="{8B5817F6-7623-4E89-9AC1-DA61B34C12DB}" type="sibTrans" cxnId="{BEF113A8-9F8D-4716-BAD3-D6C5FBF79CFB}">
      <dgm:prSet/>
      <dgm:spPr/>
      <dgm:t>
        <a:bodyPr/>
        <a:lstStyle/>
        <a:p>
          <a:endParaRPr lang="es-AR"/>
        </a:p>
      </dgm:t>
    </dgm:pt>
    <dgm:pt modelId="{D3EE085B-4D19-4D6C-ADA9-887D191EAC54}">
      <dgm:prSet phldrT="[Texto]"/>
      <dgm:spPr/>
      <dgm:t>
        <a:bodyPr/>
        <a:lstStyle/>
        <a:p>
          <a:r>
            <a:rPr lang="es-AR" dirty="0" smtClean="0"/>
            <a:t>Métodos propios.</a:t>
          </a:r>
          <a:endParaRPr lang="es-AR" dirty="0"/>
        </a:p>
      </dgm:t>
    </dgm:pt>
    <dgm:pt modelId="{260CD59F-3496-43BA-9F10-0F20681BED25}" type="parTrans" cxnId="{9BAE5FD2-B548-4085-ACA3-5393E512B248}">
      <dgm:prSet/>
      <dgm:spPr/>
      <dgm:t>
        <a:bodyPr/>
        <a:lstStyle/>
        <a:p>
          <a:endParaRPr lang="es-AR"/>
        </a:p>
      </dgm:t>
    </dgm:pt>
    <dgm:pt modelId="{4AF4D2A9-D6A5-44AD-9FAF-3B75C8F8A56D}" type="sibTrans" cxnId="{9BAE5FD2-B548-4085-ACA3-5393E512B248}">
      <dgm:prSet/>
      <dgm:spPr/>
      <dgm:t>
        <a:bodyPr/>
        <a:lstStyle/>
        <a:p>
          <a:endParaRPr lang="es-AR"/>
        </a:p>
      </dgm:t>
    </dgm:pt>
    <dgm:pt modelId="{ACB0AD87-4DF3-4213-806F-44C866C9FF9A}">
      <dgm:prSet phldrT="[Texto]"/>
      <dgm:spPr/>
      <dgm:t>
        <a:bodyPr/>
        <a:lstStyle/>
        <a:p>
          <a:r>
            <a:rPr lang="es-AR" dirty="0" smtClean="0"/>
            <a:t>Limitar ingresos.</a:t>
          </a:r>
          <a:endParaRPr lang="es-AR" dirty="0"/>
        </a:p>
      </dgm:t>
    </dgm:pt>
    <dgm:pt modelId="{995A3199-4C66-4638-A21A-F3E068F3AF00}" type="parTrans" cxnId="{68BEEB4D-6840-49B7-A0FB-438B4717CC5D}">
      <dgm:prSet/>
      <dgm:spPr/>
      <dgm:t>
        <a:bodyPr/>
        <a:lstStyle/>
        <a:p>
          <a:endParaRPr lang="es-AR"/>
        </a:p>
      </dgm:t>
    </dgm:pt>
    <dgm:pt modelId="{17C4AE6C-DE5A-486F-88CA-4C93699023BB}" type="sibTrans" cxnId="{68BEEB4D-6840-49B7-A0FB-438B4717CC5D}">
      <dgm:prSet/>
      <dgm:spPr/>
      <dgm:t>
        <a:bodyPr/>
        <a:lstStyle/>
        <a:p>
          <a:endParaRPr lang="es-AR"/>
        </a:p>
      </dgm:t>
    </dgm:pt>
    <dgm:pt modelId="{72C1AC70-EBD6-4BE8-87B8-C2E323AA6FB5}">
      <dgm:prSet phldrT="[Texto]"/>
      <dgm:spPr/>
      <dgm:t>
        <a:bodyPr/>
        <a:lstStyle/>
        <a:p>
          <a:r>
            <a:rPr lang="es-AR" dirty="0" smtClean="0"/>
            <a:t>Texto</a:t>
          </a:r>
          <a:endParaRPr lang="es-AR" dirty="0"/>
        </a:p>
      </dgm:t>
    </dgm:pt>
    <dgm:pt modelId="{6BBC8295-88DD-42E1-8A08-78ADEBD47F07}" type="parTrans" cxnId="{6EA26292-43A0-4E01-ACE8-34E283DF1C16}">
      <dgm:prSet/>
      <dgm:spPr/>
      <dgm:t>
        <a:bodyPr/>
        <a:lstStyle/>
        <a:p>
          <a:endParaRPr lang="es-AR"/>
        </a:p>
      </dgm:t>
    </dgm:pt>
    <dgm:pt modelId="{87BC290F-285E-4734-BCE9-C1B03B863854}" type="sibTrans" cxnId="{6EA26292-43A0-4E01-ACE8-34E283DF1C16}">
      <dgm:prSet/>
      <dgm:spPr/>
      <dgm:t>
        <a:bodyPr/>
        <a:lstStyle/>
        <a:p>
          <a:endParaRPr lang="es-AR"/>
        </a:p>
      </dgm:t>
    </dgm:pt>
    <dgm:pt modelId="{6286165F-48EA-4C2E-B98C-4F344B00D20E}">
      <dgm:prSet phldrT="[Texto]"/>
      <dgm:spPr/>
      <dgm:t>
        <a:bodyPr/>
        <a:lstStyle/>
        <a:p>
          <a:r>
            <a:rPr lang="es-AR" dirty="0" smtClean="0"/>
            <a:t>PDO::</a:t>
          </a:r>
          <a:r>
            <a:rPr lang="es-AR" dirty="0" err="1" smtClean="0"/>
            <a:t>quote</a:t>
          </a:r>
          <a:endParaRPr lang="es-AR" dirty="0"/>
        </a:p>
      </dgm:t>
    </dgm:pt>
    <dgm:pt modelId="{A3A6AA6A-A6B0-47E2-8021-1AA095C92D86}" type="parTrans" cxnId="{248217BE-22A1-4CF2-885B-A5ABA81913FD}">
      <dgm:prSet/>
      <dgm:spPr/>
      <dgm:t>
        <a:bodyPr/>
        <a:lstStyle/>
        <a:p>
          <a:endParaRPr lang="es-AR"/>
        </a:p>
      </dgm:t>
    </dgm:pt>
    <dgm:pt modelId="{80453D5A-946D-4DB6-AAAF-4516640E0091}" type="sibTrans" cxnId="{248217BE-22A1-4CF2-885B-A5ABA81913FD}">
      <dgm:prSet/>
      <dgm:spPr/>
      <dgm:t>
        <a:bodyPr/>
        <a:lstStyle/>
        <a:p>
          <a:endParaRPr lang="es-AR"/>
        </a:p>
      </dgm:t>
    </dgm:pt>
    <dgm:pt modelId="{918BA0A1-CF41-4B74-97FC-177D6496A45B}">
      <dgm:prSet phldrT="[Texto]"/>
      <dgm:spPr/>
      <dgm:t>
        <a:bodyPr/>
        <a:lstStyle/>
        <a:p>
          <a:r>
            <a:rPr lang="es-AR" dirty="0" smtClean="0"/>
            <a:t>Prepare </a:t>
          </a:r>
          <a:r>
            <a:rPr lang="es-AR" dirty="0" err="1" smtClean="0"/>
            <a:t>Statement</a:t>
          </a:r>
          <a:endParaRPr lang="es-AR" dirty="0"/>
        </a:p>
      </dgm:t>
    </dgm:pt>
    <dgm:pt modelId="{DC8CE407-CB32-4455-8132-354968AE861E}" type="parTrans" cxnId="{F6EDD772-E19E-4B12-8349-2187E75FEE9C}">
      <dgm:prSet/>
      <dgm:spPr/>
      <dgm:t>
        <a:bodyPr/>
        <a:lstStyle/>
        <a:p>
          <a:endParaRPr lang="es-AR"/>
        </a:p>
      </dgm:t>
    </dgm:pt>
    <dgm:pt modelId="{0BC2CEB2-1DA4-472A-8AA0-ED7240A23E73}" type="sibTrans" cxnId="{F6EDD772-E19E-4B12-8349-2187E75FEE9C}">
      <dgm:prSet/>
      <dgm:spPr/>
      <dgm:t>
        <a:bodyPr/>
        <a:lstStyle/>
        <a:p>
          <a:endParaRPr lang="es-AR"/>
        </a:p>
      </dgm:t>
    </dgm:pt>
    <dgm:pt modelId="{78A704D0-BD04-44E3-9FF4-DFABC5F43FBB}">
      <dgm:prSet phldrT="[Texto]"/>
      <dgm:spPr/>
      <dgm:t>
        <a:bodyPr/>
        <a:lstStyle/>
        <a:p>
          <a:r>
            <a:rPr lang="es-AR" dirty="0" smtClean="0"/>
            <a:t>No texto</a:t>
          </a:r>
          <a:endParaRPr lang="es-AR" dirty="0"/>
        </a:p>
      </dgm:t>
    </dgm:pt>
    <dgm:pt modelId="{A16D48A0-526A-44F7-A09F-FB2E160372DA}" type="parTrans" cxnId="{0429A835-4435-4540-BEC1-DBABAA18AFEE}">
      <dgm:prSet/>
      <dgm:spPr/>
      <dgm:t>
        <a:bodyPr/>
        <a:lstStyle/>
        <a:p>
          <a:endParaRPr lang="es-AR"/>
        </a:p>
      </dgm:t>
    </dgm:pt>
    <dgm:pt modelId="{E66FD54B-21C8-46A6-A00C-7C5313250EDD}" type="sibTrans" cxnId="{0429A835-4435-4540-BEC1-DBABAA18AFEE}">
      <dgm:prSet/>
      <dgm:spPr/>
      <dgm:t>
        <a:bodyPr/>
        <a:lstStyle/>
        <a:p>
          <a:endParaRPr lang="es-AR"/>
        </a:p>
      </dgm:t>
    </dgm:pt>
    <dgm:pt modelId="{69228AE9-1995-4C34-B542-3F6200B14ADE}">
      <dgm:prSet phldrT="[Texto]"/>
      <dgm:spPr/>
      <dgm:t>
        <a:bodyPr/>
        <a:lstStyle/>
        <a:p>
          <a:r>
            <a:rPr lang="es-AR" dirty="0" err="1" smtClean="0"/>
            <a:t>IsNumeric</a:t>
          </a:r>
          <a:r>
            <a:rPr lang="es-AR" dirty="0" smtClean="0"/>
            <a:t>().</a:t>
          </a:r>
          <a:endParaRPr lang="es-AR" dirty="0"/>
        </a:p>
      </dgm:t>
    </dgm:pt>
    <dgm:pt modelId="{35DA3A6A-87A1-4608-ACCE-F4B255D72956}" type="parTrans" cxnId="{3CF8A032-54F6-4CBB-B152-D706AD2B2898}">
      <dgm:prSet/>
      <dgm:spPr/>
      <dgm:t>
        <a:bodyPr/>
        <a:lstStyle/>
        <a:p>
          <a:endParaRPr lang="es-AR"/>
        </a:p>
      </dgm:t>
    </dgm:pt>
    <dgm:pt modelId="{ED25CF0D-618B-4C9E-98BF-C9B662628EF5}" type="sibTrans" cxnId="{3CF8A032-54F6-4CBB-B152-D706AD2B2898}">
      <dgm:prSet/>
      <dgm:spPr/>
      <dgm:t>
        <a:bodyPr/>
        <a:lstStyle/>
        <a:p>
          <a:endParaRPr lang="es-AR"/>
        </a:p>
      </dgm:t>
    </dgm:pt>
    <dgm:pt modelId="{0DF1E1F8-1AE4-4810-B04C-42FBA1E3C10B}">
      <dgm:prSet phldrT="[Texto]"/>
      <dgm:spPr/>
      <dgm:t>
        <a:bodyPr/>
        <a:lstStyle/>
        <a:p>
          <a:r>
            <a:rPr lang="es-AR" dirty="0" smtClean="0"/>
            <a:t>SQL </a:t>
          </a:r>
          <a:r>
            <a:rPr lang="es-AR" dirty="0" err="1" smtClean="0"/>
            <a:t>Command</a:t>
          </a:r>
          <a:endParaRPr lang="es-AR" dirty="0"/>
        </a:p>
      </dgm:t>
    </dgm:pt>
    <dgm:pt modelId="{7F79BD87-9A05-49A8-A1E8-6807109C5DBE}" type="parTrans" cxnId="{C79C0866-BCE2-44AA-80F1-6AB470685EC9}">
      <dgm:prSet/>
      <dgm:spPr/>
      <dgm:t>
        <a:bodyPr/>
        <a:lstStyle/>
        <a:p>
          <a:endParaRPr lang="es-AR"/>
        </a:p>
      </dgm:t>
    </dgm:pt>
    <dgm:pt modelId="{0209C6FC-AA54-4A28-B547-7313ED30E234}" type="sibTrans" cxnId="{C79C0866-BCE2-44AA-80F1-6AB470685EC9}">
      <dgm:prSet/>
      <dgm:spPr/>
      <dgm:t>
        <a:bodyPr/>
        <a:lstStyle/>
        <a:p>
          <a:endParaRPr lang="es-AR"/>
        </a:p>
      </dgm:t>
    </dgm:pt>
    <dgm:pt modelId="{1E5F4D24-0129-464B-83B9-667B9A45609A}">
      <dgm:prSet phldrT="[Texto]"/>
      <dgm:spPr/>
      <dgm:t>
        <a:bodyPr/>
        <a:lstStyle/>
        <a:p>
          <a:r>
            <a:rPr lang="es-AR" dirty="0" err="1" smtClean="0"/>
            <a:t>IsDate</a:t>
          </a:r>
          <a:r>
            <a:rPr lang="es-AR" dirty="0" smtClean="0"/>
            <a:t>().</a:t>
          </a:r>
          <a:endParaRPr lang="es-AR" dirty="0"/>
        </a:p>
      </dgm:t>
    </dgm:pt>
    <dgm:pt modelId="{CF1D9047-8DFF-4A41-8622-7301E5533991}" type="parTrans" cxnId="{A33BD1AA-F854-41F6-B06B-EFBAD0F95415}">
      <dgm:prSet/>
      <dgm:spPr/>
      <dgm:t>
        <a:bodyPr/>
        <a:lstStyle/>
        <a:p>
          <a:endParaRPr lang="es-AR"/>
        </a:p>
      </dgm:t>
    </dgm:pt>
    <dgm:pt modelId="{49B14820-B94D-4C9C-AFA8-CBDD0CD458E8}" type="sibTrans" cxnId="{A33BD1AA-F854-41F6-B06B-EFBAD0F95415}">
      <dgm:prSet/>
      <dgm:spPr/>
      <dgm:t>
        <a:bodyPr/>
        <a:lstStyle/>
        <a:p>
          <a:endParaRPr lang="es-AR"/>
        </a:p>
      </dgm:t>
    </dgm:pt>
    <dgm:pt modelId="{589492AA-FFB5-4B08-A1CC-EA77B177BF70}">
      <dgm:prSet phldrT="[Texto]"/>
      <dgm:spPr/>
      <dgm:t>
        <a:bodyPr/>
        <a:lstStyle/>
        <a:p>
          <a:r>
            <a:rPr lang="es-AR" dirty="0" smtClean="0"/>
            <a:t>Otras.</a:t>
          </a:r>
          <a:endParaRPr lang="es-AR" dirty="0"/>
        </a:p>
      </dgm:t>
    </dgm:pt>
    <dgm:pt modelId="{7D032127-EA65-4376-BFA6-F618048E7238}" type="parTrans" cxnId="{7BB50652-6473-4A7F-AF01-7EE66B0D7B65}">
      <dgm:prSet/>
      <dgm:spPr/>
      <dgm:t>
        <a:bodyPr/>
        <a:lstStyle/>
        <a:p>
          <a:endParaRPr lang="es-AR"/>
        </a:p>
      </dgm:t>
    </dgm:pt>
    <dgm:pt modelId="{40927211-EB36-4DD3-9119-7B6A33DC7F6E}" type="sibTrans" cxnId="{7BB50652-6473-4A7F-AF01-7EE66B0D7B65}">
      <dgm:prSet/>
      <dgm:spPr/>
      <dgm:t>
        <a:bodyPr/>
        <a:lstStyle/>
        <a:p>
          <a:endParaRPr lang="es-AR"/>
        </a:p>
      </dgm:t>
    </dgm:pt>
    <dgm:pt modelId="{E4A949B0-9082-452F-8A31-4F91CB3D704C}" type="pres">
      <dgm:prSet presAssocID="{AA961E69-73C3-4286-88CC-F609FE7CA6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5D33BAE-5E9A-4265-898C-783C78E22D0F}" type="pres">
      <dgm:prSet presAssocID="{94DB837A-61B8-494D-BBBA-06234697FB77}" presName="circle1" presStyleLbl="node1" presStyleIdx="0" presStyleCnt="3"/>
      <dgm:spPr/>
    </dgm:pt>
    <dgm:pt modelId="{2DB92A9F-AF4B-482F-8648-49591649095C}" type="pres">
      <dgm:prSet presAssocID="{94DB837A-61B8-494D-BBBA-06234697FB77}" presName="space" presStyleCnt="0"/>
      <dgm:spPr/>
    </dgm:pt>
    <dgm:pt modelId="{EBC122AD-C652-472E-A066-AA234BDB66EC}" type="pres">
      <dgm:prSet presAssocID="{94DB837A-61B8-494D-BBBA-06234697FB77}" presName="rect1" presStyleLbl="alignAcc1" presStyleIdx="0" presStyleCnt="3"/>
      <dgm:spPr/>
      <dgm:t>
        <a:bodyPr/>
        <a:lstStyle/>
        <a:p>
          <a:endParaRPr lang="es-AR"/>
        </a:p>
      </dgm:t>
    </dgm:pt>
    <dgm:pt modelId="{E803EA7D-006E-4C6D-8815-FC67DBF6CEC1}" type="pres">
      <dgm:prSet presAssocID="{72C1AC70-EBD6-4BE8-87B8-C2E323AA6FB5}" presName="vertSpace2" presStyleLbl="node1" presStyleIdx="0" presStyleCnt="3"/>
      <dgm:spPr/>
    </dgm:pt>
    <dgm:pt modelId="{82496356-5813-4586-B94A-66C741550EC6}" type="pres">
      <dgm:prSet presAssocID="{72C1AC70-EBD6-4BE8-87B8-C2E323AA6FB5}" presName="circle2" presStyleLbl="node1" presStyleIdx="1" presStyleCnt="3"/>
      <dgm:spPr/>
    </dgm:pt>
    <dgm:pt modelId="{BFB5A0C5-7BB8-4F7E-A346-BEC43AD7F54A}" type="pres">
      <dgm:prSet presAssocID="{72C1AC70-EBD6-4BE8-87B8-C2E323AA6FB5}" presName="rect2" presStyleLbl="alignAcc1" presStyleIdx="1" presStyleCnt="3"/>
      <dgm:spPr/>
      <dgm:t>
        <a:bodyPr/>
        <a:lstStyle/>
        <a:p>
          <a:endParaRPr lang="es-AR"/>
        </a:p>
      </dgm:t>
    </dgm:pt>
    <dgm:pt modelId="{95F30FDE-95D1-461E-A8D6-DBFBEC2C6080}" type="pres">
      <dgm:prSet presAssocID="{78A704D0-BD04-44E3-9FF4-DFABC5F43FBB}" presName="vertSpace3" presStyleLbl="node1" presStyleIdx="1" presStyleCnt="3"/>
      <dgm:spPr/>
    </dgm:pt>
    <dgm:pt modelId="{5E44E3CC-DAC2-46A4-BBCC-9DE6314C5505}" type="pres">
      <dgm:prSet presAssocID="{78A704D0-BD04-44E3-9FF4-DFABC5F43FBB}" presName="circle3" presStyleLbl="node1" presStyleIdx="2" presStyleCnt="3"/>
      <dgm:spPr/>
    </dgm:pt>
    <dgm:pt modelId="{42338A7E-9995-4785-82ED-13A61CB5DD3A}" type="pres">
      <dgm:prSet presAssocID="{78A704D0-BD04-44E3-9FF4-DFABC5F43FBB}" presName="rect3" presStyleLbl="alignAcc1" presStyleIdx="2" presStyleCnt="3"/>
      <dgm:spPr/>
      <dgm:t>
        <a:bodyPr/>
        <a:lstStyle/>
        <a:p>
          <a:endParaRPr lang="es-AR"/>
        </a:p>
      </dgm:t>
    </dgm:pt>
    <dgm:pt modelId="{93A63587-955A-4C4E-9694-EE8495BABBB5}" type="pres">
      <dgm:prSet presAssocID="{94DB837A-61B8-494D-BBBA-06234697FB7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EC909EA-0A84-47CD-9A38-9F6923929B00}" type="pres">
      <dgm:prSet presAssocID="{94DB837A-61B8-494D-BBBA-06234697FB7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862A889-1AF6-4800-BA00-5CA1C2D98968}" type="pres">
      <dgm:prSet presAssocID="{72C1AC70-EBD6-4BE8-87B8-C2E323AA6FB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B25A6C5-64BB-4FCB-83CD-BF8FEF5F8815}" type="pres">
      <dgm:prSet presAssocID="{72C1AC70-EBD6-4BE8-87B8-C2E323AA6FB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FD869B3-F90F-44DC-8B56-661D347E2F04}" type="pres">
      <dgm:prSet presAssocID="{78A704D0-BD04-44E3-9FF4-DFABC5F43FB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847837B-C212-4BDB-B3C0-1A3481FE68B4}" type="pres">
      <dgm:prSet presAssocID="{78A704D0-BD04-44E3-9FF4-DFABC5F43FB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EAC0BD0-918B-4455-AC80-97DA16D799E8}" type="presOf" srcId="{589492AA-FFB5-4B08-A1CC-EA77B177BF70}" destId="{9847837B-C212-4BDB-B3C0-1A3481FE68B4}" srcOrd="0" destOrd="2" presId="urn:microsoft.com/office/officeart/2005/8/layout/target3"/>
    <dgm:cxn modelId="{50E05AE3-CA60-47C4-A6A5-C310E7818756}" type="presOf" srcId="{ACB0AD87-4DF3-4213-806F-44C866C9FF9A}" destId="{AEC909EA-0A84-47CD-9A38-9F6923929B00}" srcOrd="0" destOrd="1" presId="urn:microsoft.com/office/officeart/2005/8/layout/target3"/>
    <dgm:cxn modelId="{BEF113A8-9F8D-4716-BAD3-D6C5FBF79CFB}" srcId="{AA961E69-73C3-4286-88CC-F609FE7CA67D}" destId="{94DB837A-61B8-494D-BBBA-06234697FB77}" srcOrd="0" destOrd="0" parTransId="{25D66B79-DB23-4066-B0F8-59A8BD2AD81A}" sibTransId="{8B5817F6-7623-4E89-9AC1-DA61B34C12DB}"/>
    <dgm:cxn modelId="{9F81605C-DED9-4AED-9177-A1773A310BE1}" type="presOf" srcId="{AA961E69-73C3-4286-88CC-F609FE7CA67D}" destId="{E4A949B0-9082-452F-8A31-4F91CB3D704C}" srcOrd="0" destOrd="0" presId="urn:microsoft.com/office/officeart/2005/8/layout/target3"/>
    <dgm:cxn modelId="{063CAD75-5F07-456E-B591-173E4C98136F}" type="presOf" srcId="{72C1AC70-EBD6-4BE8-87B8-C2E323AA6FB5}" destId="{8862A889-1AF6-4800-BA00-5CA1C2D98968}" srcOrd="1" destOrd="0" presId="urn:microsoft.com/office/officeart/2005/8/layout/target3"/>
    <dgm:cxn modelId="{68BEEB4D-6840-49B7-A0FB-438B4717CC5D}" srcId="{94DB837A-61B8-494D-BBBA-06234697FB77}" destId="{ACB0AD87-4DF3-4213-806F-44C866C9FF9A}" srcOrd="1" destOrd="0" parTransId="{995A3199-4C66-4638-A21A-F3E068F3AF00}" sibTransId="{17C4AE6C-DE5A-486F-88CA-4C93699023BB}"/>
    <dgm:cxn modelId="{39DD973C-FAB8-484C-8E20-2110DBA17198}" type="presOf" srcId="{72C1AC70-EBD6-4BE8-87B8-C2E323AA6FB5}" destId="{BFB5A0C5-7BB8-4F7E-A346-BEC43AD7F54A}" srcOrd="0" destOrd="0" presId="urn:microsoft.com/office/officeart/2005/8/layout/target3"/>
    <dgm:cxn modelId="{90540B25-DC8B-497A-A248-460113E5D624}" type="presOf" srcId="{69228AE9-1995-4C34-B542-3F6200B14ADE}" destId="{9847837B-C212-4BDB-B3C0-1A3481FE68B4}" srcOrd="0" destOrd="0" presId="urn:microsoft.com/office/officeart/2005/8/layout/target3"/>
    <dgm:cxn modelId="{A33BD1AA-F854-41F6-B06B-EFBAD0F95415}" srcId="{78A704D0-BD04-44E3-9FF4-DFABC5F43FBB}" destId="{1E5F4D24-0129-464B-83B9-667B9A45609A}" srcOrd="1" destOrd="0" parTransId="{CF1D9047-8DFF-4A41-8622-7301E5533991}" sibTransId="{49B14820-B94D-4C9C-AFA8-CBDD0CD458E8}"/>
    <dgm:cxn modelId="{6EA26292-43A0-4E01-ACE8-34E283DF1C16}" srcId="{AA961E69-73C3-4286-88CC-F609FE7CA67D}" destId="{72C1AC70-EBD6-4BE8-87B8-C2E323AA6FB5}" srcOrd="1" destOrd="0" parTransId="{6BBC8295-88DD-42E1-8A08-78ADEBD47F07}" sibTransId="{87BC290F-285E-4734-BCE9-C1B03B863854}"/>
    <dgm:cxn modelId="{06D442D4-00ED-46FC-A084-314036A3A660}" type="presOf" srcId="{78A704D0-BD04-44E3-9FF4-DFABC5F43FBB}" destId="{42338A7E-9995-4785-82ED-13A61CB5DD3A}" srcOrd="0" destOrd="0" presId="urn:microsoft.com/office/officeart/2005/8/layout/target3"/>
    <dgm:cxn modelId="{1FC536E9-C080-4972-AD9E-B53C08BB1629}" type="presOf" srcId="{94DB837A-61B8-494D-BBBA-06234697FB77}" destId="{93A63587-955A-4C4E-9694-EE8495BABBB5}" srcOrd="1" destOrd="0" presId="urn:microsoft.com/office/officeart/2005/8/layout/target3"/>
    <dgm:cxn modelId="{C79C0866-BCE2-44AA-80F1-6AB470685EC9}" srcId="{72C1AC70-EBD6-4BE8-87B8-C2E323AA6FB5}" destId="{0DF1E1F8-1AE4-4810-B04C-42FBA1E3C10B}" srcOrd="2" destOrd="0" parTransId="{7F79BD87-9A05-49A8-A1E8-6807109C5DBE}" sibTransId="{0209C6FC-AA54-4A28-B547-7313ED30E234}"/>
    <dgm:cxn modelId="{0429A835-4435-4540-BEC1-DBABAA18AFEE}" srcId="{AA961E69-73C3-4286-88CC-F609FE7CA67D}" destId="{78A704D0-BD04-44E3-9FF4-DFABC5F43FBB}" srcOrd="2" destOrd="0" parTransId="{A16D48A0-526A-44F7-A09F-FB2E160372DA}" sibTransId="{E66FD54B-21C8-46A6-A00C-7C5313250EDD}"/>
    <dgm:cxn modelId="{7BB50652-6473-4A7F-AF01-7EE66B0D7B65}" srcId="{78A704D0-BD04-44E3-9FF4-DFABC5F43FBB}" destId="{589492AA-FFB5-4B08-A1CC-EA77B177BF70}" srcOrd="2" destOrd="0" parTransId="{7D032127-EA65-4376-BFA6-F618048E7238}" sibTransId="{40927211-EB36-4DD3-9119-7B6A33DC7F6E}"/>
    <dgm:cxn modelId="{3CF8A032-54F6-4CBB-B152-D706AD2B2898}" srcId="{78A704D0-BD04-44E3-9FF4-DFABC5F43FBB}" destId="{69228AE9-1995-4C34-B542-3F6200B14ADE}" srcOrd="0" destOrd="0" parTransId="{35DA3A6A-87A1-4608-ACCE-F4B255D72956}" sibTransId="{ED25CF0D-618B-4C9E-98BF-C9B662628EF5}"/>
    <dgm:cxn modelId="{2582CCA8-6084-4323-B323-F7C7E9BFC6E7}" type="presOf" srcId="{0DF1E1F8-1AE4-4810-B04C-42FBA1E3C10B}" destId="{EB25A6C5-64BB-4FCB-83CD-BF8FEF5F8815}" srcOrd="0" destOrd="2" presId="urn:microsoft.com/office/officeart/2005/8/layout/target3"/>
    <dgm:cxn modelId="{19FDCD3A-997E-45E7-B9B5-8782EE80AFEA}" type="presOf" srcId="{94DB837A-61B8-494D-BBBA-06234697FB77}" destId="{EBC122AD-C652-472E-A066-AA234BDB66EC}" srcOrd="0" destOrd="0" presId="urn:microsoft.com/office/officeart/2005/8/layout/target3"/>
    <dgm:cxn modelId="{248217BE-22A1-4CF2-885B-A5ABA81913FD}" srcId="{72C1AC70-EBD6-4BE8-87B8-C2E323AA6FB5}" destId="{6286165F-48EA-4C2E-B98C-4F344B00D20E}" srcOrd="0" destOrd="0" parTransId="{A3A6AA6A-A6B0-47E2-8021-1AA095C92D86}" sibTransId="{80453D5A-946D-4DB6-AAAF-4516640E0091}"/>
    <dgm:cxn modelId="{66DD02B7-131B-4D01-A85E-0AF70196BD11}" type="presOf" srcId="{D3EE085B-4D19-4D6C-ADA9-887D191EAC54}" destId="{AEC909EA-0A84-47CD-9A38-9F6923929B00}" srcOrd="0" destOrd="0" presId="urn:microsoft.com/office/officeart/2005/8/layout/target3"/>
    <dgm:cxn modelId="{49096284-8A31-4A1C-B547-41BFC14447EA}" type="presOf" srcId="{918BA0A1-CF41-4B74-97FC-177D6496A45B}" destId="{EB25A6C5-64BB-4FCB-83CD-BF8FEF5F8815}" srcOrd="0" destOrd="1" presId="urn:microsoft.com/office/officeart/2005/8/layout/target3"/>
    <dgm:cxn modelId="{65D75B79-151F-41D9-9EEC-2D396A7D3B81}" type="presOf" srcId="{78A704D0-BD04-44E3-9FF4-DFABC5F43FBB}" destId="{CFD869B3-F90F-44DC-8B56-661D347E2F04}" srcOrd="1" destOrd="0" presId="urn:microsoft.com/office/officeart/2005/8/layout/target3"/>
    <dgm:cxn modelId="{347E584F-50FD-4742-BFB5-FC5F9447B2EC}" type="presOf" srcId="{6286165F-48EA-4C2E-B98C-4F344B00D20E}" destId="{EB25A6C5-64BB-4FCB-83CD-BF8FEF5F8815}" srcOrd="0" destOrd="0" presId="urn:microsoft.com/office/officeart/2005/8/layout/target3"/>
    <dgm:cxn modelId="{9BAE5FD2-B548-4085-ACA3-5393E512B248}" srcId="{94DB837A-61B8-494D-BBBA-06234697FB77}" destId="{D3EE085B-4D19-4D6C-ADA9-887D191EAC54}" srcOrd="0" destOrd="0" parTransId="{260CD59F-3496-43BA-9F10-0F20681BED25}" sibTransId="{4AF4D2A9-D6A5-44AD-9FAF-3B75C8F8A56D}"/>
    <dgm:cxn modelId="{8D376823-B919-433F-83E5-34AA45574884}" type="presOf" srcId="{1E5F4D24-0129-464B-83B9-667B9A45609A}" destId="{9847837B-C212-4BDB-B3C0-1A3481FE68B4}" srcOrd="0" destOrd="1" presId="urn:microsoft.com/office/officeart/2005/8/layout/target3"/>
    <dgm:cxn modelId="{F6EDD772-E19E-4B12-8349-2187E75FEE9C}" srcId="{72C1AC70-EBD6-4BE8-87B8-C2E323AA6FB5}" destId="{918BA0A1-CF41-4B74-97FC-177D6496A45B}" srcOrd="1" destOrd="0" parTransId="{DC8CE407-CB32-4455-8132-354968AE861E}" sibTransId="{0BC2CEB2-1DA4-472A-8AA0-ED7240A23E73}"/>
    <dgm:cxn modelId="{3C02A553-05E0-4B50-AA81-47D811C1E982}" type="presParOf" srcId="{E4A949B0-9082-452F-8A31-4F91CB3D704C}" destId="{55D33BAE-5E9A-4265-898C-783C78E22D0F}" srcOrd="0" destOrd="0" presId="urn:microsoft.com/office/officeart/2005/8/layout/target3"/>
    <dgm:cxn modelId="{38935727-DCDB-46AC-9BFB-641D34D5E9DB}" type="presParOf" srcId="{E4A949B0-9082-452F-8A31-4F91CB3D704C}" destId="{2DB92A9F-AF4B-482F-8648-49591649095C}" srcOrd="1" destOrd="0" presId="urn:microsoft.com/office/officeart/2005/8/layout/target3"/>
    <dgm:cxn modelId="{D72159A9-5B98-4A9D-94FF-6060BD8718CF}" type="presParOf" srcId="{E4A949B0-9082-452F-8A31-4F91CB3D704C}" destId="{EBC122AD-C652-472E-A066-AA234BDB66EC}" srcOrd="2" destOrd="0" presId="urn:microsoft.com/office/officeart/2005/8/layout/target3"/>
    <dgm:cxn modelId="{3B2FC4F8-3A6A-4671-B896-1584EECDF4C5}" type="presParOf" srcId="{E4A949B0-9082-452F-8A31-4F91CB3D704C}" destId="{E803EA7D-006E-4C6D-8815-FC67DBF6CEC1}" srcOrd="3" destOrd="0" presId="urn:microsoft.com/office/officeart/2005/8/layout/target3"/>
    <dgm:cxn modelId="{F617C2C1-5041-4363-AC47-7BC78CB1032B}" type="presParOf" srcId="{E4A949B0-9082-452F-8A31-4F91CB3D704C}" destId="{82496356-5813-4586-B94A-66C741550EC6}" srcOrd="4" destOrd="0" presId="urn:microsoft.com/office/officeart/2005/8/layout/target3"/>
    <dgm:cxn modelId="{4F4E5DB1-C52F-42AD-AD71-94E85344AEE9}" type="presParOf" srcId="{E4A949B0-9082-452F-8A31-4F91CB3D704C}" destId="{BFB5A0C5-7BB8-4F7E-A346-BEC43AD7F54A}" srcOrd="5" destOrd="0" presId="urn:microsoft.com/office/officeart/2005/8/layout/target3"/>
    <dgm:cxn modelId="{40451C03-DB71-4CBA-8605-A85E1911D2DB}" type="presParOf" srcId="{E4A949B0-9082-452F-8A31-4F91CB3D704C}" destId="{95F30FDE-95D1-461E-A8D6-DBFBEC2C6080}" srcOrd="6" destOrd="0" presId="urn:microsoft.com/office/officeart/2005/8/layout/target3"/>
    <dgm:cxn modelId="{54FD63BA-024A-4394-8E9C-18253094212F}" type="presParOf" srcId="{E4A949B0-9082-452F-8A31-4F91CB3D704C}" destId="{5E44E3CC-DAC2-46A4-BBCC-9DE6314C5505}" srcOrd="7" destOrd="0" presId="urn:microsoft.com/office/officeart/2005/8/layout/target3"/>
    <dgm:cxn modelId="{3D92AC82-2BB7-44AD-AB6E-CE5E6A04299C}" type="presParOf" srcId="{E4A949B0-9082-452F-8A31-4F91CB3D704C}" destId="{42338A7E-9995-4785-82ED-13A61CB5DD3A}" srcOrd="8" destOrd="0" presId="urn:microsoft.com/office/officeart/2005/8/layout/target3"/>
    <dgm:cxn modelId="{32C45610-E723-44D3-9344-43C3FDEB6E8B}" type="presParOf" srcId="{E4A949B0-9082-452F-8A31-4F91CB3D704C}" destId="{93A63587-955A-4C4E-9694-EE8495BABBB5}" srcOrd="9" destOrd="0" presId="urn:microsoft.com/office/officeart/2005/8/layout/target3"/>
    <dgm:cxn modelId="{DE2157B5-FD2C-477A-BAAD-3AEA07D7FF92}" type="presParOf" srcId="{E4A949B0-9082-452F-8A31-4F91CB3D704C}" destId="{AEC909EA-0A84-47CD-9A38-9F6923929B00}" srcOrd="10" destOrd="0" presId="urn:microsoft.com/office/officeart/2005/8/layout/target3"/>
    <dgm:cxn modelId="{6F0051A6-7048-432C-A369-9DCF159D4873}" type="presParOf" srcId="{E4A949B0-9082-452F-8A31-4F91CB3D704C}" destId="{8862A889-1AF6-4800-BA00-5CA1C2D98968}" srcOrd="11" destOrd="0" presId="urn:microsoft.com/office/officeart/2005/8/layout/target3"/>
    <dgm:cxn modelId="{D17A0110-FE75-4CF8-AFEE-8EA525FCB833}" type="presParOf" srcId="{E4A949B0-9082-452F-8A31-4F91CB3D704C}" destId="{EB25A6C5-64BB-4FCB-83CD-BF8FEF5F8815}" srcOrd="12" destOrd="0" presId="urn:microsoft.com/office/officeart/2005/8/layout/target3"/>
    <dgm:cxn modelId="{B89C2A43-036D-43B2-86AB-D4EF50184F29}" type="presParOf" srcId="{E4A949B0-9082-452F-8A31-4F91CB3D704C}" destId="{CFD869B3-F90F-44DC-8B56-661D347E2F04}" srcOrd="13" destOrd="0" presId="urn:microsoft.com/office/officeart/2005/8/layout/target3"/>
    <dgm:cxn modelId="{088864A2-CEF6-475D-A03C-7FDCB0E66894}" type="presParOf" srcId="{E4A949B0-9082-452F-8A31-4F91CB3D704C}" destId="{9847837B-C212-4BDB-B3C0-1A3481FE68B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BBFAB-083A-46BC-8C5E-D7CD9F95F517}">
      <dsp:nvSpPr>
        <dsp:cNvPr id="0" name=""/>
        <dsp:cNvSpPr/>
      </dsp:nvSpPr>
      <dsp:spPr>
        <a:xfrm>
          <a:off x="0" y="0"/>
          <a:ext cx="4914423" cy="11563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Cantidad de campos.</a:t>
          </a:r>
        </a:p>
      </dsp:txBody>
      <dsp:txXfrm>
        <a:off x="33868" y="33868"/>
        <a:ext cx="3666647" cy="1088599"/>
      </dsp:txXfrm>
    </dsp:sp>
    <dsp:sp modelId="{9AC03C0B-DE6F-4EFA-BD87-80967151446C}">
      <dsp:nvSpPr>
        <dsp:cNvPr id="0" name=""/>
        <dsp:cNvSpPr/>
      </dsp:nvSpPr>
      <dsp:spPr>
        <a:xfrm>
          <a:off x="433625" y="1349057"/>
          <a:ext cx="4914423" cy="1156335"/>
        </a:xfrm>
        <a:prstGeom prst="roundRect">
          <a:avLst>
            <a:gd name="adj" fmla="val 10000"/>
          </a:avLst>
        </a:prstGeom>
        <a:solidFill>
          <a:schemeClr val="accent3">
            <a:hueOff val="-390274"/>
            <a:satOff val="-29127"/>
            <a:lumOff val="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Nombre de las tablas.</a:t>
          </a:r>
          <a:endParaRPr lang="es-AR" sz="3200" kern="1200" dirty="0"/>
        </a:p>
      </dsp:txBody>
      <dsp:txXfrm>
        <a:off x="467493" y="1382925"/>
        <a:ext cx="3661444" cy="1088599"/>
      </dsp:txXfrm>
    </dsp:sp>
    <dsp:sp modelId="{D35151ED-9EE9-43C3-B8B2-553ECEF3DE39}">
      <dsp:nvSpPr>
        <dsp:cNvPr id="0" name=""/>
        <dsp:cNvSpPr/>
      </dsp:nvSpPr>
      <dsp:spPr>
        <a:xfrm>
          <a:off x="867251" y="2698115"/>
          <a:ext cx="4914423" cy="1156335"/>
        </a:xfrm>
        <a:prstGeom prst="roundRect">
          <a:avLst>
            <a:gd name="adj" fmla="val 10000"/>
          </a:avLst>
        </a:prstGeom>
        <a:solidFill>
          <a:schemeClr val="accent3">
            <a:hueOff val="-780548"/>
            <a:satOff val="-58253"/>
            <a:lumOff val="1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Nombre de los campos.</a:t>
          </a:r>
          <a:endParaRPr lang="es-AR" sz="3200" kern="1200" dirty="0"/>
        </a:p>
      </dsp:txBody>
      <dsp:txXfrm>
        <a:off x="901119" y="2731983"/>
        <a:ext cx="3661444" cy="1088599"/>
      </dsp:txXfrm>
    </dsp:sp>
    <dsp:sp modelId="{2D23CE83-344C-464E-9AFE-22AE82D95DDD}">
      <dsp:nvSpPr>
        <dsp:cNvPr id="0" name=""/>
        <dsp:cNvSpPr/>
      </dsp:nvSpPr>
      <dsp:spPr>
        <a:xfrm>
          <a:off x="4162806" y="876887"/>
          <a:ext cx="751617" cy="751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/>
        </a:p>
      </dsp:txBody>
      <dsp:txXfrm>
        <a:off x="4331920" y="876887"/>
        <a:ext cx="413389" cy="565592"/>
      </dsp:txXfrm>
    </dsp:sp>
    <dsp:sp modelId="{FFE85030-15FB-406B-8ABB-161D1C7A4D11}">
      <dsp:nvSpPr>
        <dsp:cNvPr id="0" name=""/>
        <dsp:cNvSpPr/>
      </dsp:nvSpPr>
      <dsp:spPr>
        <a:xfrm>
          <a:off x="4596431" y="2218235"/>
          <a:ext cx="751617" cy="751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286686"/>
            <a:satOff val="-31920"/>
            <a:lumOff val="-30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86686"/>
              <a:satOff val="-31920"/>
              <a:lumOff val="-3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/>
        </a:p>
      </dsp:txBody>
      <dsp:txXfrm>
        <a:off x="4765545" y="2218235"/>
        <a:ext cx="413389" cy="565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33BAE-5E9A-4265-898C-783C78E22D0F}">
      <dsp:nvSpPr>
        <dsp:cNvPr id="0" name=""/>
        <dsp:cNvSpPr/>
      </dsp:nvSpPr>
      <dsp:spPr>
        <a:xfrm>
          <a:off x="0" y="0"/>
          <a:ext cx="3854450" cy="385445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122AD-C652-472E-A066-AA234BDB66EC}">
      <dsp:nvSpPr>
        <dsp:cNvPr id="0" name=""/>
        <dsp:cNvSpPr/>
      </dsp:nvSpPr>
      <dsp:spPr>
        <a:xfrm>
          <a:off x="1927225" y="0"/>
          <a:ext cx="6065663" cy="385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800" kern="1200" dirty="0" smtClean="0"/>
            <a:t>General</a:t>
          </a:r>
          <a:endParaRPr lang="es-AR" sz="4800" kern="1200" dirty="0"/>
        </a:p>
      </dsp:txBody>
      <dsp:txXfrm>
        <a:off x="1927225" y="0"/>
        <a:ext cx="3032831" cy="1156337"/>
      </dsp:txXfrm>
    </dsp:sp>
    <dsp:sp modelId="{82496356-5813-4586-B94A-66C741550EC6}">
      <dsp:nvSpPr>
        <dsp:cNvPr id="0" name=""/>
        <dsp:cNvSpPr/>
      </dsp:nvSpPr>
      <dsp:spPr>
        <a:xfrm>
          <a:off x="674530" y="1156337"/>
          <a:ext cx="2505389" cy="250538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1290274"/>
            <a:satOff val="15134"/>
            <a:lumOff val="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5A0C5-7BB8-4F7E-A346-BEC43AD7F54A}">
      <dsp:nvSpPr>
        <dsp:cNvPr id="0" name=""/>
        <dsp:cNvSpPr/>
      </dsp:nvSpPr>
      <dsp:spPr>
        <a:xfrm>
          <a:off x="1927225" y="1156337"/>
          <a:ext cx="6065663" cy="25053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290274"/>
              <a:satOff val="15134"/>
              <a:lumOff val="7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800" kern="1200" dirty="0" smtClean="0"/>
            <a:t>Texto</a:t>
          </a:r>
          <a:endParaRPr lang="es-AR" sz="4800" kern="1200" dirty="0"/>
        </a:p>
      </dsp:txBody>
      <dsp:txXfrm>
        <a:off x="1927225" y="1156337"/>
        <a:ext cx="3032831" cy="1156333"/>
      </dsp:txXfrm>
    </dsp:sp>
    <dsp:sp modelId="{5E44E3CC-DAC2-46A4-BBCC-9DE6314C5505}">
      <dsp:nvSpPr>
        <dsp:cNvPr id="0" name=""/>
        <dsp:cNvSpPr/>
      </dsp:nvSpPr>
      <dsp:spPr>
        <a:xfrm>
          <a:off x="1349058" y="2312671"/>
          <a:ext cx="1156333" cy="115633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580548"/>
            <a:satOff val="30267"/>
            <a:lumOff val="1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38A7E-9995-4785-82ED-13A61CB5DD3A}">
      <dsp:nvSpPr>
        <dsp:cNvPr id="0" name=""/>
        <dsp:cNvSpPr/>
      </dsp:nvSpPr>
      <dsp:spPr>
        <a:xfrm>
          <a:off x="1927225" y="2312671"/>
          <a:ext cx="6065663" cy="1156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580548"/>
              <a:satOff val="30267"/>
              <a:lumOff val="1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800" kern="1200" dirty="0" smtClean="0"/>
            <a:t>No texto</a:t>
          </a:r>
          <a:endParaRPr lang="es-AR" sz="4800" kern="1200" dirty="0"/>
        </a:p>
      </dsp:txBody>
      <dsp:txXfrm>
        <a:off x="1927225" y="2312671"/>
        <a:ext cx="3032831" cy="1156333"/>
      </dsp:txXfrm>
    </dsp:sp>
    <dsp:sp modelId="{AEC909EA-0A84-47CD-9A38-9F6923929B00}">
      <dsp:nvSpPr>
        <dsp:cNvPr id="0" name=""/>
        <dsp:cNvSpPr/>
      </dsp:nvSpPr>
      <dsp:spPr>
        <a:xfrm>
          <a:off x="4960056" y="0"/>
          <a:ext cx="3032831" cy="11563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 smtClean="0"/>
            <a:t>Métodos propios.</a:t>
          </a:r>
          <a:endParaRPr lang="es-A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 smtClean="0"/>
            <a:t>Limitar ingresos.</a:t>
          </a:r>
          <a:endParaRPr lang="es-AR" sz="2200" kern="1200" dirty="0"/>
        </a:p>
      </dsp:txBody>
      <dsp:txXfrm>
        <a:off x="4960056" y="0"/>
        <a:ext cx="3032831" cy="1156337"/>
      </dsp:txXfrm>
    </dsp:sp>
    <dsp:sp modelId="{EB25A6C5-64BB-4FCB-83CD-BF8FEF5F8815}">
      <dsp:nvSpPr>
        <dsp:cNvPr id="0" name=""/>
        <dsp:cNvSpPr/>
      </dsp:nvSpPr>
      <dsp:spPr>
        <a:xfrm>
          <a:off x="4960056" y="1156337"/>
          <a:ext cx="3032831" cy="11563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 smtClean="0"/>
            <a:t>PDO::</a:t>
          </a:r>
          <a:r>
            <a:rPr lang="es-AR" sz="2200" kern="1200" dirty="0" err="1" smtClean="0"/>
            <a:t>quote</a:t>
          </a:r>
          <a:endParaRPr lang="es-A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 smtClean="0"/>
            <a:t>Prepare </a:t>
          </a:r>
          <a:r>
            <a:rPr lang="es-AR" sz="2200" kern="1200" dirty="0" err="1" smtClean="0"/>
            <a:t>Statement</a:t>
          </a:r>
          <a:endParaRPr lang="es-A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 smtClean="0"/>
            <a:t>SQL </a:t>
          </a:r>
          <a:r>
            <a:rPr lang="es-AR" sz="2200" kern="1200" dirty="0" err="1" smtClean="0"/>
            <a:t>Command</a:t>
          </a:r>
          <a:endParaRPr lang="es-AR" sz="2200" kern="1200" dirty="0"/>
        </a:p>
      </dsp:txBody>
      <dsp:txXfrm>
        <a:off x="4960056" y="1156337"/>
        <a:ext cx="3032831" cy="1156333"/>
      </dsp:txXfrm>
    </dsp:sp>
    <dsp:sp modelId="{9847837B-C212-4BDB-B3C0-1A3481FE68B4}">
      <dsp:nvSpPr>
        <dsp:cNvPr id="0" name=""/>
        <dsp:cNvSpPr/>
      </dsp:nvSpPr>
      <dsp:spPr>
        <a:xfrm>
          <a:off x="4960056" y="2312671"/>
          <a:ext cx="3032831" cy="11563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 err="1" smtClean="0"/>
            <a:t>IsNumeric</a:t>
          </a:r>
          <a:r>
            <a:rPr lang="es-AR" sz="2200" kern="1200" dirty="0" smtClean="0"/>
            <a:t>().</a:t>
          </a:r>
          <a:endParaRPr lang="es-A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 err="1" smtClean="0"/>
            <a:t>IsDate</a:t>
          </a:r>
          <a:r>
            <a:rPr lang="es-AR" sz="2200" kern="1200" dirty="0" smtClean="0"/>
            <a:t>().</a:t>
          </a:r>
          <a:endParaRPr lang="es-A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 smtClean="0"/>
            <a:t>Otras.</a:t>
          </a:r>
          <a:endParaRPr lang="es-AR" sz="2200" kern="1200" dirty="0"/>
        </a:p>
      </dsp:txBody>
      <dsp:txXfrm>
        <a:off x="4960056" y="2312671"/>
        <a:ext cx="3032831" cy="1156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pPr/>
              <a:t>28/09/2017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42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Con esta </a:t>
            </a:r>
            <a:r>
              <a:rPr lang="es-AR" sz="1400" baseline="0" dirty="0" smtClean="0"/>
              <a:t>técnica, </a:t>
            </a:r>
            <a:r>
              <a:rPr lang="es-AR" sz="1400" baseline="0" dirty="0" smtClean="0"/>
              <a:t>podemos realizar </a:t>
            </a:r>
            <a:r>
              <a:rPr lang="es-AR" sz="1400" b="1" baseline="0" dirty="0" smtClean="0"/>
              <a:t>TODOS LOS ATAQUES</a:t>
            </a:r>
            <a:r>
              <a:rPr lang="es-AR" sz="1400" baseline="0" dirty="0" smtClean="0"/>
              <a:t> anteriormente </a:t>
            </a:r>
            <a:r>
              <a:rPr lang="es-AR" sz="1400" baseline="0" dirty="0" smtClean="0"/>
              <a:t>descriptos.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En el caso de ejemplo, acceso a información sensible.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8565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sz="1400" baseline="0" dirty="0" smtClean="0"/>
              <a:t>En este punto vamos a ver una serie de técnicas preventivas para </a:t>
            </a:r>
            <a:r>
              <a:rPr lang="es-AR" sz="1400" b="1" baseline="0" dirty="0" smtClean="0"/>
              <a:t>EVITAR LA INYECCION </a:t>
            </a:r>
            <a:r>
              <a:rPr lang="es-AR" sz="1400" baseline="0" dirty="0" smtClean="0"/>
              <a:t>de </a:t>
            </a:r>
            <a:r>
              <a:rPr lang="es-AR" sz="1400" baseline="0" dirty="0" smtClean="0"/>
              <a:t>SQL o bien </a:t>
            </a:r>
            <a:r>
              <a:rPr lang="es-AR" sz="1400" b="1" baseline="0" dirty="0" smtClean="0"/>
              <a:t>REDUCIR EL IMPACTO </a:t>
            </a:r>
            <a:r>
              <a:rPr lang="es-AR" sz="1400" baseline="0" dirty="0" smtClean="0"/>
              <a:t>de </a:t>
            </a:r>
            <a:r>
              <a:rPr lang="es-AR" sz="1400" baseline="0" dirty="0" smtClean="0"/>
              <a:t>un ataque o bien </a:t>
            </a:r>
            <a:r>
              <a:rPr lang="es-AR" sz="1400" b="1" baseline="0" dirty="0" smtClean="0"/>
              <a:t>AHUYENTAR ATACANTES </a:t>
            </a:r>
            <a:r>
              <a:rPr lang="es-AR" sz="1400" baseline="0" dirty="0" smtClean="0"/>
              <a:t>poco </a:t>
            </a:r>
            <a:r>
              <a:rPr lang="es-AR" sz="1400" baseline="0" dirty="0" smtClean="0"/>
              <a:t>hábiles (De hecho vimos un ejemplo recientemente de esto: la inclusión del </a:t>
            </a:r>
            <a:r>
              <a:rPr lang="es-AR" sz="1400" b="1" baseline="0" dirty="0" smtClean="0"/>
              <a:t>COMANDO PHP </a:t>
            </a:r>
            <a:r>
              <a:rPr lang="es-AR" sz="1400" baseline="0" dirty="0" smtClean="0">
                <a:solidFill>
                  <a:srgbClr val="0070C0"/>
                </a:solidFill>
              </a:rPr>
              <a:t>&lt;?php </a:t>
            </a:r>
            <a:r>
              <a:rPr lang="es-AR" sz="1400" baseline="0" dirty="0" err="1" smtClean="0">
                <a:solidFill>
                  <a:srgbClr val="0070C0"/>
                </a:solidFill>
              </a:rPr>
              <a:t>error_reporting</a:t>
            </a:r>
            <a:r>
              <a:rPr lang="es-AR" sz="1400" baseline="0" dirty="0" smtClean="0">
                <a:solidFill>
                  <a:srgbClr val="0070C0"/>
                </a:solidFill>
              </a:rPr>
              <a:t>(0); ?&gt;)</a:t>
            </a: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La validación de los datos de entrada es la </a:t>
            </a:r>
            <a:r>
              <a:rPr lang="es-AR" sz="1400" b="1" baseline="0" dirty="0" smtClean="0"/>
              <a:t>MEJOR SOLUCION </a:t>
            </a:r>
            <a:r>
              <a:rPr lang="es-AR" sz="1400" baseline="0" dirty="0" smtClean="0"/>
              <a:t>que se puede brindar y no requiere de grandes conocimientos técnicos.</a:t>
            </a: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Acá podemos distinguir 2 grandes grupos de datos y lo vamos a hacer a través de los tipos de dato que manejen. Los grupos son: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400" u="sng" baseline="0" dirty="0" smtClean="0"/>
              <a:t>Datos de tipo </a:t>
            </a:r>
            <a:r>
              <a:rPr lang="es-AR" sz="1400" b="1" u="sng" baseline="0" dirty="0" smtClean="0"/>
              <a:t>DISTINTO A TEXTO</a:t>
            </a:r>
            <a:r>
              <a:rPr lang="es-AR" sz="1400" u="sng" baseline="0" dirty="0" smtClean="0"/>
              <a:t>:</a:t>
            </a:r>
            <a:r>
              <a:rPr lang="es-AR" sz="1400" baseline="0" dirty="0" smtClean="0"/>
              <a:t> </a:t>
            </a:r>
            <a:r>
              <a:rPr lang="es-AR" sz="1400" baseline="0" dirty="0" smtClean="0"/>
              <a:t>Este es el mas sencillo de trabajar. Si existe el campo “Edad” o “Fecha de nacimiento” en un formulario, resulto lógico suponer que el tipo de dato esperado es un int (en realidad un </a:t>
            </a:r>
            <a:r>
              <a:rPr lang="es-AR" sz="1400" baseline="0" dirty="0" err="1" smtClean="0"/>
              <a:t>tinyint</a:t>
            </a:r>
            <a:r>
              <a:rPr lang="es-AR" sz="1400" baseline="0" dirty="0" smtClean="0"/>
              <a:t>) o una datetime respectivamente. Sabiendo esto, no resulta complejo para cualquier programador con algo de experiencia utilizar una función </a:t>
            </a:r>
            <a:r>
              <a:rPr lang="es-AR" sz="1400" baseline="0" dirty="0" smtClean="0"/>
              <a:t>(</a:t>
            </a:r>
            <a:r>
              <a:rPr lang="es-AR" sz="1400" b="1" baseline="0" dirty="0" smtClean="0"/>
              <a:t>ISNUMERIC</a:t>
            </a:r>
            <a:r>
              <a:rPr lang="es-AR" sz="1400" baseline="0" dirty="0" smtClean="0"/>
              <a:t>, </a:t>
            </a:r>
            <a:r>
              <a:rPr lang="es-AR" sz="1400" b="1" baseline="0" dirty="0" smtClean="0"/>
              <a:t>ISDATE</a:t>
            </a:r>
            <a:r>
              <a:rPr lang="es-AR" sz="1400" baseline="0" dirty="0" smtClean="0"/>
              <a:t>, </a:t>
            </a:r>
            <a:r>
              <a:rPr lang="es-AR" sz="1400" baseline="0" dirty="0" err="1" smtClean="0"/>
              <a:t>etc</a:t>
            </a:r>
            <a:r>
              <a:rPr lang="es-AR" sz="1400" baseline="0" dirty="0" smtClean="0"/>
              <a:t>) para mostrar un error ante un ingreso de datos </a:t>
            </a:r>
            <a:r>
              <a:rPr lang="es-AR" sz="1400" baseline="0" dirty="0" smtClean="0"/>
              <a:t>invalido.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400" u="sng" baseline="0" dirty="0" smtClean="0"/>
              <a:t>Datos </a:t>
            </a:r>
            <a:r>
              <a:rPr lang="es-AR" sz="1400" u="sng" baseline="0" dirty="0" smtClean="0"/>
              <a:t>de tipo </a:t>
            </a:r>
            <a:r>
              <a:rPr lang="es-AR" sz="1400" b="1" u="sng" baseline="0" dirty="0" smtClean="0"/>
              <a:t>TEXTO</a:t>
            </a:r>
            <a:r>
              <a:rPr lang="es-AR" sz="1400" u="sng" baseline="0" dirty="0" smtClean="0"/>
              <a:t>: </a:t>
            </a:r>
            <a:r>
              <a:rPr lang="es-AR" sz="1400" baseline="0" dirty="0" smtClean="0"/>
              <a:t>La solución en estos casos es utilizar </a:t>
            </a:r>
            <a:r>
              <a:rPr lang="es-AR" sz="1400" b="1" baseline="0" dirty="0" smtClean="0"/>
              <a:t>COMANDOS ESPECIFICOS </a:t>
            </a:r>
            <a:r>
              <a:rPr lang="es-AR" sz="1400" baseline="0" dirty="0" smtClean="0"/>
              <a:t>que </a:t>
            </a:r>
            <a:r>
              <a:rPr lang="es-AR" sz="1400" baseline="0" dirty="0" smtClean="0"/>
              <a:t>entrecomillar cada valor proporcionado por el </a:t>
            </a:r>
            <a:r>
              <a:rPr lang="es-AR" sz="1400" baseline="0" dirty="0" smtClean="0"/>
              <a:t>usuario. Van a </a:t>
            </a:r>
            <a:r>
              <a:rPr lang="es-AR" sz="1400" b="1" baseline="0" dirty="0" smtClean="0"/>
              <a:t>VARIAR </a:t>
            </a:r>
            <a:r>
              <a:rPr lang="es-AR" sz="1400" baseline="0" dirty="0" smtClean="0"/>
              <a:t>de un lenguaje de </a:t>
            </a:r>
            <a:r>
              <a:rPr lang="es-AR" sz="1400" baseline="0" dirty="0" err="1" smtClean="0"/>
              <a:t>prgramacion</a:t>
            </a:r>
            <a:r>
              <a:rPr lang="es-AR" sz="1400" baseline="0" dirty="0" smtClean="0"/>
              <a:t> a otro.</a:t>
            </a:r>
            <a:endParaRPr lang="es-AR" sz="1400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1400" u="sng" baseline="0" dirty="0" smtClean="0"/>
              <a:t>General</a:t>
            </a:r>
          </a:p>
          <a:p>
            <a:pPr marL="846231" lvl="1" indent="-342900">
              <a:buFont typeface="+mj-lt"/>
              <a:buAutoNum type="arabicPeriod"/>
            </a:pPr>
            <a:r>
              <a:rPr lang="es-AR" sz="1400" baseline="0" dirty="0" smtClean="0"/>
              <a:t>Crear </a:t>
            </a:r>
            <a:r>
              <a:rPr lang="es-AR" sz="1400" b="1" baseline="0" dirty="0" smtClean="0"/>
              <a:t>METODOS </a:t>
            </a:r>
            <a:r>
              <a:rPr lang="es-AR" sz="1400" baseline="0" dirty="0" smtClean="0"/>
              <a:t>que </a:t>
            </a:r>
            <a:r>
              <a:rPr lang="es-AR" sz="1400" baseline="0" dirty="0" smtClean="0"/>
              <a:t>validen el uso de caracteres claves como ‘.</a:t>
            </a:r>
          </a:p>
          <a:p>
            <a:pPr marL="846231" lvl="1" indent="-342900">
              <a:buFont typeface="+mj-lt"/>
              <a:buAutoNum type="arabicPeriod"/>
            </a:pPr>
            <a:r>
              <a:rPr lang="es-AR" sz="1400" b="1" baseline="0" dirty="0" smtClean="0"/>
              <a:t>LIMITAR EL INGRESO </a:t>
            </a:r>
            <a:r>
              <a:rPr lang="es-AR" sz="1400" baseline="0" dirty="0" smtClean="0"/>
              <a:t>de </a:t>
            </a:r>
            <a:r>
              <a:rPr lang="es-AR" sz="1400" baseline="0" dirty="0" smtClean="0"/>
              <a:t>caracteres en campos del formulario</a:t>
            </a:r>
            <a:r>
              <a:rPr lang="es-AR" sz="1400" baseline="0" dirty="0" smtClean="0"/>
              <a:t>.</a:t>
            </a:r>
            <a:endParaRPr lang="es-AR" sz="14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3210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Aun con medidas de seguridad implementadas, siempre es recomendable utilizar </a:t>
            </a:r>
            <a:r>
              <a:rPr lang="es-AR" sz="1400" b="1" baseline="0" dirty="0" smtClean="0"/>
              <a:t>ENCRIPTACION DE DATOS SENSIBLES </a:t>
            </a:r>
            <a:r>
              <a:rPr lang="es-AR" sz="1400" baseline="0" dirty="0" smtClean="0"/>
              <a:t>como </a:t>
            </a:r>
            <a:r>
              <a:rPr lang="es-AR" sz="1400" baseline="0" dirty="0" smtClean="0"/>
              <a:t>por ejemplo </a:t>
            </a:r>
            <a:r>
              <a:rPr lang="es-AR" sz="1400" b="1" baseline="0" dirty="0" smtClean="0"/>
              <a:t>PASSWORDS </a:t>
            </a:r>
            <a:r>
              <a:rPr lang="es-AR" sz="1400" baseline="0" dirty="0" smtClean="0"/>
              <a:t>o información de </a:t>
            </a:r>
            <a:r>
              <a:rPr lang="es-AR" sz="1400" b="1" baseline="0" dirty="0" smtClean="0"/>
              <a:t>tarjetas</a:t>
            </a:r>
            <a:r>
              <a:rPr lang="es-AR" sz="1400" baseline="0" dirty="0" smtClean="0"/>
              <a:t> de crédito.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0790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Es posible realizar actividades preventivas directamente desde el </a:t>
            </a:r>
            <a:r>
              <a:rPr lang="es-AR" sz="1400" b="1" baseline="0" dirty="0" smtClean="0"/>
              <a:t>ENTORNO DE BASE DE DATOS </a:t>
            </a:r>
            <a:r>
              <a:rPr lang="es-AR" sz="1400" baseline="0" dirty="0" smtClean="0"/>
              <a:t>con </a:t>
            </a:r>
            <a:r>
              <a:rPr lang="es-AR" sz="1400" baseline="0" dirty="0" smtClean="0"/>
              <a:t>el que trabajemos. Algunas acciones que se pueden realizar: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baseline="0" dirty="0" smtClean="0"/>
              <a:t>IMPEDIR ESCRITURA </a:t>
            </a:r>
            <a:r>
              <a:rPr lang="es-AR" sz="1400" baseline="0" dirty="0" smtClean="0"/>
              <a:t> de tablas (Por ejemplo la de usuarios).</a:t>
            </a:r>
            <a:endParaRPr lang="es-AR" sz="1400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aseline="0" dirty="0" smtClean="0"/>
              <a:t>Trabajar con </a:t>
            </a:r>
            <a:r>
              <a:rPr lang="es-AR" sz="1400" b="1" baseline="0" dirty="0" smtClean="0"/>
              <a:t>VISTAS ENCRIPTADAS</a:t>
            </a:r>
            <a:r>
              <a:rPr lang="es-AR" sz="1400" baseline="0" dirty="0" smtClean="0"/>
              <a:t> en </a:t>
            </a:r>
            <a:r>
              <a:rPr lang="es-AR" sz="1400" baseline="0" dirty="0" smtClean="0"/>
              <a:t>lugar de con tablas.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aseline="0" dirty="0" smtClean="0"/>
              <a:t>Quitar </a:t>
            </a:r>
            <a:r>
              <a:rPr lang="es-AR" sz="1400" b="1" baseline="0" dirty="0" smtClean="0"/>
              <a:t>PERMISOS SOBRE ESCRITURA </a:t>
            </a:r>
            <a:r>
              <a:rPr lang="es-AR" sz="1400" baseline="0" dirty="0" smtClean="0"/>
              <a:t>de </a:t>
            </a:r>
            <a:r>
              <a:rPr lang="es-AR" sz="1400" baseline="0" dirty="0" smtClean="0"/>
              <a:t>datos a los usuarios.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aseline="0" dirty="0" smtClean="0"/>
              <a:t>En general la regla es </a:t>
            </a:r>
            <a:r>
              <a:rPr lang="es-AR" sz="1400" b="1" baseline="0" dirty="0" smtClean="0"/>
              <a:t>LIMITAR LO MAXIMO POSIBLE </a:t>
            </a:r>
            <a:r>
              <a:rPr lang="es-AR" sz="1400" baseline="0" dirty="0" smtClean="0"/>
              <a:t>los </a:t>
            </a:r>
            <a:r>
              <a:rPr lang="es-AR" sz="1400" baseline="0" dirty="0" smtClean="0"/>
              <a:t>permisos sobre los usuarios que aparecen en las tablas.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508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es-AR" sz="1400" u="none" baseline="0" dirty="0" smtClean="0"/>
              <a:t>Preguntas.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977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705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u="sng" baseline="0" dirty="0" smtClean="0"/>
              <a:t>Conceptos clave: 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400" baseline="0" dirty="0" smtClean="0"/>
              <a:t>Cuando se habla de “Inyección de </a:t>
            </a:r>
            <a:r>
              <a:rPr lang="es-AR" sz="1400" baseline="0" dirty="0" smtClean="0"/>
              <a:t>SQL” </a:t>
            </a:r>
            <a:r>
              <a:rPr lang="es-AR" sz="1400" baseline="0" dirty="0" smtClean="0"/>
              <a:t>se hace referencia a </a:t>
            </a:r>
            <a:r>
              <a:rPr lang="es-AR" sz="1400" b="1" baseline="0" dirty="0" smtClean="0"/>
              <a:t>TECNICAS </a:t>
            </a:r>
            <a:r>
              <a:rPr lang="es-AR" sz="1400" baseline="0" dirty="0" smtClean="0"/>
              <a:t>donde </a:t>
            </a:r>
            <a:r>
              <a:rPr lang="es-AR" sz="1400" baseline="0" dirty="0" smtClean="0"/>
              <a:t>un </a:t>
            </a:r>
            <a:r>
              <a:rPr lang="es-AR" sz="1400" b="1" baseline="0" dirty="0" smtClean="0"/>
              <a:t>ATACANTE VULNERA UN SISTEMA </a:t>
            </a:r>
            <a:r>
              <a:rPr lang="es-AR" sz="1400" baseline="0" dirty="0" smtClean="0"/>
              <a:t>ingresando </a:t>
            </a:r>
            <a:r>
              <a:rPr lang="es-AR" sz="1400" b="1" baseline="0" dirty="0" smtClean="0"/>
              <a:t>CODIGO MALICIOSO </a:t>
            </a:r>
            <a:r>
              <a:rPr lang="es-AR" sz="1400" baseline="0" dirty="0" smtClean="0"/>
              <a:t>a </a:t>
            </a:r>
            <a:r>
              <a:rPr lang="es-AR" sz="1400" baseline="0" dirty="0" smtClean="0"/>
              <a:t>través de </a:t>
            </a:r>
            <a:r>
              <a:rPr lang="es-AR" sz="1400" b="1" baseline="0" dirty="0" smtClean="0"/>
              <a:t>COMANDOS SQL</a:t>
            </a:r>
            <a:r>
              <a:rPr lang="es-AR" sz="1400" baseline="0" dirty="0" smtClean="0"/>
              <a:t>.</a:t>
            </a:r>
            <a:endParaRPr lang="es-AR" sz="1400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1400" baseline="0" dirty="0" smtClean="0"/>
              <a:t>Se trata de una </a:t>
            </a:r>
            <a:r>
              <a:rPr lang="es-AR" sz="1400" b="1" baseline="0" dirty="0" smtClean="0"/>
              <a:t>VULNERABILIDAD INFORMATICA </a:t>
            </a:r>
            <a:r>
              <a:rPr lang="es-AR" sz="1400" baseline="0" dirty="0" smtClean="0"/>
              <a:t>que </a:t>
            </a:r>
            <a:r>
              <a:rPr lang="es-AR" sz="1400" baseline="0" dirty="0" smtClean="0"/>
              <a:t>los desarrolladores deben </a:t>
            </a:r>
            <a:r>
              <a:rPr lang="es-AR" sz="1400" b="1" baseline="0" dirty="0" smtClean="0"/>
              <a:t>EVITAR</a:t>
            </a:r>
            <a:r>
              <a:rPr lang="es-AR" sz="1400" baseline="0" dirty="0" smtClean="0"/>
              <a:t> </a:t>
            </a:r>
            <a:r>
              <a:rPr lang="es-AR" sz="1400" baseline="0" dirty="0" smtClean="0"/>
              <a:t>y nosotros como testers debemos </a:t>
            </a:r>
            <a:r>
              <a:rPr lang="es-AR" sz="1400" b="1" baseline="0" dirty="0" smtClean="0"/>
              <a:t>ENCONTRAR</a:t>
            </a:r>
            <a:r>
              <a:rPr lang="es-AR" sz="1400" baseline="0" dirty="0" smtClean="0"/>
              <a:t>.</a:t>
            </a:r>
            <a:endParaRPr lang="es-AR" sz="1400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1400" baseline="0" dirty="0" smtClean="0"/>
              <a:t>Forma parte de las </a:t>
            </a:r>
            <a:r>
              <a:rPr lang="es-AR" sz="1400" b="1" baseline="0" dirty="0" smtClean="0"/>
              <a:t>PRUEBAS TECNICAS </a:t>
            </a:r>
            <a:r>
              <a:rPr lang="es-AR" sz="1400" baseline="0" dirty="0" smtClean="0"/>
              <a:t>de </a:t>
            </a:r>
            <a:r>
              <a:rPr lang="es-AR" sz="1400" baseline="0" dirty="0" smtClean="0"/>
              <a:t>QA.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400" baseline="0" dirty="0" smtClean="0"/>
              <a:t>Afecta tanto a </a:t>
            </a:r>
            <a:r>
              <a:rPr lang="es-AR" sz="1400" b="1" baseline="0" dirty="0" smtClean="0"/>
              <a:t>APLICACIONES WEB </a:t>
            </a:r>
            <a:r>
              <a:rPr lang="es-AR" sz="1400" baseline="0" dirty="0" smtClean="0"/>
              <a:t>como </a:t>
            </a:r>
            <a:r>
              <a:rPr lang="es-AR" sz="1400" baseline="0" dirty="0" smtClean="0"/>
              <a:t>a las </a:t>
            </a:r>
            <a:r>
              <a:rPr lang="es-AR" sz="1400" b="1" baseline="0" dirty="0" smtClean="0"/>
              <a:t>DE ESCRITORIO</a:t>
            </a:r>
            <a:r>
              <a:rPr lang="es-AR" sz="1400" baseline="0" dirty="0" smtClean="0"/>
              <a:t>.</a:t>
            </a:r>
            <a:endParaRPr lang="es-AR" sz="1400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1400" baseline="0" dirty="0" smtClean="0"/>
              <a:t>No son requeridos grandes </a:t>
            </a:r>
            <a:r>
              <a:rPr lang="es-AR" sz="1400" b="1" baseline="0" dirty="0" smtClean="0"/>
              <a:t>CONOCIMIENTOS </a:t>
            </a:r>
            <a:r>
              <a:rPr lang="es-AR" sz="1400" baseline="0" dirty="0" smtClean="0"/>
              <a:t>de </a:t>
            </a:r>
            <a:r>
              <a:rPr lang="es-AR" sz="1400" baseline="0" dirty="0" smtClean="0"/>
              <a:t>bases de datos y redes para hacer este tipo de actividades.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400" u="none" baseline="0" dirty="0" smtClean="0"/>
              <a:t>Si bien existen </a:t>
            </a:r>
            <a:r>
              <a:rPr lang="es-AR" sz="1400" b="1" u="none" baseline="0" dirty="0" smtClean="0"/>
              <a:t>HERRAMIENTAS PARA AUTOMATIZAR </a:t>
            </a:r>
            <a:r>
              <a:rPr lang="es-AR" sz="1400" u="none" baseline="0" dirty="0" smtClean="0"/>
              <a:t>los ataques, la realidad es que se puede hacer desde cualquier computadora con acceso a Internet y de </a:t>
            </a:r>
            <a:r>
              <a:rPr lang="es-AR" sz="1400" b="1" u="none" baseline="0" dirty="0" smtClean="0"/>
              <a:t>FORMA MANUAL</a:t>
            </a:r>
            <a:r>
              <a:rPr lang="es-AR" sz="1400" u="none" baseline="0" dirty="0" smtClean="0"/>
              <a:t>.</a:t>
            </a:r>
            <a:endParaRPr lang="es-AR" sz="1400" u="non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7302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lo ataques por inyección de </a:t>
            </a:r>
            <a:r>
              <a:rPr lang="es-AR" sz="1321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SQLtienen</a:t>
            </a:r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AR" sz="1321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 EN COMUN</a:t>
            </a:r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AR" sz="1321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 DE CODIGO 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 del atacante en el 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código escrito por 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desarrollador.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esto vamos a ver el </a:t>
            </a:r>
            <a:r>
              <a:rPr lang="es-AR" sz="1321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 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sentencia SQL muy </a:t>
            </a:r>
            <a:r>
              <a:rPr lang="es-AR" sz="1321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AR" sz="1400" dirty="0" smtClean="0"/>
              <a:t>select * from </a:t>
            </a:r>
            <a:r>
              <a:rPr lang="es-AR" sz="1400" dirty="0" smtClean="0"/>
              <a:t>Usuarios </a:t>
            </a:r>
            <a:r>
              <a:rPr lang="es-AR" sz="1400" dirty="0" smtClean="0"/>
              <a:t>where nombre </a:t>
            </a:r>
            <a:r>
              <a:rPr lang="es-AR" sz="1400" dirty="0" smtClean="0"/>
              <a:t>= ‘</a:t>
            </a:r>
            <a:r>
              <a:rPr lang="es-AR" sz="1400" dirty="0" err="1" smtClean="0"/>
              <a:t>nombreUsuario</a:t>
            </a:r>
            <a:r>
              <a:rPr lang="es-AR" sz="1400" dirty="0" smtClean="0"/>
              <a:t>‘;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dirty="0" smtClean="0"/>
              <a:t>En</a:t>
            </a:r>
            <a:r>
              <a:rPr lang="es-AR" sz="1400" baseline="0" dirty="0" smtClean="0"/>
              <a:t> azul podemos ver el código escrito por el desarrollador y en verde la variable que establece el usuario a través de un formulario.</a:t>
            </a:r>
            <a:endParaRPr lang="es-AR" sz="1400" dirty="0" smtClean="0"/>
          </a:p>
          <a:p>
            <a:endParaRPr lang="es-AR" sz="1400" baseline="0" dirty="0" smtClean="0"/>
          </a:p>
          <a:p>
            <a:pPr marL="342900" indent="-342900">
              <a:buAutoNum type="arabicPeriod"/>
            </a:pPr>
            <a:r>
              <a:rPr lang="es-AR" sz="1400" baseline="0" dirty="0" smtClean="0"/>
              <a:t>En </a:t>
            </a:r>
            <a:r>
              <a:rPr lang="es-AR" sz="1400" b="1" baseline="0" dirty="0" smtClean="0"/>
              <a:t>CONDICIONES NORMALES</a:t>
            </a:r>
            <a:r>
              <a:rPr lang="es-AR" sz="1400" baseline="0" dirty="0" smtClean="0"/>
              <a:t>, </a:t>
            </a:r>
            <a:r>
              <a:rPr lang="es-AR" sz="1400" baseline="0" dirty="0" smtClean="0"/>
              <a:t>el usuario escribiría un nombre…digamos “Leopa”. De ser así, </a:t>
            </a:r>
            <a:r>
              <a:rPr lang="es-AR" sz="1400" b="1" baseline="0" dirty="0" smtClean="0"/>
              <a:t>NADA RARO </a:t>
            </a:r>
            <a:r>
              <a:rPr lang="es-AR" sz="1400" baseline="0" dirty="0" smtClean="0"/>
              <a:t>sucedería</a:t>
            </a:r>
            <a:r>
              <a:rPr lang="es-AR" sz="1400" baseline="0" dirty="0" smtClean="0"/>
              <a:t>. Se ejecutaría la sentencia en pantalla mostrando los datos correspondientes.</a:t>
            </a:r>
          </a:p>
          <a:p>
            <a:pPr marL="342900" indent="-342900">
              <a:buAutoNum type="arabicPeriod"/>
            </a:pPr>
            <a:r>
              <a:rPr lang="es-AR" sz="1400" baseline="0" dirty="0" smtClean="0"/>
              <a:t>Ante </a:t>
            </a:r>
            <a:r>
              <a:rPr lang="es-AR" sz="1400" b="1" baseline="0" dirty="0" smtClean="0"/>
              <a:t>ATAQUES MALINTENCIONADOS</a:t>
            </a:r>
            <a:r>
              <a:rPr lang="es-AR" sz="1400" baseline="0" dirty="0" smtClean="0"/>
              <a:t>, </a:t>
            </a:r>
            <a:r>
              <a:rPr lang="es-AR" sz="1400" baseline="0" dirty="0" smtClean="0"/>
              <a:t>se estará ingresando y ejecutando código SQL malicioso (en color </a:t>
            </a:r>
            <a:r>
              <a:rPr lang="es-AR" sz="1400" b="1" baseline="0" dirty="0" smtClean="0"/>
              <a:t>ROJO</a:t>
            </a:r>
            <a:r>
              <a:rPr lang="es-AR" sz="1400" baseline="0" dirty="0" smtClean="0"/>
              <a:t>). </a:t>
            </a:r>
            <a:r>
              <a:rPr lang="es-AR" sz="1400" baseline="0" dirty="0" smtClean="0"/>
              <a:t>Y, en este caso, se estaría eliminando la tabla de Usuarios y obteniendo todos los datos personales de la tabla correspondiente.</a:t>
            </a:r>
          </a:p>
          <a:p>
            <a:endParaRPr lang="es-AR" sz="14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Vamos a estar manteniendo este </a:t>
            </a:r>
            <a:r>
              <a:rPr lang="es-AR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ESQUEMA DE COLORES </a:t>
            </a:r>
            <a:r>
              <a:rPr lang="es-AR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s-AR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mejor entendimiento de los ejemplos a continuación. Recordemos: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Azul: </a:t>
            </a:r>
            <a:r>
              <a:rPr lang="es-AR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Código del desarrollador.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Verde: </a:t>
            </a:r>
            <a:r>
              <a:rPr lang="es-AR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Código esperado a través de ingreso de datos.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Rojo:</a:t>
            </a:r>
            <a:r>
              <a:rPr lang="es-AR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Código no esperado y de índole maliciosa</a:t>
            </a:r>
            <a:r>
              <a:rPr lang="es-AR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ENTENDER ESTE COMPORTAMIENTO</a:t>
            </a:r>
            <a:r>
              <a:rPr lang="es-AR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básico si queremos avanzar a cosas mas complejas. Con lo cual, es importante asegurarse de entender realmente por que se esta </a:t>
            </a:r>
            <a:r>
              <a:rPr lang="es-AR" sz="14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eecutando</a:t>
            </a:r>
            <a:r>
              <a:rPr lang="es-AR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código escrito en rojo.</a:t>
            </a:r>
            <a:endParaRPr lang="es-AR" sz="1321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8237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Vamos a ver como </a:t>
            </a:r>
            <a:r>
              <a:rPr lang="es-AR" sz="1400" b="1" baseline="0" dirty="0" smtClean="0"/>
              <a:t>VULNERAR </a:t>
            </a:r>
            <a:r>
              <a:rPr lang="es-AR" sz="1400" baseline="0" dirty="0" smtClean="0"/>
              <a:t>una </a:t>
            </a:r>
            <a:r>
              <a:rPr lang="es-AR" sz="1400" baseline="0" dirty="0" smtClean="0"/>
              <a:t>de las </a:t>
            </a:r>
            <a:r>
              <a:rPr lang="es-AR" sz="1400" b="1" baseline="0" dirty="0" smtClean="0"/>
              <a:t>PANTALLAS MAS COMUNES </a:t>
            </a:r>
            <a:r>
              <a:rPr lang="es-AR" sz="1400" baseline="0" dirty="0" smtClean="0"/>
              <a:t>en </a:t>
            </a:r>
            <a:r>
              <a:rPr lang="es-AR" sz="1400" baseline="0" dirty="0" smtClean="0"/>
              <a:t>todo sistema: el </a:t>
            </a:r>
            <a:r>
              <a:rPr lang="es-AR" sz="1400" b="1" baseline="0" dirty="0" smtClean="0"/>
              <a:t>LOGIN</a:t>
            </a:r>
            <a:r>
              <a:rPr lang="es-AR" sz="1400" baseline="0" dirty="0" smtClean="0"/>
              <a:t>.</a:t>
            </a: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Generalmente cuando presionamos el botón “Login” se ejecuta una </a:t>
            </a:r>
            <a:r>
              <a:rPr lang="es-AR" sz="1400" b="1" baseline="0" dirty="0" smtClean="0"/>
              <a:t>CONSUTLA SIMILAR A LA EXPUESTA </a:t>
            </a:r>
            <a:r>
              <a:rPr lang="es-AR" sz="1400" baseline="0" dirty="0" smtClean="0"/>
              <a:t>en </a:t>
            </a:r>
            <a:r>
              <a:rPr lang="es-AR" sz="1400" baseline="0" dirty="0" smtClean="0"/>
              <a:t>pantalla. AL devolver </a:t>
            </a:r>
            <a:r>
              <a:rPr lang="es-AR" sz="1400" b="1" baseline="0" dirty="0" smtClean="0"/>
              <a:t>TRUE</a:t>
            </a:r>
            <a:r>
              <a:rPr lang="es-AR" sz="1400" baseline="0" dirty="0" smtClean="0"/>
              <a:t> se realiza el </a:t>
            </a:r>
            <a:r>
              <a:rPr lang="es-AR" sz="1400" b="1" baseline="0" dirty="0" smtClean="0"/>
              <a:t>LOGIN AL SISTEMA </a:t>
            </a:r>
            <a:r>
              <a:rPr lang="es-AR" sz="1400" baseline="0" dirty="0" smtClean="0"/>
              <a:t>y </a:t>
            </a:r>
            <a:r>
              <a:rPr lang="es-AR" sz="1400" baseline="0" dirty="0" smtClean="0"/>
              <a:t>con </a:t>
            </a:r>
            <a:r>
              <a:rPr lang="es-AR" sz="1400" b="1" baseline="0" dirty="0" smtClean="0"/>
              <a:t>FALSE</a:t>
            </a:r>
            <a:r>
              <a:rPr lang="es-AR" sz="1400" baseline="0" dirty="0" smtClean="0"/>
              <a:t> se </a:t>
            </a:r>
            <a:r>
              <a:rPr lang="es-AR" sz="1400" b="1" baseline="0" dirty="0" smtClean="0"/>
              <a:t>DENIEGA EL ACCESO </a:t>
            </a:r>
            <a:r>
              <a:rPr lang="es-AR" sz="1400" baseline="0" dirty="0" smtClean="0"/>
              <a:t>al </a:t>
            </a:r>
            <a:r>
              <a:rPr lang="es-AR" sz="1400" baseline="0" dirty="0" smtClean="0"/>
              <a:t>mismo. Veamos algunos escenarios posibles: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0" u="sng" baseline="0" dirty="0" smtClean="0"/>
              <a:t>1. </a:t>
            </a:r>
            <a:r>
              <a:rPr lang="es-AR" sz="1400" b="1" u="sng" baseline="0" dirty="0" smtClean="0"/>
              <a:t>Usuario normal </a:t>
            </a:r>
            <a:r>
              <a:rPr lang="es-AR" sz="1400" b="0" u="sng" baseline="0" dirty="0" smtClean="0"/>
              <a:t>(sabe su usuario y pass</a:t>
            </a:r>
            <a:r>
              <a:rPr lang="es-AR" sz="1400" b="0" u="sng" baseline="0" dirty="0" smtClean="0"/>
              <a:t>)</a:t>
            </a:r>
            <a:endParaRPr lang="es-AR" sz="1400" u="sng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El tipo envía “Bernasconi” y “pupigol”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La sentencia enviada a la BD es: “SELECT * from USUARIOS WHERE Usuario = ‘Bernasconi’ and Contraseña = ‘pupigol’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La sentencia se ejecuta, devuelve TRUE y el Login se hace correctamente (Si devolviera FALSE, el Login no se realizaría).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0" u="sng" baseline="0" dirty="0" smtClean="0"/>
              <a:t>2. </a:t>
            </a:r>
            <a:r>
              <a:rPr lang="es-AR" sz="1400" b="0" u="sng" baseline="0" dirty="0" smtClean="0"/>
              <a:t>Usuario que </a:t>
            </a:r>
            <a:r>
              <a:rPr lang="es-AR" sz="1400" b="1" u="sng" baseline="0" dirty="0" smtClean="0"/>
              <a:t>NO SABE SU PASSWORD</a:t>
            </a:r>
            <a:endParaRPr lang="es-AR" sz="1400" b="1" u="sng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El tipo envía “Bernasconi” y </a:t>
            </a:r>
            <a:r>
              <a:rPr lang="es-AR" sz="1400" baseline="0" dirty="0" smtClean="0"/>
              <a:t>“</a:t>
            </a:r>
            <a:r>
              <a:rPr lang="es-AR" sz="1400" baseline="0" dirty="0" err="1" smtClean="0"/>
              <a:t>Papadopolus</a:t>
            </a:r>
            <a:r>
              <a:rPr lang="es-AR" sz="1400" baseline="0" dirty="0" smtClean="0"/>
              <a:t>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La sentencia enviada a la BD es: “SELECT * from USUARIOS WHERE Usuario = ‘Bernasconi’ and Contraseña = ‘</a:t>
            </a:r>
            <a:r>
              <a:rPr lang="es-AR" sz="1400" baseline="0" dirty="0" err="1" smtClean="0"/>
              <a:t>Papadopolus</a:t>
            </a:r>
            <a:r>
              <a:rPr lang="es-AR" sz="1400" baseline="0" dirty="0" smtClean="0"/>
              <a:t>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La sentencia se ejecuta, devuelve FALSE y el Login no se realiza.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0" u="sng" baseline="0" dirty="0" smtClean="0"/>
              <a:t>3. </a:t>
            </a:r>
            <a:r>
              <a:rPr lang="es-AR" sz="1400" b="1" u="sng" baseline="0" dirty="0" smtClean="0"/>
              <a:t>Usuario malicioso </a:t>
            </a:r>
            <a:r>
              <a:rPr lang="es-AR" sz="1400" b="0" u="sng" baseline="0" dirty="0" smtClean="0"/>
              <a:t>(no sabe su pass o bien no tiene usuario):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sz="1400" baseline="0" dirty="0" smtClean="0"/>
              <a:t>El tipo envía </a:t>
            </a:r>
            <a:r>
              <a:rPr lang="es-AR" sz="1400" baseline="0" dirty="0" smtClean="0"/>
              <a:t>“   </a:t>
            </a:r>
            <a:r>
              <a:rPr lang="es-AR" sz="1400" b="1" baseline="0" dirty="0" smtClean="0"/>
              <a:t>’OR 1=1;--</a:t>
            </a: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La sentencia enviada a la BD es: “SELECT * from USUARIOS WHERE Usuario = ‘ ‘ OR 1=1; -- ’ and Contraseña = ‘ ’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La sentencia se ejecuta, devuelve TRUE y el Login se hace correctamente.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9979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Utilizando la misma técnica, un atacante puede conseguir acceso a </a:t>
            </a:r>
            <a:r>
              <a:rPr lang="es-AR" sz="1400" b="1" baseline="0" dirty="0" smtClean="0"/>
              <a:t>DATOS SENSIBLES </a:t>
            </a:r>
            <a:r>
              <a:rPr lang="es-AR" sz="1400" baseline="0" dirty="0" smtClean="0"/>
              <a:t>en </a:t>
            </a:r>
            <a:r>
              <a:rPr lang="es-AR" sz="1400" baseline="0" dirty="0" smtClean="0"/>
              <a:t>la base de datos. Para esto basta concatenar el código malicioso anteponiendo los caracteres “ </a:t>
            </a:r>
            <a:r>
              <a:rPr lang="es-AR" sz="1400" b="1" baseline="0" dirty="0" smtClean="0"/>
              <a:t>Pelota futbol´ WHERE ´1´ = ´1 </a:t>
            </a:r>
            <a:r>
              <a:rPr lang="es-AR" sz="1400" baseline="0" dirty="0" smtClean="0"/>
              <a:t>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O cualquier otra condición lógica que sabemos va a dar </a:t>
            </a:r>
            <a:r>
              <a:rPr lang="es-AR" sz="1400" baseline="0" dirty="0" smtClean="0"/>
              <a:t>TRUE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Vamos viendo que existen algunos </a:t>
            </a:r>
            <a:r>
              <a:rPr lang="es-AR" sz="1400" b="1" baseline="0" dirty="0" smtClean="0"/>
              <a:t>COMANDOS CLAVE </a:t>
            </a:r>
            <a:r>
              <a:rPr lang="es-AR" sz="1400" baseline="0" dirty="0" smtClean="0"/>
              <a:t>que nos van a ser muy </a:t>
            </a:r>
            <a:r>
              <a:rPr lang="es-AR" sz="1400" b="1" baseline="0" dirty="0" smtClean="0"/>
              <a:t>UTILES </a:t>
            </a:r>
            <a:r>
              <a:rPr lang="es-AR" sz="1400" baseline="0" dirty="0" smtClean="0"/>
              <a:t>para hacer este tipo de ataques. Ya vimos la utilización de las </a:t>
            </a:r>
            <a:r>
              <a:rPr lang="es-AR" sz="1400" b="1" baseline="0" dirty="0" smtClean="0"/>
              <a:t>COMILLAS SIMPLES </a:t>
            </a:r>
            <a:r>
              <a:rPr lang="es-AR" sz="1400" baseline="0" dirty="0" smtClean="0"/>
              <a:t>y los caracteres – para </a:t>
            </a:r>
            <a:r>
              <a:rPr lang="es-AR" sz="1400" b="1" baseline="0" dirty="0" smtClean="0"/>
              <a:t>COMENTAR CODIGO</a:t>
            </a:r>
            <a:r>
              <a:rPr lang="es-AR" sz="1400" baseline="0" dirty="0" smtClean="0"/>
              <a:t>. Vamos a ir listando estos comandos.</a:t>
            </a: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2297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Utilizando la misma metodología, un atacante podría afectar </a:t>
            </a:r>
            <a:r>
              <a:rPr lang="es-AR" sz="1400" b="1" baseline="0" dirty="0" smtClean="0"/>
              <a:t>DATOS DE LA BD o inclusive la ESTRUCUTRA de sus objetos</a:t>
            </a:r>
            <a:r>
              <a:rPr lang="es-AR" sz="1400" baseline="0" dirty="0" smtClean="0"/>
              <a:t>. </a:t>
            </a:r>
            <a:r>
              <a:rPr lang="es-AR" sz="1400" baseline="0" dirty="0" smtClean="0"/>
              <a:t>Posibles ataques: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s-AR" sz="1400" baseline="0" dirty="0" smtClean="0"/>
              <a:t>Delete y </a:t>
            </a:r>
            <a:r>
              <a:rPr lang="es-AR" sz="1400" baseline="0" dirty="0" err="1" smtClean="0"/>
              <a:t>truncate</a:t>
            </a:r>
            <a:r>
              <a:rPr lang="es-AR" sz="1400" baseline="0" dirty="0" smtClean="0"/>
              <a:t> table: </a:t>
            </a:r>
            <a:r>
              <a:rPr lang="es-AR" sz="1400" b="1" baseline="0" dirty="0" smtClean="0"/>
              <a:t>ELIMINAR DATOS</a:t>
            </a:r>
            <a:r>
              <a:rPr lang="es-AR" sz="1400" baseline="0" dirty="0" smtClean="0"/>
              <a:t>.</a:t>
            </a:r>
            <a:endParaRPr lang="es-AR" sz="1400" baseline="0" dirty="0" smtClean="0"/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s-AR" sz="1400" baseline="0" dirty="0" smtClean="0"/>
              <a:t>update: </a:t>
            </a:r>
            <a:r>
              <a:rPr lang="es-AR" sz="1400" b="1" baseline="0" dirty="0" smtClean="0"/>
              <a:t>MODIFICAR DATOS</a:t>
            </a:r>
            <a:r>
              <a:rPr lang="es-AR" sz="1400" baseline="0" dirty="0" smtClean="0"/>
              <a:t>.</a:t>
            </a:r>
            <a:endParaRPr lang="es-AR" sz="1400" baseline="0" dirty="0" smtClean="0"/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s-AR" sz="1400" baseline="0" dirty="0" smtClean="0"/>
              <a:t>Alter table: MODIFICAR </a:t>
            </a:r>
            <a:r>
              <a:rPr lang="es-AR" sz="1400" b="1" baseline="0" dirty="0" smtClean="0"/>
              <a:t>ESTRUCUTURA DE TABLAS.</a:t>
            </a:r>
            <a:endParaRPr lang="es-AR" sz="1400" baseline="0" dirty="0" smtClean="0"/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s-AR" sz="1400" baseline="0" dirty="0" err="1" smtClean="0"/>
              <a:t>Drop</a:t>
            </a:r>
            <a:r>
              <a:rPr lang="es-AR" sz="1400" baseline="0" dirty="0" smtClean="0"/>
              <a:t> table: </a:t>
            </a:r>
            <a:r>
              <a:rPr lang="es-AR" sz="1400" b="1" baseline="0" dirty="0" smtClean="0"/>
              <a:t>ELIMINACION DE TABLAS</a:t>
            </a:r>
            <a:r>
              <a:rPr lang="es-AR" sz="1400" baseline="0" dirty="0" smtClean="0"/>
              <a:t>.</a:t>
            </a:r>
            <a:endParaRPr lang="es-AR" sz="1400" baseline="0" dirty="0" smtClean="0"/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Si bien vimos </a:t>
            </a:r>
            <a:r>
              <a:rPr lang="es-AR" sz="1400" b="1" baseline="0" dirty="0" smtClean="0"/>
              <a:t>3 ATAQUES BASICOS </a:t>
            </a:r>
            <a:r>
              <a:rPr lang="es-AR" sz="1400" baseline="0" dirty="0" smtClean="0"/>
              <a:t>que se pueden hacer con “Inyección de SQL”, se podría decir que por el hecho de tener </a:t>
            </a:r>
            <a:r>
              <a:rPr lang="es-AR" sz="1400" b="1" baseline="0" dirty="0" smtClean="0"/>
              <a:t>ACCESO </a:t>
            </a:r>
            <a:r>
              <a:rPr lang="es-AR" sz="1400" b="0" baseline="0" dirty="0" smtClean="0"/>
              <a:t>a la base de datos</a:t>
            </a:r>
            <a:r>
              <a:rPr lang="es-AR" sz="1400" baseline="0" dirty="0" smtClean="0"/>
              <a:t>, las cosas que se pueden hacer van a </a:t>
            </a:r>
            <a:r>
              <a:rPr lang="es-AR" sz="1400" b="1" baseline="0" dirty="0" smtClean="0"/>
              <a:t>DEPENDER </a:t>
            </a:r>
            <a:r>
              <a:rPr lang="es-AR" sz="1400" baseline="0" dirty="0" smtClean="0"/>
              <a:t>de dos cosas: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baseline="0" dirty="0" smtClean="0"/>
              <a:t>CONOCIMIENTOS TECNICOS </a:t>
            </a:r>
            <a:r>
              <a:rPr lang="es-AR" sz="1400" baseline="0" dirty="0" smtClean="0"/>
              <a:t>del atacante.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baseline="0" dirty="0" smtClean="0"/>
              <a:t>SEGURIDAD </a:t>
            </a:r>
            <a:r>
              <a:rPr lang="es-AR" sz="1400" baseline="0" dirty="0" smtClean="0"/>
              <a:t>aplicado a la base de datos.</a:t>
            </a:r>
            <a:endParaRPr lang="es-AR" sz="14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446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En la realidad nos va a pasar que </a:t>
            </a:r>
            <a:r>
              <a:rPr lang="es-AR" sz="1400" b="1" baseline="0" dirty="0" smtClean="0"/>
              <a:t>NO CONOCEMOS </a:t>
            </a:r>
            <a:r>
              <a:rPr lang="es-AR" sz="1400" baseline="0" dirty="0" smtClean="0"/>
              <a:t>de </a:t>
            </a:r>
            <a:r>
              <a:rPr lang="es-AR" sz="1400" baseline="0" dirty="0" smtClean="0"/>
              <a:t>antemano si una pagina </a:t>
            </a:r>
            <a:r>
              <a:rPr lang="es-AR" sz="1400" b="1" baseline="0" dirty="0" smtClean="0"/>
              <a:t>ADMITE </a:t>
            </a:r>
            <a:r>
              <a:rPr lang="es-AR" sz="1400" baseline="0" dirty="0" smtClean="0"/>
              <a:t>inyección </a:t>
            </a:r>
            <a:r>
              <a:rPr lang="es-AR" sz="1400" baseline="0" dirty="0" smtClean="0"/>
              <a:t>de SQL o no. La técnica </a:t>
            </a:r>
            <a:r>
              <a:rPr lang="es-AR" sz="1400" baseline="0" dirty="0" smtClean="0"/>
              <a:t>“</a:t>
            </a:r>
            <a:r>
              <a:rPr lang="es-AR" sz="1400" b="1" baseline="0" dirty="0" smtClean="0"/>
              <a:t>BLIND SQL INJECTION</a:t>
            </a:r>
            <a:r>
              <a:rPr lang="es-AR" sz="1400" baseline="0" dirty="0" smtClean="0"/>
              <a:t>” </a:t>
            </a:r>
            <a:r>
              <a:rPr lang="es-AR" sz="1400" baseline="0" dirty="0" smtClean="0"/>
              <a:t>(inyección de SQL a ciegas) se trata de </a:t>
            </a:r>
            <a:r>
              <a:rPr lang="es-AR" sz="1400" baseline="0" dirty="0" smtClean="0"/>
              <a:t>“</a:t>
            </a:r>
            <a:r>
              <a:rPr lang="es-AR" sz="1400" b="1" baseline="0" dirty="0" smtClean="0"/>
              <a:t>TANTEAR</a:t>
            </a:r>
            <a:r>
              <a:rPr lang="es-AR" sz="1400" baseline="0" dirty="0" smtClean="0"/>
              <a:t>” </a:t>
            </a:r>
            <a:r>
              <a:rPr lang="es-AR" sz="1400" baseline="0" dirty="0" smtClean="0"/>
              <a:t>cierta pagina web modificando la </a:t>
            </a:r>
            <a:r>
              <a:rPr lang="es-AR" sz="1400" b="1" baseline="0" dirty="0" smtClean="0"/>
              <a:t>URL</a:t>
            </a:r>
            <a:r>
              <a:rPr lang="es-AR" sz="1400" baseline="0" dirty="0" smtClean="0"/>
              <a:t> y analizar la respuesta del mismo.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Para esto, será necesario seguir estos dos pasos</a:t>
            </a:r>
            <a:r>
              <a:rPr lang="es-AR" sz="1400" baseline="0" dirty="0" smtClean="0"/>
              <a:t>:</a:t>
            </a:r>
            <a:endParaRPr lang="es-AR" sz="1400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1400" baseline="0" dirty="0" smtClean="0"/>
              <a:t>Encontrar una URL objetivo que finalice con la expresión “</a:t>
            </a:r>
            <a:r>
              <a:rPr lang="es-AR" sz="1321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php?id</a:t>
            </a:r>
            <a:r>
              <a:rPr lang="es-AR" sz="1321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=@</a:t>
            </a:r>
            <a:r>
              <a:rPr lang="es-AR" sz="1321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UnNumero</a:t>
            </a:r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 </a:t>
            </a:r>
            <a:r>
              <a:rPr lang="es-AR" sz="1400" baseline="0" dirty="0" smtClean="0"/>
              <a:t>(Si no tenemos uno podemos usar Google </a:t>
            </a:r>
            <a:r>
              <a:rPr lang="es-AR" sz="1400" baseline="0" dirty="0" err="1" smtClean="0"/>
              <a:t>Dork</a:t>
            </a:r>
            <a:r>
              <a:rPr lang="es-AR" sz="1400" baseline="0" dirty="0" smtClean="0"/>
              <a:t> para esto). </a:t>
            </a:r>
            <a:r>
              <a:rPr lang="es-AR" sz="1400" baseline="0" dirty="0" smtClean="0"/>
              <a:t>En </a:t>
            </a:r>
            <a:r>
              <a:rPr lang="es-AR" sz="1400" baseline="0" dirty="0" smtClean="0"/>
              <a:t>el ejemplo vemos la URL “</a:t>
            </a:r>
            <a:r>
              <a:rPr lang="es-AR" sz="1400" dirty="0" smtClean="0">
                <a:solidFill>
                  <a:srgbClr val="0070C0"/>
                </a:solidFill>
              </a:rPr>
              <a:t>www://</a:t>
            </a:r>
            <a:r>
              <a:rPr lang="es-AR" sz="1400" dirty="0" err="1" smtClean="0">
                <a:solidFill>
                  <a:srgbClr val="0070C0"/>
                </a:solidFill>
              </a:rPr>
              <a:t>TiendaFerro</a:t>
            </a:r>
            <a:r>
              <a:rPr lang="es-AR" sz="1400" dirty="0" smtClean="0">
                <a:solidFill>
                  <a:srgbClr val="0070C0"/>
                </a:solidFill>
              </a:rPr>
              <a:t>/</a:t>
            </a:r>
            <a:r>
              <a:rPr lang="es-AR" sz="1400" dirty="0" err="1" smtClean="0">
                <a:solidFill>
                  <a:srgbClr val="0070C0"/>
                </a:solidFill>
              </a:rPr>
              <a:t>ítem.php?id</a:t>
            </a:r>
            <a:r>
              <a:rPr lang="es-AR" sz="1400" dirty="0" smtClean="0">
                <a:solidFill>
                  <a:srgbClr val="0070C0"/>
                </a:solidFill>
              </a:rPr>
              <a:t>=5” que nos deriva a una</a:t>
            </a:r>
            <a:r>
              <a:rPr lang="es-AR" sz="1400" baseline="0" dirty="0" smtClean="0">
                <a:solidFill>
                  <a:srgbClr val="0070C0"/>
                </a:solidFill>
              </a:rPr>
              <a:t> pagina de venta de artículos deportivos de Ferro.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1400" b="0" baseline="0" dirty="0" smtClean="0">
                <a:solidFill>
                  <a:srgbClr val="0070C0"/>
                </a:solidFill>
              </a:rPr>
              <a:t>Agregar una </a:t>
            </a:r>
            <a:r>
              <a:rPr lang="es-AR" sz="1400" b="1" baseline="0" dirty="0" smtClean="0">
                <a:solidFill>
                  <a:srgbClr val="0070C0"/>
                </a:solidFill>
              </a:rPr>
              <a:t>COMILLA SIMPLE </a:t>
            </a:r>
            <a:r>
              <a:rPr lang="es-AR" sz="1400" baseline="0" dirty="0" smtClean="0">
                <a:solidFill>
                  <a:srgbClr val="0070C0"/>
                </a:solidFill>
              </a:rPr>
              <a:t>a </a:t>
            </a:r>
            <a:r>
              <a:rPr lang="es-AR" sz="1400" baseline="0" dirty="0" smtClean="0">
                <a:solidFill>
                  <a:srgbClr val="0070C0"/>
                </a:solidFill>
              </a:rPr>
              <a:t>la URL. De esta forma la URL quedaría “</a:t>
            </a:r>
            <a:r>
              <a:rPr lang="es-AR" sz="1400" dirty="0" smtClean="0">
                <a:solidFill>
                  <a:srgbClr val="0070C0"/>
                </a:solidFill>
              </a:rPr>
              <a:t>www://</a:t>
            </a:r>
            <a:r>
              <a:rPr lang="es-AR" sz="1400" dirty="0" err="1" smtClean="0">
                <a:solidFill>
                  <a:srgbClr val="0070C0"/>
                </a:solidFill>
              </a:rPr>
              <a:t>TiendaFerro</a:t>
            </a:r>
            <a:r>
              <a:rPr lang="es-AR" sz="1400" dirty="0" smtClean="0">
                <a:solidFill>
                  <a:srgbClr val="0070C0"/>
                </a:solidFill>
              </a:rPr>
              <a:t>/</a:t>
            </a:r>
            <a:r>
              <a:rPr lang="es-AR" sz="1400" dirty="0" err="1" smtClean="0">
                <a:solidFill>
                  <a:srgbClr val="0070C0"/>
                </a:solidFill>
              </a:rPr>
              <a:t>ítem.php?id</a:t>
            </a:r>
            <a:r>
              <a:rPr lang="es-AR" sz="1400" dirty="0" smtClean="0">
                <a:solidFill>
                  <a:srgbClr val="0070C0"/>
                </a:solidFill>
              </a:rPr>
              <a:t>=5’</a:t>
            </a:r>
            <a:endParaRPr lang="es-AR" sz="1400" baseline="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1400" baseline="0" dirty="0" smtClean="0">
                <a:solidFill>
                  <a:srgbClr val="0070C0"/>
                </a:solidFill>
              </a:rPr>
              <a:t>Por ultimo </a:t>
            </a:r>
            <a:r>
              <a:rPr lang="es-AR" sz="1400" b="1" baseline="0" dirty="0" smtClean="0">
                <a:solidFill>
                  <a:srgbClr val="0070C0"/>
                </a:solidFill>
              </a:rPr>
              <a:t>ANALIZAR </a:t>
            </a:r>
            <a:r>
              <a:rPr lang="es-AR" sz="1400" b="0" baseline="0" dirty="0" smtClean="0">
                <a:solidFill>
                  <a:srgbClr val="0070C0"/>
                </a:solidFill>
              </a:rPr>
              <a:t>el</a:t>
            </a:r>
            <a:r>
              <a:rPr lang="es-AR" sz="1400" b="1" baseline="0" dirty="0" smtClean="0">
                <a:solidFill>
                  <a:srgbClr val="0070C0"/>
                </a:solidFill>
              </a:rPr>
              <a:t> RESULTADO </a:t>
            </a:r>
            <a:r>
              <a:rPr lang="es-AR" sz="1400" baseline="0" dirty="0" smtClean="0">
                <a:solidFill>
                  <a:srgbClr val="0070C0"/>
                </a:solidFill>
              </a:rPr>
              <a:t>obtenido</a:t>
            </a:r>
            <a:r>
              <a:rPr lang="es-AR" sz="1400" baseline="0" dirty="0" smtClean="0">
                <a:solidFill>
                  <a:srgbClr val="0070C0"/>
                </a:solidFill>
              </a:rPr>
              <a:t>. Si se nos muestra un </a:t>
            </a:r>
            <a:r>
              <a:rPr lang="es-AR" sz="1400" b="1" baseline="0" dirty="0" smtClean="0">
                <a:solidFill>
                  <a:srgbClr val="0070C0"/>
                </a:solidFill>
              </a:rPr>
              <a:t>ERROR DE SINTAXIS SQL </a:t>
            </a:r>
            <a:r>
              <a:rPr lang="es-AR" sz="1400" baseline="0" dirty="0" smtClean="0">
                <a:solidFill>
                  <a:srgbClr val="0070C0"/>
                </a:solidFill>
              </a:rPr>
              <a:t>en pantalla, es que el sitio es vulnerable. Si, en cambio, no nos muestra nada, </a:t>
            </a:r>
            <a:r>
              <a:rPr lang="es-AR" sz="1400" b="1" baseline="0" dirty="0" smtClean="0">
                <a:solidFill>
                  <a:srgbClr val="0070C0"/>
                </a:solidFill>
              </a:rPr>
              <a:t>PUEDE QUE SEA </a:t>
            </a:r>
            <a:r>
              <a:rPr lang="es-AR" sz="1400" baseline="0" dirty="0" smtClean="0">
                <a:solidFill>
                  <a:srgbClr val="0070C0"/>
                </a:solidFill>
              </a:rPr>
              <a:t>una </a:t>
            </a:r>
            <a:r>
              <a:rPr lang="es-AR" sz="1400" baseline="0" dirty="0" smtClean="0">
                <a:solidFill>
                  <a:srgbClr val="0070C0"/>
                </a:solidFill>
              </a:rPr>
              <a:t>pagina </a:t>
            </a:r>
            <a:r>
              <a:rPr lang="es-AR" sz="1400" b="1" baseline="0" dirty="0" smtClean="0">
                <a:solidFill>
                  <a:srgbClr val="0070C0"/>
                </a:solidFill>
              </a:rPr>
              <a:t>SEGURA</a:t>
            </a:r>
            <a:r>
              <a:rPr lang="es-AR" sz="1400" baseline="0" dirty="0" smtClean="0">
                <a:solidFill>
                  <a:srgbClr val="0070C0"/>
                </a:solidFill>
              </a:rPr>
              <a:t>.</a:t>
            </a:r>
            <a:endParaRPr lang="es-AR" sz="1400" baseline="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AR" sz="1400" baseline="0" dirty="0" smtClean="0">
              <a:solidFill>
                <a:srgbClr val="0070C0"/>
              </a:solidFill>
            </a:endParaRPr>
          </a:p>
          <a:p>
            <a:pPr marL="0" indent="0">
              <a:buFont typeface="+mj-lt"/>
              <a:buNone/>
            </a:pPr>
            <a:r>
              <a:rPr lang="es-AR" sz="1400" baseline="0" dirty="0" smtClean="0">
                <a:solidFill>
                  <a:srgbClr val="0070C0"/>
                </a:solidFill>
              </a:rPr>
              <a:t>Por que decimos que puede que sea una pagina segura? En realidad ese mensaje de error nos da </a:t>
            </a:r>
            <a:r>
              <a:rPr lang="es-AR" sz="1400" b="1" baseline="0" dirty="0" smtClean="0">
                <a:solidFill>
                  <a:srgbClr val="0070C0"/>
                </a:solidFill>
              </a:rPr>
              <a:t>CERTEZA DE LA VULNERABILIDAD </a:t>
            </a:r>
            <a:r>
              <a:rPr lang="es-AR" sz="1400" baseline="0" dirty="0" smtClean="0">
                <a:solidFill>
                  <a:srgbClr val="0070C0"/>
                </a:solidFill>
              </a:rPr>
              <a:t>de </a:t>
            </a:r>
            <a:r>
              <a:rPr lang="es-AR" sz="1400" baseline="0" dirty="0" smtClean="0">
                <a:solidFill>
                  <a:srgbClr val="0070C0"/>
                </a:solidFill>
              </a:rPr>
              <a:t>la pagina. Pero hacer que una web </a:t>
            </a:r>
            <a:r>
              <a:rPr lang="es-AR" sz="1400" b="1" baseline="0" dirty="0" smtClean="0">
                <a:solidFill>
                  <a:srgbClr val="0070C0"/>
                </a:solidFill>
              </a:rPr>
              <a:t>NO MUESTRE </a:t>
            </a:r>
            <a:r>
              <a:rPr lang="es-AR" sz="1400" baseline="0" dirty="0" smtClean="0">
                <a:solidFill>
                  <a:srgbClr val="0070C0"/>
                </a:solidFill>
              </a:rPr>
              <a:t>ese </a:t>
            </a:r>
            <a:r>
              <a:rPr lang="es-AR" sz="1400" baseline="0" dirty="0" smtClean="0">
                <a:solidFill>
                  <a:srgbClr val="0070C0"/>
                </a:solidFill>
              </a:rPr>
              <a:t>tipo de errores es tan simple como incluir este </a:t>
            </a:r>
            <a:r>
              <a:rPr lang="es-AR" sz="1400" b="1" baseline="0" dirty="0" smtClean="0">
                <a:solidFill>
                  <a:srgbClr val="0070C0"/>
                </a:solidFill>
              </a:rPr>
              <a:t>COMANDO &lt;?</a:t>
            </a:r>
            <a:r>
              <a:rPr lang="es-AR" sz="1400" b="1" baseline="0" dirty="0" smtClean="0">
                <a:solidFill>
                  <a:srgbClr val="0070C0"/>
                </a:solidFill>
              </a:rPr>
              <a:t>php </a:t>
            </a:r>
            <a:r>
              <a:rPr lang="es-AR" sz="1400" b="1" baseline="0" dirty="0" err="1" smtClean="0">
                <a:solidFill>
                  <a:srgbClr val="0070C0"/>
                </a:solidFill>
              </a:rPr>
              <a:t>error_reporting</a:t>
            </a:r>
            <a:r>
              <a:rPr lang="es-AR" sz="1400" b="1" baseline="0" dirty="0" smtClean="0">
                <a:solidFill>
                  <a:srgbClr val="0070C0"/>
                </a:solidFill>
              </a:rPr>
              <a:t>(0); ?&gt;</a:t>
            </a:r>
          </a:p>
          <a:p>
            <a:pPr marL="0" indent="0">
              <a:buFont typeface="+mj-lt"/>
              <a:buNone/>
            </a:pPr>
            <a:r>
              <a:rPr lang="es-AR" sz="1400" baseline="0" dirty="0" smtClean="0">
                <a:solidFill>
                  <a:srgbClr val="0070C0"/>
                </a:solidFill>
              </a:rPr>
              <a:t>Esto </a:t>
            </a:r>
            <a:r>
              <a:rPr lang="es-AR" sz="1400" b="1" baseline="0" dirty="0" smtClean="0">
                <a:solidFill>
                  <a:srgbClr val="0070C0"/>
                </a:solidFill>
              </a:rPr>
              <a:t>NO </a:t>
            </a:r>
            <a:r>
              <a:rPr lang="es-AR" sz="1400" baseline="0" dirty="0" smtClean="0">
                <a:solidFill>
                  <a:srgbClr val="0070C0"/>
                </a:solidFill>
              </a:rPr>
              <a:t>significa </a:t>
            </a:r>
            <a:r>
              <a:rPr lang="es-AR" sz="1400" baseline="0" dirty="0" smtClean="0">
                <a:solidFill>
                  <a:srgbClr val="0070C0"/>
                </a:solidFill>
              </a:rPr>
              <a:t>que el sitio este </a:t>
            </a:r>
            <a:r>
              <a:rPr lang="es-AR" sz="1400" b="1" baseline="0" dirty="0" smtClean="0">
                <a:solidFill>
                  <a:srgbClr val="0070C0"/>
                </a:solidFill>
              </a:rPr>
              <a:t>PROTEGIDO </a:t>
            </a:r>
            <a:r>
              <a:rPr lang="es-AR" sz="1400" baseline="0" dirty="0" smtClean="0">
                <a:solidFill>
                  <a:srgbClr val="0070C0"/>
                </a:solidFill>
              </a:rPr>
              <a:t>contra </a:t>
            </a:r>
            <a:r>
              <a:rPr lang="es-AR" sz="1400" baseline="0" dirty="0" smtClean="0">
                <a:solidFill>
                  <a:srgbClr val="0070C0"/>
                </a:solidFill>
              </a:rPr>
              <a:t>inyección de SQL, pero digamos que puede </a:t>
            </a:r>
            <a:r>
              <a:rPr lang="es-AR" sz="1400" b="1" baseline="0" dirty="0" smtClean="0">
                <a:solidFill>
                  <a:srgbClr val="0070C0"/>
                </a:solidFill>
              </a:rPr>
              <a:t>PASAR DESAPERCIBIDO </a:t>
            </a:r>
            <a:r>
              <a:rPr lang="es-AR" sz="1400" baseline="0" dirty="0" smtClean="0">
                <a:solidFill>
                  <a:srgbClr val="0070C0"/>
                </a:solidFill>
              </a:rPr>
              <a:t>para </a:t>
            </a:r>
            <a:r>
              <a:rPr lang="es-AR" sz="1400" baseline="0" dirty="0" smtClean="0">
                <a:solidFill>
                  <a:srgbClr val="0070C0"/>
                </a:solidFill>
              </a:rPr>
              <a:t>un atacante que no esta usando una herramienta para tales fines.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>
                <a:solidFill>
                  <a:srgbClr val="0070C0"/>
                </a:solidFill>
              </a:rPr>
              <a:t>Con lo cual, algo que parece sencillo a priori termina no siéndolo.</a:t>
            </a: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8177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Supongamos que ya contamos con una pagina web vulnerable. Ya sabemos que el </a:t>
            </a:r>
            <a:r>
              <a:rPr lang="es-AR" sz="1400" b="1" baseline="0" dirty="0" smtClean="0"/>
              <a:t>BUG EXISTE </a:t>
            </a:r>
            <a:r>
              <a:rPr lang="es-AR" sz="1400" baseline="0" dirty="0" smtClean="0"/>
              <a:t>y </a:t>
            </a:r>
            <a:r>
              <a:rPr lang="es-AR" sz="1400" baseline="0" dirty="0" smtClean="0"/>
              <a:t>que tendremos acceso a los datos. Como </a:t>
            </a:r>
            <a:r>
              <a:rPr lang="es-AR" sz="1400" b="1" baseline="0" dirty="0" smtClean="0"/>
              <a:t>EXPLOTAR </a:t>
            </a:r>
            <a:r>
              <a:rPr lang="es-AR" sz="1400" baseline="0" dirty="0" smtClean="0"/>
              <a:t>esta situación?</a:t>
            </a: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Un comando muy útil que vamos a usar es el conocido </a:t>
            </a:r>
            <a:r>
              <a:rPr lang="es-AR" sz="1400" b="1" baseline="0" dirty="0" smtClean="0"/>
              <a:t>UNION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Lo primero que necesitamos saber es </a:t>
            </a:r>
            <a:r>
              <a:rPr lang="es-AR" sz="1400" baseline="0" dirty="0" smtClean="0"/>
              <a:t>la </a:t>
            </a:r>
            <a:r>
              <a:rPr lang="es-AR" sz="1400" b="1" baseline="0" dirty="0" smtClean="0"/>
              <a:t>CANTIDAD DE CAMPOS </a:t>
            </a:r>
            <a:r>
              <a:rPr lang="es-AR" sz="1400" baseline="0" dirty="0" smtClean="0"/>
              <a:t>tiene </a:t>
            </a:r>
            <a:r>
              <a:rPr lang="es-AR" sz="1400" baseline="0" dirty="0" smtClean="0"/>
              <a:t>la consulta que provee de datos a la pagina. En el caso anterior la pagina puede estar valiéndose de la siguiente </a:t>
            </a:r>
            <a:r>
              <a:rPr lang="es-AR" sz="1400" b="1" baseline="0" dirty="0" smtClean="0"/>
              <a:t>QUERY </a:t>
            </a:r>
            <a:r>
              <a:rPr lang="es-AR" sz="1400" baseline="0" dirty="0" smtClean="0"/>
              <a:t>para </a:t>
            </a:r>
            <a:r>
              <a:rPr lang="es-AR" sz="1400" baseline="0" dirty="0" smtClean="0"/>
              <a:t>mostrar los datos en pantalla: SELECT nombre, precio, stock from Productos WHERE </a:t>
            </a:r>
            <a:r>
              <a:rPr lang="es-AR" sz="1400" baseline="0" dirty="0" err="1" smtClean="0"/>
              <a:t>idProducto</a:t>
            </a:r>
            <a:r>
              <a:rPr lang="es-AR" sz="1400" baseline="0" dirty="0" smtClean="0"/>
              <a:t> =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Simplemente agregando el texto “</a:t>
            </a:r>
            <a:r>
              <a:rPr lang="es-AR" sz="1400" b="1" baseline="0" dirty="0" smtClean="0"/>
              <a:t>ORDER BY</a:t>
            </a:r>
            <a:r>
              <a:rPr lang="es-AR" sz="1400" baseline="0" dirty="0" smtClean="0"/>
              <a:t> 5”, “ORDER BY 10”, </a:t>
            </a:r>
            <a:r>
              <a:rPr lang="es-AR" sz="1400" baseline="0" dirty="0" err="1" smtClean="0"/>
              <a:t>etc</a:t>
            </a:r>
            <a:r>
              <a:rPr lang="es-AR" sz="1400" baseline="0" dirty="0" smtClean="0"/>
              <a:t> hasta encontrar el error nos indicara esta cantidad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Partiendo de </a:t>
            </a:r>
            <a:r>
              <a:rPr lang="es-AR" sz="1400" baseline="0" dirty="0" err="1" smtClean="0"/>
              <a:t>aca</a:t>
            </a:r>
            <a:r>
              <a:rPr lang="es-AR" sz="1400" baseline="0" dirty="0" smtClean="0"/>
              <a:t> lo único que debemos agregar a la URL es el comando UNION y ajustar la sentencia a lo que busquemos hacer. Supongamos </a:t>
            </a:r>
            <a:r>
              <a:rPr lang="es-AR" sz="1400" baseline="0" dirty="0" err="1" smtClean="0"/>
              <a:t>qiue</a:t>
            </a:r>
            <a:r>
              <a:rPr lang="es-AR" sz="1400" baseline="0" dirty="0" smtClean="0"/>
              <a:t> deseamos conocer la </a:t>
            </a:r>
            <a:r>
              <a:rPr lang="es-AR" sz="1400" baseline="0" dirty="0" err="1" smtClean="0"/>
              <a:t>estrycutra</a:t>
            </a:r>
            <a:r>
              <a:rPr lang="es-AR" sz="1400" baseline="0" dirty="0" smtClean="0"/>
              <a:t>. Por ejemplo: </a:t>
            </a:r>
            <a:r>
              <a:rPr lang="es-AR" sz="1400" dirty="0" smtClean="0">
                <a:solidFill>
                  <a:srgbClr val="0070C0"/>
                </a:solidFill>
              </a:rPr>
              <a:t>www://</a:t>
            </a:r>
            <a:r>
              <a:rPr lang="es-AR" sz="1400" dirty="0" err="1" smtClean="0">
                <a:solidFill>
                  <a:srgbClr val="0070C0"/>
                </a:solidFill>
              </a:rPr>
              <a:t>TiendaFerro</a:t>
            </a:r>
            <a:r>
              <a:rPr lang="es-AR" sz="1400" dirty="0" smtClean="0">
                <a:solidFill>
                  <a:srgbClr val="0070C0"/>
                </a:solidFill>
              </a:rPr>
              <a:t>/</a:t>
            </a:r>
            <a:r>
              <a:rPr lang="es-AR" sz="1400" dirty="0" err="1" smtClean="0">
                <a:solidFill>
                  <a:srgbClr val="0070C0"/>
                </a:solidFill>
              </a:rPr>
              <a:t>ítem.php?id</a:t>
            </a:r>
            <a:r>
              <a:rPr lang="es-AR" sz="1400" dirty="0" smtClean="0">
                <a:solidFill>
                  <a:srgbClr val="0070C0"/>
                </a:solidFill>
              </a:rPr>
              <a:t>=-5 UNION 1,2,</a:t>
            </a:r>
            <a:r>
              <a:rPr lang="es-AR" sz="1321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AR" sz="1321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(SELECT</a:t>
            </a:r>
            <a:r>
              <a:rPr lang="es-AR" sz="1321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 1 TABLE_NAME FROM </a:t>
            </a:r>
            <a:r>
              <a:rPr lang="es-AR" sz="1321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INFORMATION_SCHEMA.TABLES)</a:t>
            </a:r>
            <a:endParaRPr lang="es-AR" sz="1321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sz="1321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sz="1200" baseline="0" dirty="0" smtClean="0"/>
              <a:t>Si bien no es un método complicado de utilizar si es un proceso que se puede </a:t>
            </a:r>
            <a:r>
              <a:rPr lang="es-AR" sz="1200" b="1" baseline="0" dirty="0" smtClean="0"/>
              <a:t>TORNAR LARGO</a:t>
            </a:r>
            <a:r>
              <a:rPr lang="es-AR" sz="1200" baseline="0" dirty="0" smtClean="0"/>
              <a:t>. </a:t>
            </a:r>
            <a:r>
              <a:rPr lang="es-AR" sz="1200" baseline="0" dirty="0" smtClean="0"/>
              <a:t>Con lo cual, existen </a:t>
            </a:r>
            <a:r>
              <a:rPr lang="es-AR" sz="1200" b="1" baseline="0" dirty="0" smtClean="0"/>
              <a:t>HERRAMIENTAS </a:t>
            </a:r>
            <a:r>
              <a:rPr lang="es-AR" sz="1200" baseline="0" dirty="0" smtClean="0"/>
              <a:t>que </a:t>
            </a:r>
            <a:r>
              <a:rPr lang="es-AR" sz="1200" baseline="0" dirty="0" smtClean="0"/>
              <a:t>automatizan la búsqueda de información.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321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esta forma podemos obtener: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baseline="0" dirty="0" smtClean="0"/>
              <a:t>Nombre de las </a:t>
            </a:r>
            <a:r>
              <a:rPr lang="es-AR" sz="1400" b="1" baseline="0" dirty="0" smtClean="0"/>
              <a:t>TABLAS </a:t>
            </a:r>
            <a:r>
              <a:rPr lang="es-AR" sz="1400" b="0" baseline="0" dirty="0" smtClean="0"/>
              <a:t>de </a:t>
            </a:r>
            <a:r>
              <a:rPr lang="es-AR" sz="1400" b="0" baseline="0" dirty="0" smtClean="0"/>
              <a:t>la base de datos.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baseline="0" dirty="0" smtClean="0"/>
              <a:t>Nombre de los </a:t>
            </a:r>
            <a:r>
              <a:rPr lang="es-AR" sz="1400" b="1" baseline="0" dirty="0" smtClean="0"/>
              <a:t>CAMPOS </a:t>
            </a:r>
            <a:r>
              <a:rPr lang="es-AR" sz="1400" b="0" baseline="0" dirty="0" smtClean="0"/>
              <a:t>de una tabla especifica.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baseline="0" dirty="0" smtClean="0"/>
              <a:t>Usuarios , contraseñas y demás </a:t>
            </a:r>
            <a:r>
              <a:rPr lang="es-AR" sz="1400" b="1" baseline="0" dirty="0" smtClean="0"/>
              <a:t>DATOS </a:t>
            </a:r>
            <a:r>
              <a:rPr lang="es-AR" sz="1400" b="0" baseline="0" dirty="0" smtClean="0"/>
              <a:t>sensibles.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baseline="0" dirty="0" smtClean="0"/>
              <a:t>En resumidas…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625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2393110"/>
            <a:ext cx="3201875" cy="1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135094" y="3580634"/>
            <a:ext cx="4543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2D2D2D"/>
                </a:solidFill>
                <a:latin typeface="Raleway" panose="020B0003030101060003" pitchFamily="34" charset="0"/>
              </a:rPr>
              <a:t>Desarrollo de </a:t>
            </a:r>
            <a:r>
              <a:rPr lang="es-AR" sz="1600" dirty="0">
                <a:solidFill>
                  <a:srgbClr val="2D2D2D"/>
                </a:solidFill>
                <a:latin typeface="Raleway" panose="020B0003030101060003" pitchFamily="34" charset="0"/>
              </a:rPr>
              <a:t>software e Ingeniería de calidad</a:t>
            </a:r>
            <a:endParaRPr lang="es-ES" sz="1600" dirty="0">
              <a:latin typeface="Raleway" panose="020B00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1708200"/>
            <a:ext cx="3201875" cy="129004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47674" y="1348160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Título separador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320675"/>
            <a:ext cx="7339755" cy="73945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0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 userDrawn="1">
          <p15:clr>
            <a:srgbClr val="FBAE40"/>
          </p15:clr>
        </p15:guide>
        <p15:guide id="2" orient="horz" pos="985" userDrawn="1">
          <p15:clr>
            <a:srgbClr val="FBAE40"/>
          </p15:clr>
        </p15:guide>
        <p15:guide id="3" orient="horz" pos="3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52017"/>
            <a:ext cx="7339755" cy="5760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64" y="555501"/>
            <a:ext cx="6768008" cy="64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0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>
          <p15:clr>
            <a:srgbClr val="FBAE40"/>
          </p15:clr>
        </p15:guide>
        <p15:guide id="2" orient="horz" pos="985">
          <p15:clr>
            <a:srgbClr val="FBAE40"/>
          </p15:clr>
        </p15:guide>
        <p15:guide id="3" orient="horz" pos="35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/>
          <a:srcRect t="1060"/>
          <a:stretch>
            <a:fillRect/>
          </a:stretch>
        </p:blipFill>
        <p:spPr bwMode="auto">
          <a:xfrm>
            <a:off x="4" y="0"/>
            <a:ext cx="8672512" cy="60087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26467" y="3004346"/>
            <a:ext cx="4295608" cy="128797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667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26467" y="4506528"/>
            <a:ext cx="4309143" cy="1251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33626" y="5569166"/>
            <a:ext cx="2023586" cy="319907"/>
          </a:xfrm>
          <a:prstGeom prst="rect">
            <a:avLst/>
          </a:prstGeom>
        </p:spPr>
        <p:txBody>
          <a:bodyPr/>
          <a:lstStyle/>
          <a:p>
            <a:fld id="{509F8A38-D7BF-4891-8F9E-895B9C1DA592}" type="datetimeFigureOut">
              <a:rPr lang="es-ES" smtClean="0"/>
              <a:pPr/>
              <a:t>28/09/2017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32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19100" indent="-238115" algn="l" defTabSz="76197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"/>
            <a:ext cx="8672513" cy="6006001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19832" y="2832646"/>
            <a:ext cx="7306331" cy="747762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accent1"/>
                </a:solidFill>
              </a:rPr>
              <a:t>Inyección de SQL</a:t>
            </a:r>
            <a:endParaRPr lang="es-ES" sz="4400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88" y="964560"/>
            <a:ext cx="3201875" cy="12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3</a:t>
            </a:r>
            <a:r>
              <a:rPr lang="es-AR" dirty="0" smtClean="0"/>
              <a:t>. Blind SQL Injection.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endParaRPr lang="es-AR" sz="3600" dirty="0" smtClean="0"/>
          </a:p>
          <a:p>
            <a:pPr marL="342900" indent="-342900">
              <a:buFont typeface="+mj-lt"/>
              <a:buAutoNum type="arabicPeriod"/>
            </a:pPr>
            <a:endParaRPr lang="es-AR" sz="3600" dirty="0" smtClean="0"/>
          </a:p>
          <a:p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3.3. Ataques. 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96" y="1707628"/>
            <a:ext cx="6485561" cy="41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Prevención.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endParaRPr lang="es-AR" sz="3600" dirty="0" smtClean="0"/>
          </a:p>
          <a:p>
            <a:pPr marL="342900" indent="-342900">
              <a:buFont typeface="+mj-lt"/>
              <a:buAutoNum type="arabicPeriod"/>
            </a:pPr>
            <a:endParaRPr lang="es-AR" sz="3600" dirty="0" smtClean="0"/>
          </a:p>
          <a:p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4.1. Validación de datos de entrada.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0" y="-92000"/>
            <a:ext cx="2262163" cy="1583514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83298193"/>
              </p:ext>
            </p:extLst>
          </p:nvPr>
        </p:nvGraphicFramePr>
        <p:xfrm>
          <a:off x="231800" y="1626761"/>
          <a:ext cx="7992888" cy="385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71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Prevención.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endParaRPr lang="es-AR" sz="3600" dirty="0" smtClean="0"/>
          </a:p>
          <a:p>
            <a:pPr marL="342900" indent="-342900">
              <a:buFont typeface="+mj-lt"/>
              <a:buAutoNum type="arabicPeriod"/>
            </a:pPr>
            <a:endParaRPr lang="es-AR" sz="3600" dirty="0" smtClean="0"/>
          </a:p>
          <a:p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4.2. Campos sensibles encriptados.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96" y="1764357"/>
            <a:ext cx="3111996" cy="36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Prevención.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endParaRPr lang="es-AR" sz="3600" dirty="0" smtClean="0"/>
          </a:p>
          <a:p>
            <a:pPr marL="342900" indent="-342900">
              <a:buFont typeface="+mj-lt"/>
              <a:buAutoNum type="arabicPeriod"/>
            </a:pPr>
            <a:endParaRPr lang="es-AR" sz="3600" dirty="0" smtClean="0"/>
          </a:p>
          <a:p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4.3. Limitación de permisos de usuarios.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65" y="1762075"/>
            <a:ext cx="3724424" cy="37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5. Preguntas?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144"/>
            <a:ext cx="8672513" cy="48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Presentación.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31800" y="1204144"/>
            <a:ext cx="8440712" cy="480454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3600" dirty="0" smtClean="0"/>
              <a:t> Concepto.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600" dirty="0" smtClean="0"/>
              <a:t> </a:t>
            </a:r>
            <a:r>
              <a:rPr lang="es-AR" sz="3600" dirty="0"/>
              <a:t>Principales ataques</a:t>
            </a:r>
            <a:r>
              <a:rPr lang="es-AR" sz="3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600" dirty="0" smtClean="0"/>
              <a:t> Blind SQL Injection.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600" dirty="0" smtClean="0"/>
              <a:t> Prevención.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600" dirty="0" smtClean="0"/>
              <a:t> Preguntas</a:t>
            </a:r>
          </a:p>
          <a:p>
            <a:pPr marL="342900" indent="-342900">
              <a:buFont typeface="+mj-lt"/>
              <a:buAutoNum type="arabicPeriod"/>
            </a:pPr>
            <a:endParaRPr lang="es-AR" sz="3600" dirty="0" smtClean="0"/>
          </a:p>
          <a:p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Temario.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8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1. Concepto.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endParaRPr lang="es-AR" sz="3600" dirty="0" smtClean="0"/>
          </a:p>
          <a:p>
            <a:pPr marL="342900" indent="-342900">
              <a:buFont typeface="+mj-lt"/>
              <a:buAutoNum type="arabicPeriod"/>
            </a:pPr>
            <a:endParaRPr lang="es-AR" sz="3600" dirty="0" smtClean="0"/>
          </a:p>
          <a:p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1.1.Algunos conceptos básicos. 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44"/>
            <a:ext cx="8672513" cy="48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1. Concepto.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348160"/>
            <a:ext cx="8672513" cy="1080120"/>
          </a:xfrm>
        </p:spPr>
        <p:txBody>
          <a:bodyPr/>
          <a:lstStyle/>
          <a:p>
            <a:pPr algn="ctr"/>
            <a:r>
              <a:rPr lang="es-AR" sz="1800" u="sng" dirty="0" smtClean="0">
                <a:solidFill>
                  <a:schemeClr val="tx1"/>
                </a:solidFill>
              </a:rPr>
              <a:t>Código original: </a:t>
            </a:r>
          </a:p>
          <a:p>
            <a:pPr algn="ctr"/>
            <a:r>
              <a:rPr lang="es-AR" sz="1800" dirty="0" smtClean="0">
                <a:solidFill>
                  <a:srgbClr val="0070C0"/>
                </a:solidFill>
              </a:rPr>
              <a:t>SELECT * FROM Usuarios WHERE nombre = ‘</a:t>
            </a:r>
            <a:r>
              <a:rPr lang="es-AR" sz="1800" dirty="0" smtClean="0"/>
              <a:t> + </a:t>
            </a:r>
            <a:r>
              <a:rPr lang="es-AR" sz="1800" dirty="0" err="1" smtClean="0">
                <a:solidFill>
                  <a:srgbClr val="00B050"/>
                </a:solidFill>
              </a:rPr>
              <a:t>nombreUsuario</a:t>
            </a:r>
            <a:r>
              <a:rPr lang="es-AR" sz="1800" dirty="0" smtClean="0"/>
              <a:t> + </a:t>
            </a:r>
            <a:r>
              <a:rPr lang="es-AR" sz="1800" dirty="0" smtClean="0">
                <a:solidFill>
                  <a:srgbClr val="0070C0"/>
                </a:solidFill>
              </a:rPr>
              <a:t>‘;</a:t>
            </a:r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1.2. Funcionamiento básico.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21456" y="2572296"/>
            <a:ext cx="8672513" cy="10801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800" u="sng" dirty="0" smtClean="0">
                <a:solidFill>
                  <a:schemeClr val="tx1"/>
                </a:solidFill>
              </a:rPr>
              <a:t>1. Código en condiciones normales: </a:t>
            </a:r>
            <a:r>
              <a:rPr lang="es-AR" sz="1800" dirty="0" smtClean="0">
                <a:solidFill>
                  <a:schemeClr val="tx1"/>
                </a:solidFill>
              </a:rPr>
              <a:t>Ingresando “</a:t>
            </a:r>
            <a:r>
              <a:rPr lang="es-AR" sz="1800" dirty="0" err="1" smtClean="0">
                <a:solidFill>
                  <a:schemeClr val="tx1"/>
                </a:solidFill>
              </a:rPr>
              <a:t>Leopa</a:t>
            </a:r>
            <a:r>
              <a:rPr lang="es-AR" sz="1800" dirty="0" smtClean="0">
                <a:solidFill>
                  <a:schemeClr val="tx1"/>
                </a:solidFill>
              </a:rPr>
              <a:t>”;</a:t>
            </a:r>
          </a:p>
          <a:p>
            <a:pPr algn="ctr"/>
            <a:r>
              <a:rPr lang="es-AR" sz="1800" dirty="0" smtClean="0">
                <a:solidFill>
                  <a:srgbClr val="0070C0"/>
                </a:solidFill>
              </a:rPr>
              <a:t>SELECT * FROM Usuarios WHERE nombre = ‘</a:t>
            </a:r>
            <a:r>
              <a:rPr lang="es-AR" sz="1800" dirty="0" err="1" smtClean="0">
                <a:solidFill>
                  <a:srgbClr val="00B050"/>
                </a:solidFill>
              </a:rPr>
              <a:t>Leopa</a:t>
            </a:r>
            <a:r>
              <a:rPr lang="es-AR" sz="1800" dirty="0" smtClean="0">
                <a:solidFill>
                  <a:srgbClr val="0070C0"/>
                </a:solidFill>
              </a:rPr>
              <a:t>’;</a:t>
            </a:r>
          </a:p>
          <a:p>
            <a:pPr marL="342900" indent="-342900" algn="ctr">
              <a:buFont typeface="+mj-lt"/>
              <a:buAutoNum type="arabicPeriod"/>
            </a:pPr>
            <a:endParaRPr lang="es-AR" sz="3600" dirty="0" smtClean="0"/>
          </a:p>
          <a:p>
            <a:pPr algn="ctr"/>
            <a:endParaRPr lang="es-AR" sz="3600" dirty="0" smtClean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-15777" y="3724424"/>
            <a:ext cx="8672513" cy="10801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800" dirty="0" smtClean="0">
                <a:solidFill>
                  <a:schemeClr val="tx1"/>
                </a:solidFill>
              </a:rPr>
              <a:t>2</a:t>
            </a:r>
            <a:r>
              <a:rPr lang="es-AR" sz="1800" u="sng" dirty="0" smtClean="0">
                <a:solidFill>
                  <a:schemeClr val="tx1"/>
                </a:solidFill>
              </a:rPr>
              <a:t>. Código malintencionado: </a:t>
            </a:r>
            <a:r>
              <a:rPr lang="es-AR" sz="1800" dirty="0" smtClean="0">
                <a:solidFill>
                  <a:schemeClr val="tx1"/>
                </a:solidFill>
              </a:rPr>
              <a:t>Ingresando “</a:t>
            </a:r>
            <a:r>
              <a:rPr lang="es-AR" sz="1800" dirty="0" err="1" smtClean="0">
                <a:solidFill>
                  <a:schemeClr val="tx1"/>
                </a:solidFill>
              </a:rPr>
              <a:t>Leopa</a:t>
            </a:r>
            <a:r>
              <a:rPr lang="es-AR" sz="1800" dirty="0" smtClean="0">
                <a:solidFill>
                  <a:schemeClr val="tx1"/>
                </a:solidFill>
              </a:rPr>
              <a:t>’; DROP TABLE Usuarios; SELECT * FROM </a:t>
            </a:r>
            <a:r>
              <a:rPr lang="es-AR" sz="1800" dirty="0" err="1" smtClean="0">
                <a:solidFill>
                  <a:schemeClr val="tx1"/>
                </a:solidFill>
              </a:rPr>
              <a:t>DatosPersonales</a:t>
            </a:r>
            <a:r>
              <a:rPr lang="es-AR" sz="1800" dirty="0" smtClean="0">
                <a:solidFill>
                  <a:schemeClr val="tx1"/>
                </a:solidFill>
              </a:rPr>
              <a:t> WHERE nombre LIKE ‘%”</a:t>
            </a:r>
          </a:p>
          <a:p>
            <a:pPr algn="ctr"/>
            <a:r>
              <a:rPr lang="es-AR" sz="1800" dirty="0" smtClean="0">
                <a:solidFill>
                  <a:srgbClr val="0070C0"/>
                </a:solidFill>
              </a:rPr>
              <a:t>SELECT * FROM Usuarios WHERE nombre = ‘</a:t>
            </a:r>
            <a:r>
              <a:rPr lang="es-AR" sz="1800" dirty="0" err="1" smtClean="0">
                <a:solidFill>
                  <a:srgbClr val="00B050"/>
                </a:solidFill>
              </a:rPr>
              <a:t>Leopa</a:t>
            </a:r>
            <a:r>
              <a:rPr lang="es-AR" sz="1800" dirty="0" smtClean="0">
                <a:solidFill>
                  <a:srgbClr val="0070C0"/>
                </a:solidFill>
              </a:rPr>
              <a:t>’;</a:t>
            </a:r>
          </a:p>
          <a:p>
            <a:pPr algn="ctr"/>
            <a:r>
              <a:rPr lang="es-AR" sz="1800" dirty="0" smtClean="0">
                <a:solidFill>
                  <a:srgbClr val="FF0000"/>
                </a:solidFill>
              </a:rPr>
              <a:t>DROP TABLE Usuarios;</a:t>
            </a:r>
          </a:p>
          <a:p>
            <a:pPr algn="ctr"/>
            <a:r>
              <a:rPr lang="es-AR" sz="1800" dirty="0" smtClean="0">
                <a:solidFill>
                  <a:srgbClr val="FF0000"/>
                </a:solidFill>
              </a:rPr>
              <a:t>SELECT * FROM </a:t>
            </a:r>
            <a:r>
              <a:rPr lang="es-AR" sz="1800" dirty="0" err="1" smtClean="0">
                <a:solidFill>
                  <a:srgbClr val="FF0000"/>
                </a:solidFill>
              </a:rPr>
              <a:t>DatosPersonales</a:t>
            </a:r>
            <a:r>
              <a:rPr lang="es-AR" sz="1800" dirty="0" smtClean="0">
                <a:solidFill>
                  <a:srgbClr val="FF0000"/>
                </a:solidFill>
              </a:rPr>
              <a:t> WHERE nombre LIKE ‘%’;</a:t>
            </a:r>
          </a:p>
          <a:p>
            <a:pPr marL="342900" indent="-342900" algn="ctr">
              <a:buFont typeface="+mj-lt"/>
              <a:buAutoNum type="arabicPeriod"/>
            </a:pPr>
            <a:endParaRPr lang="es-AR" sz="3600" dirty="0" smtClean="0"/>
          </a:p>
          <a:p>
            <a:pPr algn="ctr"/>
            <a:endParaRPr lang="es-AR" sz="3600" dirty="0" smtClean="0"/>
          </a:p>
        </p:txBody>
      </p:sp>
    </p:spTree>
    <p:extLst>
      <p:ext uri="{BB962C8B-B14F-4D97-AF65-F5344CB8AC3E}">
        <p14:creationId xmlns:p14="http://schemas.microsoft.com/office/powerpoint/2010/main" val="25057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Principales ataques.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endParaRPr lang="es-AR" sz="3600" dirty="0" smtClean="0"/>
          </a:p>
          <a:p>
            <a:pPr marL="342900" indent="-342900">
              <a:buFont typeface="+mj-lt"/>
              <a:buAutoNum type="arabicPeriod"/>
            </a:pPr>
            <a:endParaRPr lang="es-AR" sz="3600" dirty="0" smtClean="0"/>
          </a:p>
          <a:p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2.1. Login sin conocer usuario y contraseña.   </a:t>
            </a:r>
            <a:endParaRPr lang="es-AR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06" y="1336621"/>
            <a:ext cx="4993142" cy="3674199"/>
          </a:xfrm>
          <a:prstGeom prst="rect">
            <a:avLst/>
          </a:prstGeom>
        </p:spPr>
      </p:pic>
      <p:sp>
        <p:nvSpPr>
          <p:cNvPr id="12" name="Marcador de texto 2"/>
          <p:cNvSpPr txBox="1">
            <a:spLocks/>
          </p:cNvSpPr>
          <p:nvPr/>
        </p:nvSpPr>
        <p:spPr>
          <a:xfrm>
            <a:off x="0" y="5020568"/>
            <a:ext cx="8672513" cy="10801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800" dirty="0" smtClean="0">
                <a:solidFill>
                  <a:srgbClr val="0070C0"/>
                </a:solidFill>
              </a:rPr>
              <a:t>SELECT * FROM Usuarios WHERE </a:t>
            </a:r>
          </a:p>
          <a:p>
            <a:pPr algn="ctr"/>
            <a:r>
              <a:rPr lang="es-AR" sz="1800" dirty="0" err="1" smtClean="0">
                <a:solidFill>
                  <a:srgbClr val="0070C0"/>
                </a:solidFill>
              </a:rPr>
              <a:t>username</a:t>
            </a:r>
            <a:r>
              <a:rPr lang="es-AR" sz="1800" dirty="0" smtClean="0">
                <a:solidFill>
                  <a:srgbClr val="0070C0"/>
                </a:solidFill>
              </a:rPr>
              <a:t> = ‘ + </a:t>
            </a:r>
            <a:r>
              <a:rPr lang="es-AR" sz="1800" dirty="0" err="1" smtClean="0">
                <a:solidFill>
                  <a:srgbClr val="00B050"/>
                </a:solidFill>
              </a:rPr>
              <a:t>usuarioIngresado</a:t>
            </a:r>
            <a:r>
              <a:rPr lang="es-AR" sz="1800" dirty="0" smtClean="0"/>
              <a:t> </a:t>
            </a:r>
            <a:r>
              <a:rPr lang="es-AR" sz="1800" dirty="0" smtClean="0">
                <a:solidFill>
                  <a:srgbClr val="0070C0"/>
                </a:solidFill>
              </a:rPr>
              <a:t>+</a:t>
            </a:r>
            <a:r>
              <a:rPr lang="es-AR" sz="1800" dirty="0" smtClean="0"/>
              <a:t> </a:t>
            </a:r>
            <a:r>
              <a:rPr lang="es-AR" sz="1800" dirty="0" smtClean="0">
                <a:solidFill>
                  <a:srgbClr val="0070C0"/>
                </a:solidFill>
              </a:rPr>
              <a:t>‘ AND </a:t>
            </a:r>
            <a:r>
              <a:rPr lang="es-AR" sz="1800" dirty="0" err="1" smtClean="0">
                <a:solidFill>
                  <a:srgbClr val="0070C0"/>
                </a:solidFill>
              </a:rPr>
              <a:t>password</a:t>
            </a:r>
            <a:r>
              <a:rPr lang="es-AR" sz="1800" dirty="0" smtClean="0">
                <a:solidFill>
                  <a:srgbClr val="0070C0"/>
                </a:solidFill>
              </a:rPr>
              <a:t> = ´ + </a:t>
            </a:r>
            <a:r>
              <a:rPr lang="es-AR" sz="1800" dirty="0" err="1" smtClean="0">
                <a:solidFill>
                  <a:srgbClr val="00B050"/>
                </a:solidFill>
              </a:rPr>
              <a:t>contraseñaIngresada</a:t>
            </a:r>
            <a:r>
              <a:rPr lang="es-AR" sz="1800" dirty="0" smtClean="0">
                <a:solidFill>
                  <a:srgbClr val="0070C0"/>
                </a:solidFill>
              </a:rPr>
              <a:t> + ´;</a:t>
            </a:r>
            <a:endParaRPr lang="es-AR" sz="3600" dirty="0" smtClean="0"/>
          </a:p>
        </p:txBody>
      </p:sp>
    </p:spTree>
    <p:extLst>
      <p:ext uri="{BB962C8B-B14F-4D97-AF65-F5344CB8AC3E}">
        <p14:creationId xmlns:p14="http://schemas.microsoft.com/office/powerpoint/2010/main" val="28264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</a:t>
            </a:r>
            <a:r>
              <a:rPr lang="es-AR" dirty="0"/>
              <a:t>Principales ataques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endParaRPr lang="es-AR" sz="3600" dirty="0" smtClean="0"/>
          </a:p>
          <a:p>
            <a:pPr marL="342900" indent="-342900">
              <a:buFont typeface="+mj-lt"/>
              <a:buAutoNum type="arabicPeriod"/>
            </a:pPr>
            <a:endParaRPr lang="es-AR" sz="3600" dirty="0" smtClean="0"/>
          </a:p>
          <a:p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2.2. Acceso a datos sensibles </a:t>
            </a:r>
            <a:endParaRPr lang="es-AR" dirty="0"/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19315" y="1420168"/>
            <a:ext cx="8672513" cy="632647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000" dirty="0" smtClean="0">
                <a:solidFill>
                  <a:srgbClr val="0070C0"/>
                </a:solidFill>
              </a:rPr>
              <a:t>SELECT * FROM Pedidos WHERE producto = ´ + </a:t>
            </a:r>
            <a:r>
              <a:rPr lang="es-AR" sz="2000" dirty="0" err="1" smtClean="0">
                <a:solidFill>
                  <a:srgbClr val="00B050"/>
                </a:solidFill>
              </a:rPr>
              <a:t>nombreProducto</a:t>
            </a:r>
            <a:r>
              <a:rPr lang="es-AR" sz="2000" dirty="0" smtClean="0">
                <a:solidFill>
                  <a:srgbClr val="0070C0"/>
                </a:solidFill>
              </a:rPr>
              <a:t> + ´;</a:t>
            </a:r>
            <a:endParaRPr lang="es-AR" sz="4000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240" y="4732536"/>
            <a:ext cx="4283778" cy="1060127"/>
          </a:xfrm>
          <a:prstGeom prst="rect">
            <a:avLst/>
          </a:prstGeom>
        </p:spPr>
      </p:pic>
      <p:sp>
        <p:nvSpPr>
          <p:cNvPr id="10" name="Marcador de texto 2"/>
          <p:cNvSpPr txBox="1">
            <a:spLocks/>
          </p:cNvSpPr>
          <p:nvPr/>
        </p:nvSpPr>
        <p:spPr>
          <a:xfrm>
            <a:off x="-15777" y="3523825"/>
            <a:ext cx="8672513" cy="632647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000" dirty="0" smtClean="0">
                <a:solidFill>
                  <a:srgbClr val="0070C0"/>
                </a:solidFill>
              </a:rPr>
              <a:t>SELECT * FROM Pedidos WHERE producto = ‘ </a:t>
            </a:r>
            <a:r>
              <a:rPr lang="es-AR" sz="2000" dirty="0" err="1" smtClean="0">
                <a:solidFill>
                  <a:srgbClr val="00B050"/>
                </a:solidFill>
              </a:rPr>
              <a:t>nombreProducto</a:t>
            </a:r>
            <a:r>
              <a:rPr lang="es-AR" sz="2000" dirty="0" smtClean="0">
                <a:solidFill>
                  <a:srgbClr val="00B050"/>
                </a:solidFill>
              </a:rPr>
              <a:t> </a:t>
            </a:r>
            <a:r>
              <a:rPr lang="es-AR" sz="2000" dirty="0" smtClean="0">
                <a:solidFill>
                  <a:srgbClr val="FF0000"/>
                </a:solidFill>
              </a:rPr>
              <a:t>´; </a:t>
            </a:r>
          </a:p>
          <a:p>
            <a:pPr algn="ctr"/>
            <a:r>
              <a:rPr lang="es-AR" sz="2000" dirty="0" smtClean="0">
                <a:solidFill>
                  <a:srgbClr val="FF0000"/>
                </a:solidFill>
              </a:rPr>
              <a:t>SELECT * FROM </a:t>
            </a:r>
            <a:r>
              <a:rPr lang="es-AR" sz="2000" dirty="0" err="1" smtClean="0">
                <a:solidFill>
                  <a:srgbClr val="FF0000"/>
                </a:solidFill>
              </a:rPr>
              <a:t>TarjetasCredito</a:t>
            </a:r>
            <a:r>
              <a:rPr lang="es-AR" sz="2000" dirty="0" smtClean="0">
                <a:solidFill>
                  <a:srgbClr val="FF0000"/>
                </a:solidFill>
              </a:rPr>
              <a:t> WHERE ‘1’ = ‘1</a:t>
            </a:r>
            <a:r>
              <a:rPr lang="es-AR" sz="2000" dirty="0" smtClean="0">
                <a:solidFill>
                  <a:srgbClr val="0070C0"/>
                </a:solidFill>
              </a:rPr>
              <a:t>’;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43" y="2248780"/>
            <a:ext cx="3715268" cy="7144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6" y="4925698"/>
            <a:ext cx="3715268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</a:t>
            </a:r>
            <a:r>
              <a:rPr lang="es-AR" dirty="0"/>
              <a:t>Principales ataques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2.3. Eliminar datos (o tablas).  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6" y="2140248"/>
            <a:ext cx="7951068" cy="24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3</a:t>
            </a:r>
            <a:r>
              <a:rPr lang="es-AR" dirty="0" smtClean="0"/>
              <a:t>. Blind SQL Injection.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endParaRPr lang="es-AR" sz="3600" dirty="0" smtClean="0"/>
          </a:p>
          <a:p>
            <a:endParaRPr lang="es-AR" sz="3600" dirty="0" smtClean="0"/>
          </a:p>
          <a:p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3.1. identificación de sitios vulnerables. </a:t>
            </a:r>
            <a:endParaRPr lang="es-AR" dirty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0" y="1417836"/>
            <a:ext cx="8672511" cy="62380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indent="0" algn="ctr" defTabSz="76197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2800" baseline="0">
                <a:solidFill>
                  <a:srgbClr val="0070C0"/>
                </a:solidFill>
                <a:latin typeface="Raleway" panose="020B0003030101060003" pitchFamily="34" charset="0"/>
              </a:defRPr>
            </a:lvl1pPr>
            <a:lvl2pPr marL="380985" indent="0" defTabSz="761970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>
                <a:latin typeface="Trebuchet MS" pitchFamily="34" charset="0"/>
              </a:defRPr>
            </a:lvl2pPr>
            <a:lvl3pPr marL="952462" indent="-190492" defTabSz="76197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>
                <a:latin typeface="Trebuchet MS" pitchFamily="34" charset="0"/>
              </a:defRPr>
            </a:lvl3pPr>
            <a:lvl4pPr marL="1333447" indent="-190492" defTabSz="76197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>
                <a:latin typeface="Trebuchet MS" pitchFamily="34" charset="0"/>
              </a:defRPr>
            </a:lvl4pPr>
            <a:lvl5pPr marL="1714431" indent="-190492" defTabSz="76197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>
                <a:latin typeface="Trebuchet MS" pitchFamily="34" charset="0"/>
              </a:defRPr>
            </a:lvl5pPr>
            <a:lvl6pPr marL="2095416" indent="-190492" defTabSz="761970">
              <a:spcBef>
                <a:spcPct val="20000"/>
              </a:spcBef>
              <a:buFont typeface="Arial" pitchFamily="34" charset="0"/>
              <a:buChar char="•"/>
              <a:defRPr sz="1667"/>
            </a:lvl6pPr>
            <a:lvl7pPr marL="2476401" indent="-190492" defTabSz="761970">
              <a:spcBef>
                <a:spcPct val="20000"/>
              </a:spcBef>
              <a:buFont typeface="Arial" pitchFamily="34" charset="0"/>
              <a:buChar char="•"/>
              <a:defRPr sz="1667"/>
            </a:lvl7pPr>
            <a:lvl8pPr marL="2857386" indent="-190492" defTabSz="761970">
              <a:spcBef>
                <a:spcPct val="20000"/>
              </a:spcBef>
              <a:buFont typeface="Arial" pitchFamily="34" charset="0"/>
              <a:buChar char="•"/>
              <a:defRPr sz="1667"/>
            </a:lvl8pPr>
            <a:lvl9pPr marL="3238370" indent="-190492" defTabSz="761970">
              <a:spcBef>
                <a:spcPct val="20000"/>
              </a:spcBef>
              <a:buFont typeface="Arial" pitchFamily="34" charset="0"/>
              <a:buChar char="•"/>
              <a:defRPr sz="1667"/>
            </a:lvl9pPr>
          </a:lstStyle>
          <a:p>
            <a:r>
              <a:rPr lang="es-AR" sz="2000" dirty="0">
                <a:solidFill>
                  <a:schemeClr val="tx1"/>
                </a:solidFill>
              </a:rPr>
              <a:t>www://</a:t>
            </a:r>
            <a:r>
              <a:rPr lang="es-AR" sz="2000" dirty="0" err="1" smtClean="0">
                <a:solidFill>
                  <a:schemeClr val="tx1"/>
                </a:solidFill>
              </a:rPr>
              <a:t>TiendaFerro</a:t>
            </a:r>
            <a:r>
              <a:rPr lang="es-AR" sz="2000" dirty="0" smtClean="0">
                <a:solidFill>
                  <a:schemeClr val="tx1"/>
                </a:solidFill>
              </a:rPr>
              <a:t>/</a:t>
            </a:r>
            <a:r>
              <a:rPr lang="es-AR" sz="2000" dirty="0" err="1" smtClean="0">
                <a:solidFill>
                  <a:schemeClr val="tx1"/>
                </a:solidFill>
              </a:rPr>
              <a:t>ítem.php?id</a:t>
            </a:r>
            <a:r>
              <a:rPr lang="es-AR" sz="2000" dirty="0" smtClean="0">
                <a:solidFill>
                  <a:schemeClr val="tx1"/>
                </a:solidFill>
              </a:rPr>
              <a:t>=5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11" name="Marcador de texto 2"/>
          <p:cNvSpPr txBox="1">
            <a:spLocks/>
          </p:cNvSpPr>
          <p:nvPr/>
        </p:nvSpPr>
        <p:spPr>
          <a:xfrm>
            <a:off x="303807" y="3397387"/>
            <a:ext cx="3112119" cy="49008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000" dirty="0" smtClean="0">
                <a:solidFill>
                  <a:srgbClr val="FF0000"/>
                </a:solidFill>
              </a:rPr>
              <a:t>NO VULNERABLE</a:t>
            </a: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5265758" y="3364384"/>
            <a:ext cx="3274690" cy="49008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000" dirty="0" smtClean="0">
                <a:solidFill>
                  <a:srgbClr val="00B050"/>
                </a:solidFill>
              </a:rPr>
              <a:t>VULNERAB LE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8" y="3838459"/>
            <a:ext cx="3096344" cy="15914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84" y="3817791"/>
            <a:ext cx="3290464" cy="1574528"/>
          </a:xfrm>
          <a:prstGeom prst="rect">
            <a:avLst/>
          </a:prstGeom>
        </p:spPr>
      </p:pic>
      <p:sp>
        <p:nvSpPr>
          <p:cNvPr id="15" name="Marcador de texto 2"/>
          <p:cNvSpPr txBox="1">
            <a:spLocks/>
          </p:cNvSpPr>
          <p:nvPr/>
        </p:nvSpPr>
        <p:spPr>
          <a:xfrm>
            <a:off x="-15775" y="2380540"/>
            <a:ext cx="8672511" cy="62380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indent="0" algn="ctr" defTabSz="76197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2800" baseline="0">
                <a:solidFill>
                  <a:srgbClr val="0070C0"/>
                </a:solidFill>
                <a:latin typeface="Raleway" panose="020B0003030101060003" pitchFamily="34" charset="0"/>
              </a:defRPr>
            </a:lvl1pPr>
            <a:lvl2pPr marL="380985" indent="0" defTabSz="761970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>
                <a:latin typeface="Trebuchet MS" pitchFamily="34" charset="0"/>
              </a:defRPr>
            </a:lvl2pPr>
            <a:lvl3pPr marL="952462" indent="-190492" defTabSz="76197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>
                <a:latin typeface="Trebuchet MS" pitchFamily="34" charset="0"/>
              </a:defRPr>
            </a:lvl3pPr>
            <a:lvl4pPr marL="1333447" indent="-190492" defTabSz="76197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>
                <a:latin typeface="Trebuchet MS" pitchFamily="34" charset="0"/>
              </a:defRPr>
            </a:lvl4pPr>
            <a:lvl5pPr marL="1714431" indent="-190492" defTabSz="76197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>
                <a:latin typeface="Trebuchet MS" pitchFamily="34" charset="0"/>
              </a:defRPr>
            </a:lvl5pPr>
            <a:lvl6pPr marL="2095416" indent="-190492" defTabSz="761970">
              <a:spcBef>
                <a:spcPct val="20000"/>
              </a:spcBef>
              <a:buFont typeface="Arial" pitchFamily="34" charset="0"/>
              <a:buChar char="•"/>
              <a:defRPr sz="1667"/>
            </a:lvl6pPr>
            <a:lvl7pPr marL="2476401" indent="-190492" defTabSz="761970">
              <a:spcBef>
                <a:spcPct val="20000"/>
              </a:spcBef>
              <a:buFont typeface="Arial" pitchFamily="34" charset="0"/>
              <a:buChar char="•"/>
              <a:defRPr sz="1667"/>
            </a:lvl7pPr>
            <a:lvl8pPr marL="2857386" indent="-190492" defTabSz="761970">
              <a:spcBef>
                <a:spcPct val="20000"/>
              </a:spcBef>
              <a:buFont typeface="Arial" pitchFamily="34" charset="0"/>
              <a:buChar char="•"/>
              <a:defRPr sz="1667"/>
            </a:lvl8pPr>
            <a:lvl9pPr marL="3238370" indent="-190492" defTabSz="761970">
              <a:spcBef>
                <a:spcPct val="20000"/>
              </a:spcBef>
              <a:buFont typeface="Arial" pitchFamily="34" charset="0"/>
              <a:buChar char="•"/>
              <a:defRPr sz="1667"/>
            </a:lvl9pPr>
          </a:lstStyle>
          <a:p>
            <a:r>
              <a:rPr lang="es-AR" sz="2000" dirty="0">
                <a:solidFill>
                  <a:schemeClr val="tx1"/>
                </a:solidFill>
              </a:rPr>
              <a:t>www://</a:t>
            </a:r>
            <a:r>
              <a:rPr lang="es-AR" sz="2000" dirty="0" err="1" smtClean="0">
                <a:solidFill>
                  <a:schemeClr val="tx1"/>
                </a:solidFill>
              </a:rPr>
              <a:t>TiendaFerro</a:t>
            </a:r>
            <a:r>
              <a:rPr lang="es-AR" sz="2000" dirty="0" smtClean="0">
                <a:solidFill>
                  <a:schemeClr val="tx1"/>
                </a:solidFill>
              </a:rPr>
              <a:t>/</a:t>
            </a:r>
            <a:r>
              <a:rPr lang="es-AR" sz="2000" dirty="0" err="1" smtClean="0">
                <a:solidFill>
                  <a:schemeClr val="tx1"/>
                </a:solidFill>
              </a:rPr>
              <a:t>ítem.php?id</a:t>
            </a:r>
            <a:r>
              <a:rPr lang="es-AR" sz="2000" dirty="0" smtClean="0">
                <a:solidFill>
                  <a:schemeClr val="tx1"/>
                </a:solidFill>
              </a:rPr>
              <a:t>=5 ‘</a:t>
            </a:r>
            <a:endParaRPr lang="es-AR" sz="2000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6" idx="2"/>
          </p:cNvCxnSpPr>
          <p:nvPr/>
        </p:nvCxnSpPr>
        <p:spPr>
          <a:xfrm>
            <a:off x="4336256" y="2041640"/>
            <a:ext cx="0" cy="530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3</a:t>
            </a:r>
            <a:r>
              <a:rPr lang="es-AR" dirty="0" smtClean="0"/>
              <a:t>. Blind SQL Injection.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endParaRPr lang="es-AR" sz="3600" dirty="0" smtClean="0"/>
          </a:p>
          <a:p>
            <a:endParaRPr lang="es-AR" sz="3600" dirty="0" smtClean="0"/>
          </a:p>
          <a:p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3.2. Explotando las vulnerabilidades. 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32" y="3824072"/>
            <a:ext cx="2566679" cy="212818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28045582"/>
              </p:ext>
            </p:extLst>
          </p:nvPr>
        </p:nvGraphicFramePr>
        <p:xfrm>
          <a:off x="167128" y="1598166"/>
          <a:ext cx="5781675" cy="385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99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Automatizacion - Introduccion</Template>
  <TotalTime>11599</TotalTime>
  <Words>2033</Words>
  <Application>Microsoft Office PowerPoint</Application>
  <PresentationFormat>Personalizado</PresentationFormat>
  <Paragraphs>180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Raleway</vt:lpstr>
      <vt:lpstr>Calibri</vt:lpstr>
      <vt:lpstr>template</vt:lpstr>
      <vt:lpstr>Presentación de PowerPoint</vt:lpstr>
      <vt:lpstr>Presentación.</vt:lpstr>
      <vt:lpstr>1. Concepto.</vt:lpstr>
      <vt:lpstr>1. Concepto.</vt:lpstr>
      <vt:lpstr>2. Principales ataques.</vt:lpstr>
      <vt:lpstr>2. Principales ataques.</vt:lpstr>
      <vt:lpstr>2. Principales ataques.</vt:lpstr>
      <vt:lpstr>3. Blind SQL Injection.</vt:lpstr>
      <vt:lpstr>3. Blind SQL Injection.</vt:lpstr>
      <vt:lpstr>3. Blind SQL Injection.</vt:lpstr>
      <vt:lpstr>4. Prevención.</vt:lpstr>
      <vt:lpstr>4. Prevención.</vt:lpstr>
      <vt:lpstr>4. Prevención.</vt:lpstr>
      <vt:lpstr>5. 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Leopoldo Bernasconi</dc:creator>
  <cp:lastModifiedBy>Leopoldo Bernasconi</cp:lastModifiedBy>
  <cp:revision>432</cp:revision>
  <dcterms:created xsi:type="dcterms:W3CDTF">2015-12-18T14:01:42Z</dcterms:created>
  <dcterms:modified xsi:type="dcterms:W3CDTF">2017-09-28T14:53:45Z</dcterms:modified>
</cp:coreProperties>
</file>