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69" r:id="rId2"/>
    <p:sldId id="372" r:id="rId3"/>
    <p:sldId id="392" r:id="rId4"/>
    <p:sldId id="414" r:id="rId5"/>
    <p:sldId id="419" r:id="rId6"/>
    <p:sldId id="417" r:id="rId7"/>
    <p:sldId id="420" r:id="rId8"/>
    <p:sldId id="421" r:id="rId9"/>
    <p:sldId id="415" r:id="rId10"/>
    <p:sldId id="423" r:id="rId11"/>
    <p:sldId id="422" r:id="rId12"/>
    <p:sldId id="416" r:id="rId13"/>
    <p:sldId id="424" r:id="rId14"/>
    <p:sldId id="425" r:id="rId15"/>
    <p:sldId id="426" r:id="rId16"/>
    <p:sldId id="427" r:id="rId17"/>
    <p:sldId id="428" r:id="rId18"/>
    <p:sldId id="429" r:id="rId19"/>
    <p:sldId id="391" r:id="rId20"/>
  </p:sldIdLst>
  <p:sldSz cx="8672513" cy="6008688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  <p:cmAuthor id="1" name="Leopoldo Bernasconi" initials="LB" lastIdx="1" clrIdx="1">
    <p:extLst>
      <p:ext uri="{19B8F6BF-5375-455C-9EA6-DF929625EA0E}">
        <p15:presenceInfo xmlns:p15="http://schemas.microsoft.com/office/powerpoint/2012/main" userId="S-1-5-21-1323998825-2574780516-2908413015-1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4022" autoAdjust="0"/>
  </p:normalViewPr>
  <p:slideViewPr>
    <p:cSldViewPr>
      <p:cViewPr varScale="1">
        <p:scale>
          <a:sx n="71" d="100"/>
          <a:sy n="71" d="100"/>
        </p:scale>
        <p:origin x="1476" y="66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pPr/>
              <a:t>16/06/2017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162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532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068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2105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2042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117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0520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189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5701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Preguntas</a:t>
            </a:r>
            <a:r>
              <a:rPr lang="es-AR" baseline="0" dirty="0" smtClean="0"/>
              <a:t> de los asistentes.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107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05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700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656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172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791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06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768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AR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pPr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115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16/06/2017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"/>
            <a:ext cx="8672513" cy="6006001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519832" y="2629083"/>
            <a:ext cx="7306331" cy="747762"/>
          </a:xfrm>
        </p:spPr>
        <p:txBody>
          <a:bodyPr>
            <a:no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</a:rPr>
              <a:t>Manejo del estrés</a:t>
            </a:r>
            <a:endParaRPr lang="es-ES" sz="4400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Técnicas para manejo del estrés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413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Relajación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Respiratoria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Muscular progresiva o localizada. 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Imaginería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Técnicas de Afrontamiento 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Reestructuración cognitiva ( Detectar y evaluar características de la persona )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Dificultades cotidianas ( Observación de realidad ) 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Ensayo de habilidades</a:t>
            </a:r>
          </a:p>
          <a:p>
            <a:pPr marL="846231" lvl="1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sz="1600" dirty="0"/>
              <a:t>Resolución de problema</a:t>
            </a:r>
          </a:p>
        </p:txBody>
      </p:sp>
    </p:spTree>
    <p:extLst>
      <p:ext uri="{BB962C8B-B14F-4D97-AF65-F5344CB8AC3E}">
        <p14:creationId xmlns:p14="http://schemas.microsoft.com/office/powerpoint/2010/main" val="9460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Afrontamiento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22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Esfuerzos que se hacen para controlar, reducir o aprender a tolerar las amenazas que conducen al estrés (enfrentar al estrés).</a:t>
            </a:r>
          </a:p>
          <a:p>
            <a:endParaRPr lang="es-AR" dirty="0"/>
          </a:p>
          <a:p>
            <a:r>
              <a:rPr lang="es-AR" dirty="0"/>
              <a:t>Muchas personas utilizan técnicas inconscientes (mecanismos de defensa), no enfrentan la realidad, solo ocultan el problema, y en cualquier momento aparecen. </a:t>
            </a:r>
          </a:p>
        </p:txBody>
      </p:sp>
    </p:spTree>
    <p:extLst>
      <p:ext uri="{BB962C8B-B14F-4D97-AF65-F5344CB8AC3E}">
        <p14:creationId xmlns:p14="http://schemas.microsoft.com/office/powerpoint/2010/main" val="15438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Afrontamiento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uso del afrontamiento ayuda a enfrentar los problemas, existen 2 categorías:</a:t>
            </a:r>
          </a:p>
          <a:p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Afrontamiento </a:t>
            </a:r>
            <a:r>
              <a:rPr lang="es-AR" dirty="0" smtClean="0"/>
              <a:t>centrado </a:t>
            </a:r>
            <a:r>
              <a:rPr lang="es-AR" dirty="0"/>
              <a:t>en las </a:t>
            </a:r>
            <a:r>
              <a:rPr lang="es-AR" dirty="0" smtClean="0"/>
              <a:t>emociones </a:t>
            </a:r>
            <a:r>
              <a:rPr lang="es-AR" dirty="0"/>
              <a:t>(busca el lado positivo de una situación). </a:t>
            </a:r>
          </a:p>
          <a:p>
            <a:pPr marL="457200" indent="-457200">
              <a:buFont typeface="+mj-lt"/>
              <a:buAutoNum type="arabicPeriod"/>
            </a:pPr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Afrontamiento </a:t>
            </a:r>
            <a:r>
              <a:rPr lang="es-AR" dirty="0" smtClean="0"/>
              <a:t>centrado </a:t>
            </a:r>
            <a:r>
              <a:rPr lang="es-AR" dirty="0"/>
              <a:t>en el </a:t>
            </a:r>
            <a:r>
              <a:rPr lang="es-AR" dirty="0" smtClean="0"/>
              <a:t>problema </a:t>
            </a:r>
            <a:r>
              <a:rPr lang="es-AR" dirty="0"/>
              <a:t>(desarrolla un plan de acción para enfrentarlo). </a:t>
            </a:r>
          </a:p>
        </p:txBody>
      </p:sp>
    </p:spTree>
    <p:extLst>
      <p:ext uri="{BB962C8B-B14F-4D97-AF65-F5344CB8AC3E}">
        <p14:creationId xmlns:p14="http://schemas.microsoft.com/office/powerpoint/2010/main" val="8778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Uso del pensamiento racional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32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dirty="0"/>
              <a:t>Generalización “Todo yo”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Evitar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Interpretación de pensamientos prestar oído a todo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No creer todo lo que dicen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Polarización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No es verdad que todo sea negro o blanco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Visión catastrófica “ y si….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Buscar alternativas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Todo a sido mi culpa </a:t>
            </a:r>
            <a:r>
              <a:rPr lang="es-AR" dirty="0">
                <a:sym typeface="Wingdings" panose="05000000000000000000" pitchFamily="2" charset="2"/>
              </a:rPr>
              <a:t> Falacia de control</a:t>
            </a:r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“Las cosas no salen bien por que no lo dijeron en su momento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Falacia de cambio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A partir de un detalle se extrae una conclusión </a:t>
            </a:r>
            <a:r>
              <a:rPr lang="es-AR" dirty="0">
                <a:sym typeface="Wingdings" panose="05000000000000000000" pitchFamily="2" charset="2"/>
              </a:rPr>
              <a:t> Falacia arbitraria, debe</a:t>
            </a:r>
            <a:r>
              <a:rPr lang="es-AR" dirty="0"/>
              <a:t> hacer un análisis</a:t>
            </a:r>
          </a:p>
        </p:txBody>
      </p:sp>
    </p:spTree>
    <p:extLst>
      <p:ext uri="{BB962C8B-B14F-4D97-AF65-F5344CB8AC3E}">
        <p14:creationId xmlns:p14="http://schemas.microsoft.com/office/powerpoint/2010/main" val="24557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Autocontrol </a:t>
            </a:r>
            <a:r>
              <a:rPr lang="es-AR" dirty="0"/>
              <a:t>de nuestros pensamientos y emociones </a:t>
            </a:r>
          </a:p>
          <a:p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32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dirty="0"/>
              <a:t>Técnica respiratoria.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Técnica de relación.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Alejarse de la situación conflicto.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Pensamiento positivo.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Ser paciente. </a:t>
            </a:r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Plantearse metas a corto plazo.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Juego de roles.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Detención del pensamiento.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Afrontamiento. 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/>
              <a:t>Semáforo.</a:t>
            </a:r>
          </a:p>
        </p:txBody>
      </p:sp>
    </p:spTree>
    <p:extLst>
      <p:ext uri="{BB962C8B-B14F-4D97-AF65-F5344CB8AC3E}">
        <p14:creationId xmlns:p14="http://schemas.microsoft.com/office/powerpoint/2010/main" val="21761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/>
              <a:t>Técnicas de </a:t>
            </a:r>
            <a:r>
              <a:rPr lang="es-AR" dirty="0" smtClean="0"/>
              <a:t>comunicación asertiva</a:t>
            </a:r>
            <a:r>
              <a:rPr lang="es-AR" dirty="0"/>
              <a:t>. </a:t>
            </a:r>
          </a:p>
          <a:p>
            <a:r>
              <a:rPr lang="es-AR" dirty="0" smtClean="0"/>
              <a:t> </a:t>
            </a:r>
            <a:endParaRPr lang="es-AR" dirty="0"/>
          </a:p>
          <a:p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344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Técnicas de </a:t>
            </a:r>
            <a:r>
              <a:rPr lang="es-AR" dirty="0" smtClean="0"/>
              <a:t>comunicación asertiva</a:t>
            </a:r>
            <a:r>
              <a:rPr lang="es-AR" dirty="0"/>
              <a:t>. Expresión de pensamiento, sentimiento y creencias en forma directa y apropiada sin violar los derechos de los </a:t>
            </a:r>
            <a:r>
              <a:rPr lang="es-AR" dirty="0" smtClean="0"/>
              <a:t>demás.</a:t>
            </a:r>
            <a:endParaRPr lang="es-AR" dirty="0"/>
          </a:p>
          <a:p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Asertividad vs Agresividad</a:t>
            </a:r>
            <a:endParaRPr lang="es-AR" dirty="0"/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</a:t>
            </a:r>
            <a:r>
              <a:rPr lang="es-AR" dirty="0"/>
              <a:t>Aceptación positiva </a:t>
            </a:r>
            <a:endParaRPr lang="es-AR" dirty="0" smtClean="0"/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Pensando en beneficios para ambos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Respetándose a si mismo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Respetando al otro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Asumiendo lo mejor de la gente</a:t>
            </a:r>
          </a:p>
          <a:p>
            <a:pPr marL="457200" indent="-457200">
              <a:buFont typeface="+mj-lt"/>
              <a:buAutoNum type="arabicPeriod"/>
            </a:pPr>
            <a:r>
              <a:rPr lang="es-AR" dirty="0" smtClean="0"/>
              <a:t>Tratando de comprometerse con la situación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88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Negociación</a:t>
            </a:r>
            <a:endParaRPr lang="es-AR" dirty="0"/>
          </a:p>
          <a:p>
            <a:r>
              <a:rPr lang="es-AR" dirty="0" smtClean="0"/>
              <a:t> </a:t>
            </a:r>
            <a:endParaRPr lang="es-AR" dirty="0"/>
          </a:p>
          <a:p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100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Manejo de conflictos (Negociación). Comunicación que influye en el comportamiento de los demás donde ambos lleguen a un acuerdo ganar – ganar</a:t>
            </a:r>
          </a:p>
        </p:txBody>
      </p:sp>
    </p:spTree>
    <p:extLst>
      <p:ext uri="{BB962C8B-B14F-4D97-AF65-F5344CB8AC3E}">
        <p14:creationId xmlns:p14="http://schemas.microsoft.com/office/powerpoint/2010/main" val="2135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Resumen</a:t>
            </a:r>
            <a:endParaRPr lang="es-AR" dirty="0"/>
          </a:p>
          <a:p>
            <a:r>
              <a:rPr lang="es-AR" dirty="0" smtClean="0"/>
              <a:t> </a:t>
            </a:r>
            <a:endParaRPr lang="es-AR" dirty="0"/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0" y="1707628"/>
            <a:ext cx="8126408" cy="37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Resumen</a:t>
            </a:r>
            <a:endParaRPr lang="es-AR" dirty="0"/>
          </a:p>
          <a:p>
            <a:r>
              <a:rPr lang="es-AR" dirty="0" smtClean="0"/>
              <a:t> </a:t>
            </a:r>
            <a:endParaRPr lang="es-AR" dirty="0"/>
          </a:p>
          <a:p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8" y="1780208"/>
            <a:ext cx="8075613" cy="1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8. Preguntas.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144"/>
            <a:ext cx="8672513" cy="4804544"/>
          </a:xfrm>
          <a:prstGeom prst="rect">
            <a:avLst/>
          </a:prstGeom>
        </p:spPr>
      </p:pic>
      <p:sp>
        <p:nvSpPr>
          <p:cNvPr id="6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4" y="555501"/>
            <a:ext cx="6768008" cy="648643"/>
          </a:xfrm>
        </p:spPr>
        <p:txBody>
          <a:bodyPr/>
          <a:lstStyle/>
          <a:p>
            <a:r>
              <a:rPr lang="es-AR" dirty="0" smtClean="0"/>
              <a:t>Consultas / Dudas.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119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Manejo del estrés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96900" y="1707628"/>
            <a:ext cx="7555780" cy="2880892"/>
          </a:xfrm>
        </p:spPr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es-AR" sz="2000" dirty="0" smtClean="0"/>
              <a:t>Definiciones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s-AR" sz="2000" dirty="0" smtClean="0"/>
              <a:t>Origen del estrés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s-AR" sz="2000" dirty="0" smtClean="0"/>
              <a:t>Estrés laboral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s-AR" sz="2000" dirty="0" smtClean="0"/>
              <a:t>Manejo del estrés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s-AR" sz="2000" dirty="0" smtClean="0"/>
              <a:t>Preguntas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Temario.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8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1. Definiciones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¿Qué es el estrés?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574908" y="1707628"/>
            <a:ext cx="7505764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Estrés</a:t>
            </a:r>
            <a:r>
              <a:rPr lang="es-AR" dirty="0"/>
              <a:t>:</a:t>
            </a:r>
          </a:p>
          <a:p>
            <a:endParaRPr lang="es-AR" dirty="0"/>
          </a:p>
          <a:p>
            <a:r>
              <a:rPr lang="es-AR" dirty="0"/>
              <a:t>Percepción de amenaza, daño o peligro de un evento externo o interno, que sobrepasa nuestros recursos y perturba nuestro bienestar.</a:t>
            </a:r>
          </a:p>
          <a:p>
            <a:endParaRPr lang="es-AR" dirty="0"/>
          </a:p>
          <a:p>
            <a:r>
              <a:rPr lang="es-AR" dirty="0"/>
              <a:t>Existen el estrés positivo (controlado) y el negativo (descontrolado)</a:t>
            </a:r>
          </a:p>
        </p:txBody>
      </p:sp>
    </p:spTree>
    <p:extLst>
      <p:ext uri="{BB962C8B-B14F-4D97-AF65-F5344CB8AC3E}">
        <p14:creationId xmlns:p14="http://schemas.microsoft.com/office/powerpoint/2010/main" val="12377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1. Definiciones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¿Qué es el estrés?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44" y="1492176"/>
            <a:ext cx="5673229" cy="42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1. Definiciones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¿Qué es el estrés?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639399" y="1707628"/>
            <a:ext cx="7505764" cy="225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Se divide en tres fases</a:t>
            </a:r>
            <a:r>
              <a:rPr lang="es-AR" dirty="0"/>
              <a:t>:</a:t>
            </a:r>
          </a:p>
          <a:p>
            <a:endParaRPr lang="es-AR" dirty="0"/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Evaluación cognitiva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Dificultades cotidianas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Afrontamiento</a:t>
            </a:r>
          </a:p>
        </p:txBody>
      </p:sp>
    </p:spTree>
    <p:extLst>
      <p:ext uri="{BB962C8B-B14F-4D97-AF65-F5344CB8AC3E}">
        <p14:creationId xmlns:p14="http://schemas.microsoft.com/office/powerpoint/2010/main" val="26809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2. Origen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Causas mas frecuentes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631263" y="1707628"/>
            <a:ext cx="7505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Pérdida de seres queridos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Enfermedades o accidentes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Problemas económicos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Problemas afectivos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Problemas familiares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Cambios en el estilo de vida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Font typeface="+mj-lt"/>
              <a:buAutoNum type="arabicPeriod"/>
            </a:pPr>
            <a:endParaRPr lang="es-AR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3. Estrés laboral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¿Qué es el estrés laboral?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631263" y="1707628"/>
            <a:ext cx="7505764" cy="18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s-AR" sz="2000" dirty="0"/>
              <a:t>Conjuntos de reacciones emocionales, cognitivas, fisiológicas, y del comportamiento del trabajador a ciertos aspectos adversos o nocivos del contenido, el entorno o la organización del trabajo</a:t>
            </a:r>
            <a:endParaRPr lang="es-AR" sz="2000" b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3. Estrés laboral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¿Qué general el estrés laboral?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631263" y="1707628"/>
            <a:ext cx="7505764" cy="356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Los relacionados con las condiciones ambientales y diseño del puesto de trabajo. 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Los relacionados con la organización laboral. 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Los relacionados con el puesto de trabajo. 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Los relacionados con el desempeño del rol del trabajador. </a:t>
            </a:r>
          </a:p>
          <a:p>
            <a:pPr marL="342900" indent="-342900" defTabSz="76197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AR" dirty="0"/>
              <a:t>Los relacionados con las relaciones interpersonales del trabajo.</a:t>
            </a:r>
          </a:p>
        </p:txBody>
      </p:sp>
    </p:spTree>
    <p:extLst>
      <p:ext uri="{BB962C8B-B14F-4D97-AF65-F5344CB8AC3E}">
        <p14:creationId xmlns:p14="http://schemas.microsoft.com/office/powerpoint/2010/main" val="29355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900" y="52017"/>
            <a:ext cx="8075613" cy="576064"/>
          </a:xfrm>
        </p:spPr>
        <p:txBody>
          <a:bodyPr/>
          <a:lstStyle/>
          <a:p>
            <a:r>
              <a:rPr lang="es-AR" dirty="0" smtClean="0"/>
              <a:t>4. Manejo del estrés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631263" y="555501"/>
            <a:ext cx="8041249" cy="648643"/>
          </a:xfrm>
        </p:spPr>
        <p:txBody>
          <a:bodyPr/>
          <a:lstStyle/>
          <a:p>
            <a:r>
              <a:rPr lang="es-AR" dirty="0" smtClean="0"/>
              <a:t>Intervención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824" y="1677896"/>
            <a:ext cx="7632848" cy="168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intervención tiene como objetivo prioritario la mejoría de la estado de salud física y psicológica de los trabajadores, la que redundará en un mayor bienestar de estado psicológico y productividad; y en un disminución de los riesgos laborales y costes sociales.</a:t>
            </a:r>
          </a:p>
        </p:txBody>
      </p:sp>
    </p:spTree>
    <p:extLst>
      <p:ext uri="{BB962C8B-B14F-4D97-AF65-F5344CB8AC3E}">
        <p14:creationId xmlns:p14="http://schemas.microsoft.com/office/powerpoint/2010/main" val="40668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Automatizacion - Introduccion</Template>
  <TotalTime>10729</TotalTime>
  <Words>726</Words>
  <Application>Microsoft Office PowerPoint</Application>
  <PresentationFormat>Personalizado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Wingdings</vt:lpstr>
      <vt:lpstr>Arial</vt:lpstr>
      <vt:lpstr>Trebuchet MS</vt:lpstr>
      <vt:lpstr>Raleway</vt:lpstr>
      <vt:lpstr>template</vt:lpstr>
      <vt:lpstr>Presentación de PowerPoint</vt:lpstr>
      <vt:lpstr>Manejo del estrés</vt:lpstr>
      <vt:lpstr>1. Definiciones</vt:lpstr>
      <vt:lpstr>1. Definiciones</vt:lpstr>
      <vt:lpstr>1. Definiciones</vt:lpstr>
      <vt:lpstr>2. Origen del estrés</vt:lpstr>
      <vt:lpstr>3. Estrés laboral</vt:lpstr>
      <vt:lpstr>3. Estrés laboral</vt:lpstr>
      <vt:lpstr>4. Manejo del estrés</vt:lpstr>
      <vt:lpstr>4. Manejo del estrés</vt:lpstr>
      <vt:lpstr>4. Manejo del estrés</vt:lpstr>
      <vt:lpstr>4. Manejo del estrés</vt:lpstr>
      <vt:lpstr>4. Manejo del estrés</vt:lpstr>
      <vt:lpstr>4. Manejo del estrés</vt:lpstr>
      <vt:lpstr>4. Manejo del estrés</vt:lpstr>
      <vt:lpstr>4. Manejo del estrés</vt:lpstr>
      <vt:lpstr>4. Manejo del estrés</vt:lpstr>
      <vt:lpstr>4. Manejo del estrés</vt:lpstr>
      <vt:lpstr>8. Preguntas.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Leopoldo Bernasconi</dc:creator>
  <cp:lastModifiedBy>Sebastian Nagy</cp:lastModifiedBy>
  <cp:revision>347</cp:revision>
  <dcterms:created xsi:type="dcterms:W3CDTF">2015-12-18T14:01:42Z</dcterms:created>
  <dcterms:modified xsi:type="dcterms:W3CDTF">2017-06-16T18:51:15Z</dcterms:modified>
</cp:coreProperties>
</file>