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369" r:id="rId2"/>
    <p:sldId id="372" r:id="rId3"/>
    <p:sldId id="373" r:id="rId4"/>
    <p:sldId id="374" r:id="rId5"/>
    <p:sldId id="375" r:id="rId6"/>
    <p:sldId id="395" r:id="rId7"/>
    <p:sldId id="394" r:id="rId8"/>
    <p:sldId id="393" r:id="rId9"/>
    <p:sldId id="392" r:id="rId10"/>
    <p:sldId id="391" r:id="rId11"/>
    <p:sldId id="377" r:id="rId12"/>
    <p:sldId id="385" r:id="rId13"/>
    <p:sldId id="379" r:id="rId14"/>
    <p:sldId id="380" r:id="rId15"/>
    <p:sldId id="388" r:id="rId16"/>
    <p:sldId id="389" r:id="rId17"/>
    <p:sldId id="381" r:id="rId18"/>
    <p:sldId id="382" r:id="rId19"/>
    <p:sldId id="386" r:id="rId20"/>
    <p:sldId id="383" r:id="rId21"/>
    <p:sldId id="384" r:id="rId22"/>
    <p:sldId id="390" r:id="rId23"/>
  </p:sldIdLst>
  <p:sldSz cx="8672513" cy="6008688"/>
  <p:notesSz cx="6858000" cy="9144000"/>
  <p:embeddedFontLst>
    <p:embeddedFont>
      <p:font typeface="Calibri" panose="020F0502020204030204" pitchFamily="34" charset="0"/>
      <p:regular r:id="rId25"/>
      <p:bold r:id="rId26"/>
      <p:italic r:id="rId27"/>
      <p:boldItalic r:id="rId28"/>
    </p:embeddedFont>
    <p:embeddedFont>
      <p:font typeface="Raleway" panose="020B0604020202020204" charset="0"/>
      <p:regular r:id="rId29"/>
      <p:bold r:id="rId30"/>
    </p:embeddedFont>
    <p:embeddedFont>
      <p:font typeface="Trebuchet MS" panose="020B0603020202020204" pitchFamily="34" charset="0"/>
      <p:regular r:id="rId31"/>
      <p:bold r:id="rId32"/>
      <p:italic r:id="rId33"/>
      <p:boldItalic r:id="rId34"/>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 id="1" name="Leopoldo Bernasconi" initials="LB" lastIdx="1" clrIdx="1">
    <p:extLst>
      <p:ext uri="{19B8F6BF-5375-455C-9EA6-DF929625EA0E}">
        <p15:presenceInfo xmlns:p15="http://schemas.microsoft.com/office/powerpoint/2012/main" userId="S-1-5-21-1323998825-2574780516-2908413015-1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DD"/>
    <a:srgbClr val="FF8C2D"/>
    <a:srgbClr val="2D2D2D"/>
    <a:srgbClr val="FFB56B"/>
    <a:srgbClr val="FC793E"/>
    <a:srgbClr val="FDB899"/>
    <a:srgbClr val="FAA950"/>
    <a:srgbClr val="FC6724"/>
    <a:srgbClr val="FC9364"/>
    <a:srgbClr val="FC8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36625" autoAdjust="0"/>
  </p:normalViewPr>
  <p:slideViewPr>
    <p:cSldViewPr>
      <p:cViewPr varScale="1">
        <p:scale>
          <a:sx n="31" d="100"/>
          <a:sy n="31" d="100"/>
        </p:scale>
        <p:origin x="2586" y="42"/>
      </p:cViewPr>
      <p:guideLst>
        <p:guide orient="horz" pos="3525"/>
        <p:guide/>
        <p:guide orient="horz" pos="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pPr/>
              <a:t>24/04/2017</a:t>
            </a:fld>
            <a:endParaRPr lang="es-AR" dirty="0"/>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pPr/>
              <a:t>‹Nº›</a:t>
            </a:fld>
            <a:endParaRPr lang="es-AR" dirty="0"/>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0" dirty="0" smtClean="0"/>
              <a:t>La capacitación sobre SQL va a estar dividida en 2 niveles:</a:t>
            </a:r>
          </a:p>
          <a:p>
            <a:pPr marL="342900" indent="-342900">
              <a:buFont typeface="+mj-lt"/>
              <a:buAutoNum type="arabicPeriod"/>
            </a:pPr>
            <a:r>
              <a:rPr lang="es-AR" b="0" dirty="0" smtClean="0"/>
              <a:t>Nivel 1 (Inicial): Se</a:t>
            </a:r>
            <a:r>
              <a:rPr lang="es-AR" b="0" baseline="0" dirty="0" smtClean="0"/>
              <a:t> verán las diferentes clausulas para recuperar y alterar información almacenada en la base de datos.</a:t>
            </a:r>
          </a:p>
          <a:p>
            <a:pPr marL="342900" indent="-342900">
              <a:buFont typeface="+mj-lt"/>
              <a:buAutoNum type="arabicPeriod"/>
            </a:pPr>
            <a:r>
              <a:rPr lang="es-AR" b="0" baseline="0" dirty="0" smtClean="0"/>
              <a:t>Nivel 2 (Avanzado): Se vera todo lo que es creación y gestión de tablas como así también el resto de los objetos que forman parte de la base de datos (constrains, Stored procedures, funciones, triggers, índices, etc.).</a:t>
            </a:r>
          </a:p>
          <a:p>
            <a:pPr marL="0" indent="0">
              <a:buFont typeface="+mj-lt"/>
              <a:buNone/>
            </a:pPr>
            <a:r>
              <a:rPr lang="es-AR" b="0" baseline="0" dirty="0" smtClean="0"/>
              <a:t>Por un tema de cantidad de temas a ver, a su vez cada nivel estará divido en 3 encuentros en donde se vera en detalle tanto el marco teórico, como las buenas practicas y la implementación de lo visto directamente sobre SQL Server. </a:t>
            </a:r>
          </a:p>
          <a:p>
            <a:pPr marL="342900" indent="-342900">
              <a:buFont typeface="+mj-lt"/>
              <a:buAutoNum type="arabicPeriod"/>
            </a:pPr>
            <a:endParaRPr lang="es-AR" b="0" dirty="0"/>
          </a:p>
        </p:txBody>
      </p:sp>
      <p:sp>
        <p:nvSpPr>
          <p:cNvPr id="4" name="Slide Number Placeholder 3"/>
          <p:cNvSpPr>
            <a:spLocks noGrp="1"/>
          </p:cNvSpPr>
          <p:nvPr>
            <p:ph type="sldNum" sz="quarter" idx="10"/>
          </p:nvPr>
        </p:nvSpPr>
        <p:spPr/>
        <p:txBody>
          <a:bodyPr/>
          <a:lstStyle/>
          <a:p>
            <a:fld id="{2AB2016F-03C1-44A6-B9E3-22D2F2DA74BD}" type="slidenum">
              <a:rPr lang="es-AR" smtClean="0"/>
              <a:pPr/>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Podemos concatenar dos cadenas de texto almacenadas en diferentes campos. Ej.: </a:t>
            </a:r>
            <a:r>
              <a:rPr lang="es-AR" sz="1400" b="1" u="none" baseline="0" dirty="0" smtClean="0"/>
              <a:t>SELECT (u.nombre + u.apellido) AS ‘</a:t>
            </a:r>
            <a:r>
              <a:rPr lang="es-AR" sz="1400" u="none" baseline="0" dirty="0" smtClean="0"/>
              <a:t>usuario’ FROM usuarios u.</a:t>
            </a:r>
          </a:p>
          <a:p>
            <a:pPr marL="0" lvl="0" indent="0">
              <a:buFont typeface="+mj-lt"/>
              <a:buNone/>
            </a:pPr>
            <a:r>
              <a:rPr lang="es-AR" sz="1400" u="none" baseline="0" dirty="0" smtClean="0"/>
              <a:t>También podemos incluir texto fijo y combinarlo con datos de la tabla. Ej.: SELECT  (‘El nombre es: ‘ + u.nombre AS ‘usuario’ FROM usuarios u (Mas adelante veremos como convertir un tipo de dato y poder combinar texto con números o texto con fechas).</a:t>
            </a:r>
          </a:p>
          <a:p>
            <a:pPr marL="0" lvl="0" indent="0">
              <a:buFont typeface="+mj-lt"/>
              <a:buNone/>
            </a:pPr>
            <a:r>
              <a:rPr lang="es-AR" sz="1400" u="none" baseline="0" dirty="0" smtClean="0"/>
              <a:t>Por ultimo, también es posible incluir texto fijo en un nuevo campo. Ej.: SELECT ‘Informe de usuarios’ as titulo, u.nombre, u.apellido FROM usuarios u (Esto nos mostraría un campo “titulo” con el valor “Informe de usuarios” antes del nombre y apellido de cada usuario)</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Concatenar texto de 2 campos de la tabla.</a:t>
            </a:r>
          </a:p>
          <a:p>
            <a:pPr marL="342900" lvl="0" indent="-342900">
              <a:buFont typeface="+mj-lt"/>
              <a:buAutoNum type="arabicPeriod"/>
            </a:pPr>
            <a:r>
              <a:rPr lang="es-AR" sz="1400" u="none" baseline="0" dirty="0" smtClean="0"/>
              <a:t>Concatenar texto fijo con texto de un campo de la tabla.</a:t>
            </a:r>
          </a:p>
          <a:p>
            <a:pPr marL="342900" lvl="0" indent="-342900">
              <a:buFont typeface="+mj-lt"/>
              <a:buAutoNum type="arabicPeriod"/>
            </a:pPr>
            <a:r>
              <a:rPr lang="es-AR" sz="1400" u="none" baseline="0" dirty="0" smtClean="0"/>
              <a:t>Concatenar únicamente texto fijo en una consulta.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10</a:t>
            </a:fld>
            <a:endParaRPr lang="es-AR" dirty="0"/>
          </a:p>
        </p:txBody>
      </p:sp>
    </p:spTree>
    <p:extLst>
      <p:ext uri="{BB962C8B-B14F-4D97-AF65-F5344CB8AC3E}">
        <p14:creationId xmlns:p14="http://schemas.microsoft.com/office/powerpoint/2010/main" val="259861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Las variables son espacios en memoria que almacenan un valor que puede variar en el tiempo. Pueden ser utilizadas en tiempo de ejecución para referenciar ese valor.</a:t>
            </a:r>
          </a:p>
          <a:p>
            <a:r>
              <a:rPr lang="es-AR" sz="1400" u="none" baseline="0" dirty="0" smtClean="0"/>
              <a:t>Para su correcto funcionamiento deben ser declaradas con un tipo de dato especifico y usualmente se le asigna un valor inicial (de no hacerlo, se inician como null).</a:t>
            </a:r>
          </a:p>
          <a:p>
            <a:endParaRPr lang="es-AR" sz="1400" u="none" baseline="0" dirty="0" smtClean="0"/>
          </a:p>
          <a:p>
            <a:r>
              <a:rPr lang="es-AR" sz="1400" u="sng" baseline="0" dirty="0" smtClean="0"/>
              <a:t>TIPOS DE DATO</a:t>
            </a:r>
          </a:p>
          <a:p>
            <a:pPr marL="342900" indent="-342900">
              <a:buFont typeface="+mj-lt"/>
              <a:buAutoNum type="arabicPeriod"/>
            </a:pPr>
            <a:r>
              <a:rPr lang="es-AR" sz="1400" b="1" u="none" baseline="0" dirty="0" smtClean="0"/>
              <a:t>Texto</a:t>
            </a:r>
          </a:p>
          <a:p>
            <a:pPr marL="846231" lvl="1" indent="-342900">
              <a:buFont typeface="+mj-lt"/>
              <a:buAutoNum type="alphaLcParenR"/>
            </a:pPr>
            <a:r>
              <a:rPr lang="es-AR" sz="1400" u="sng" baseline="0" dirty="0" smtClean="0"/>
              <a:t>CHAR(n): </a:t>
            </a:r>
            <a:r>
              <a:rPr lang="es-AR" sz="1400" u="none" baseline="0" dirty="0" smtClean="0"/>
              <a:t>Cadena de texto fijo donde n será la cantidad de caracteres que deberá tener la variable. El máximo es 8.000.</a:t>
            </a:r>
          </a:p>
          <a:p>
            <a:pPr marL="846231" lvl="1" indent="-342900">
              <a:buFont typeface="+mj-lt"/>
              <a:buAutoNum type="alphaLcParenR"/>
            </a:pPr>
            <a:r>
              <a:rPr lang="es-AR" sz="1400" u="sng" baseline="0" dirty="0" smtClean="0"/>
              <a:t>VARCHAR(n): </a:t>
            </a:r>
            <a:r>
              <a:rPr lang="es-AR" sz="1400" u="none" baseline="0" dirty="0" smtClean="0"/>
              <a:t>Cadena de texto variable donde “n” representa el máximo de caracteres que puede tener el dato (Se puede seleccionar hasta 8.000 caracteres)</a:t>
            </a:r>
          </a:p>
          <a:p>
            <a:pPr marL="342900" lvl="0" indent="-342900">
              <a:buFont typeface="+mj-lt"/>
              <a:buAutoNum type="arabicPeriod"/>
            </a:pPr>
            <a:r>
              <a:rPr lang="es-AR" sz="1400" b="1" u="none" baseline="0" dirty="0" smtClean="0"/>
              <a:t>Numéricos enteros</a:t>
            </a:r>
          </a:p>
          <a:p>
            <a:pPr marL="846231" lvl="1" indent="-342900">
              <a:buFont typeface="+mj-lt"/>
              <a:buAutoNum type="alphaLcParenR"/>
            </a:pPr>
            <a:r>
              <a:rPr lang="es-AR" sz="1400" u="sng" baseline="0" dirty="0" smtClean="0"/>
              <a:t>Bit: </a:t>
            </a:r>
            <a:r>
              <a:rPr lang="es-AR" sz="1400" u="none" baseline="0" dirty="0" smtClean="0"/>
              <a:t>0 a 1</a:t>
            </a:r>
          </a:p>
          <a:p>
            <a:pPr marL="846231" lvl="1" indent="-342900">
              <a:buFont typeface="+mj-lt"/>
              <a:buAutoNum type="alphaLcParenR"/>
            </a:pPr>
            <a:r>
              <a:rPr lang="es-AR" sz="1400" u="sng" baseline="0" dirty="0" smtClean="0"/>
              <a:t>tinyInt: </a:t>
            </a:r>
            <a:r>
              <a:rPr lang="es-AR" sz="1400" u="none" baseline="0" dirty="0" smtClean="0"/>
              <a:t>0 a 255</a:t>
            </a:r>
          </a:p>
          <a:p>
            <a:pPr marL="846231" lvl="1" indent="-342900">
              <a:buFont typeface="+mj-lt"/>
              <a:buAutoNum type="alphaLcParenR"/>
            </a:pPr>
            <a:r>
              <a:rPr lang="es-AR" sz="1400" u="sng" baseline="0" dirty="0" smtClean="0"/>
              <a:t>smallInt: </a:t>
            </a:r>
            <a:r>
              <a:rPr lang="es-AR" sz="1400" u="none" baseline="0" dirty="0" smtClean="0"/>
              <a:t>-32.000 a 32.000</a:t>
            </a:r>
          </a:p>
          <a:p>
            <a:pPr marL="846231" lvl="1" indent="-342900">
              <a:buFont typeface="+mj-lt"/>
              <a:buAutoNum type="alphaLcParenR"/>
            </a:pPr>
            <a:r>
              <a:rPr lang="es-AR" sz="1400" u="sng" baseline="0" dirty="0" smtClean="0"/>
              <a:t>Int: </a:t>
            </a:r>
            <a:r>
              <a:rPr lang="es-AR" sz="1400" u="none" baseline="0" dirty="0" smtClean="0"/>
              <a:t>-2.500.000.000 aprox a 2.500.000.000 aprox</a:t>
            </a:r>
          </a:p>
          <a:p>
            <a:pPr marL="342900" lvl="0" indent="-342900">
              <a:buFont typeface="+mj-lt"/>
              <a:buAutoNum type="arabicPeriod"/>
            </a:pPr>
            <a:r>
              <a:rPr lang="es-AR" sz="1400" b="1" i="0" u="none" kern="1200" baseline="0" dirty="0" smtClean="0">
                <a:solidFill>
                  <a:schemeClr val="tx1"/>
                </a:solidFill>
                <a:effectLst/>
                <a:latin typeface="+mn-lt"/>
                <a:ea typeface="+mn-ea"/>
                <a:cs typeface="+mn-cs"/>
              </a:rPr>
              <a:t>Numéricos con decimal</a:t>
            </a:r>
          </a:p>
          <a:p>
            <a:pPr marL="846231" lvl="1" indent="-342900">
              <a:buFont typeface="+mj-lt"/>
              <a:buAutoNum type="alphaLcParenR"/>
            </a:pPr>
            <a:r>
              <a:rPr lang="es-AR" sz="1400" b="0" i="0" u="sng" kern="1200" baseline="0" dirty="0" smtClean="0">
                <a:solidFill>
                  <a:schemeClr val="tx1"/>
                </a:solidFill>
                <a:effectLst/>
                <a:latin typeface="+mn-lt"/>
                <a:ea typeface="+mn-ea"/>
                <a:cs typeface="+mn-cs"/>
              </a:rPr>
              <a:t>Decimal (t,d): </a:t>
            </a:r>
            <a:r>
              <a:rPr lang="es-AR" sz="1400" b="0" i="0" u="none" kern="1200" baseline="0" dirty="0" smtClean="0">
                <a:solidFill>
                  <a:schemeClr val="tx1"/>
                </a:solidFill>
                <a:effectLst/>
                <a:latin typeface="+mn-lt"/>
                <a:ea typeface="+mn-ea"/>
                <a:cs typeface="+mn-cs"/>
              </a:rPr>
              <a:t>Cantidad exacta de decimales. “t” representa el total de dígitos y “d” de decimales.</a:t>
            </a:r>
          </a:p>
          <a:p>
            <a:pPr marL="846231" lvl="1" indent="-342900">
              <a:buFont typeface="+mj-lt"/>
              <a:buAutoNum type="alphaLcParenR"/>
            </a:pPr>
            <a:r>
              <a:rPr lang="es-AR" sz="1400" u="sng" baseline="0" dirty="0" smtClean="0"/>
              <a:t>Float: </a:t>
            </a:r>
            <a:r>
              <a:rPr lang="es-AR" sz="1400" u="none" baseline="0" dirty="0" smtClean="0"/>
              <a:t>Valores números con decimales.</a:t>
            </a:r>
          </a:p>
          <a:p>
            <a:pPr marL="342900" lvl="0" indent="-342900">
              <a:buFont typeface="+mj-lt"/>
              <a:buAutoNum type="arabicPeriod"/>
            </a:pPr>
            <a:r>
              <a:rPr lang="es-AR" sz="1400" b="1" u="none" baseline="0" dirty="0" smtClean="0"/>
              <a:t>Fechas</a:t>
            </a:r>
          </a:p>
          <a:p>
            <a:pPr marL="846231" lvl="1" indent="-342900">
              <a:buFont typeface="+mj-lt"/>
              <a:buAutoNum type="alphaLcParenR"/>
            </a:pPr>
            <a:r>
              <a:rPr lang="es-AR" sz="1400" u="sng" baseline="0" dirty="0" smtClean="0"/>
              <a:t>Datetime: </a:t>
            </a:r>
            <a:r>
              <a:rPr lang="es-AR" sz="1400" u="none" baseline="0" dirty="0" smtClean="0"/>
              <a:t>Del 01/01/1753 al 31/12/9999</a:t>
            </a:r>
          </a:p>
          <a:p>
            <a:pPr marL="342900" lvl="0" indent="-342900">
              <a:buFont typeface="+mj-lt"/>
              <a:buAutoNum type="arabicPeriod"/>
            </a:pPr>
            <a:r>
              <a:rPr lang="es-AR" sz="1400" b="1" u="none" baseline="0" dirty="0" smtClean="0"/>
              <a:t>Otros</a:t>
            </a:r>
          </a:p>
          <a:p>
            <a:pPr marL="846231" lvl="1" indent="-342900">
              <a:buFont typeface="+mj-lt"/>
              <a:buAutoNum type="alphaLcParenR"/>
            </a:pPr>
            <a:r>
              <a:rPr lang="es-AR" sz="1400" u="sng" baseline="0" dirty="0" smtClean="0"/>
              <a:t>Text: </a:t>
            </a:r>
            <a:r>
              <a:rPr lang="es-AR" sz="1400" u="none" baseline="0" dirty="0" smtClean="0"/>
              <a:t>Guarda datos de hasta </a:t>
            </a:r>
            <a:r>
              <a:rPr lang="es-AR" sz="1321" b="0" i="0" kern="1200" dirty="0" smtClean="0">
                <a:solidFill>
                  <a:schemeClr val="tx1"/>
                </a:solidFill>
                <a:effectLst/>
                <a:latin typeface="+mn-lt"/>
                <a:ea typeface="+mn-ea"/>
                <a:cs typeface="+mn-cs"/>
              </a:rPr>
              <a:t>2.000.000.000 de caracteres. No se</a:t>
            </a:r>
            <a:r>
              <a:rPr lang="es-AR" sz="1321" b="0" i="0" kern="1200" baseline="0" dirty="0" smtClean="0">
                <a:solidFill>
                  <a:schemeClr val="tx1"/>
                </a:solidFill>
                <a:effectLst/>
                <a:latin typeface="+mn-lt"/>
                <a:ea typeface="+mn-ea"/>
                <a:cs typeface="+mn-cs"/>
              </a:rPr>
              <a:t> recomienda su uso por cuestiones de performance.</a:t>
            </a:r>
          </a:p>
          <a:p>
            <a:pPr marL="846231" marR="0" lvl="1" indent="-342900" algn="l" defTabSz="1006663" rtl="0" eaLnBrk="1" fontAlgn="auto" latinLnBrk="0" hangingPunct="1">
              <a:lnSpc>
                <a:spcPct val="100000"/>
              </a:lnSpc>
              <a:spcBef>
                <a:spcPts val="0"/>
              </a:spcBef>
              <a:spcAft>
                <a:spcPts val="0"/>
              </a:spcAft>
              <a:buClrTx/>
              <a:buSzTx/>
              <a:buFont typeface="+mj-lt"/>
              <a:buAutoNum type="alphaLcParenR"/>
              <a:tabLst/>
              <a:defRPr/>
            </a:pPr>
            <a:r>
              <a:rPr lang="es-AR" sz="1400" u="sng" baseline="0" dirty="0" smtClean="0"/>
              <a:t>Bigint: </a:t>
            </a:r>
            <a:r>
              <a:rPr lang="es-AR" sz="1400" u="none" baseline="0" dirty="0" smtClean="0"/>
              <a:t>-</a:t>
            </a:r>
            <a:r>
              <a:rPr lang="es-AR" sz="1321" b="0" i="0" kern="1200" dirty="0" smtClean="0">
                <a:solidFill>
                  <a:schemeClr val="tx1"/>
                </a:solidFill>
                <a:effectLst/>
                <a:latin typeface="+mn-lt"/>
                <a:ea typeface="+mn-ea"/>
                <a:cs typeface="+mn-cs"/>
              </a:rPr>
              <a:t>9.000.000.000.000.000.000 aprox a 9.000.000.000.000.000.000 </a:t>
            </a:r>
            <a:endParaRPr lang="es-AR" sz="1321" b="0" i="0" kern="1200" baseline="0" dirty="0" smtClean="0">
              <a:solidFill>
                <a:schemeClr val="tx1"/>
              </a:solidFill>
              <a:effectLst/>
              <a:latin typeface="+mn-lt"/>
              <a:ea typeface="+mn-ea"/>
              <a:cs typeface="+mn-cs"/>
            </a:endParaRPr>
          </a:p>
          <a:p>
            <a:pPr marL="846231" lvl="1" indent="-342900">
              <a:buFont typeface="+mj-lt"/>
              <a:buAutoNum type="alphaLcParenR"/>
            </a:pPr>
            <a:r>
              <a:rPr lang="es-AR" sz="1321" b="0" i="0" u="sng" kern="1200" baseline="0" dirty="0" smtClean="0">
                <a:solidFill>
                  <a:schemeClr val="tx1"/>
                </a:solidFill>
                <a:effectLst/>
                <a:latin typeface="+mn-lt"/>
                <a:ea typeface="+mn-ea"/>
                <a:cs typeface="+mn-cs"/>
              </a:rPr>
              <a:t>Real: </a:t>
            </a:r>
            <a:r>
              <a:rPr lang="es-AR" sz="1321" b="0" i="0" kern="1200" baseline="0" dirty="0" smtClean="0">
                <a:solidFill>
                  <a:schemeClr val="tx1"/>
                </a:solidFill>
                <a:effectLst/>
                <a:latin typeface="+mn-lt"/>
                <a:ea typeface="+mn-ea"/>
                <a:cs typeface="+mn-cs"/>
              </a:rPr>
              <a:t>Es similar al float pero admite números mayores.</a:t>
            </a:r>
          </a:p>
          <a:p>
            <a:pPr marL="846231" lvl="1" indent="-342900">
              <a:buFont typeface="+mj-lt"/>
              <a:buAutoNum type="alphaLcParenR"/>
            </a:pPr>
            <a:r>
              <a:rPr lang="es-AR" sz="1321" b="0" i="0" u="sng" kern="1200" baseline="0" dirty="0" smtClean="0">
                <a:solidFill>
                  <a:schemeClr val="tx1"/>
                </a:solidFill>
                <a:effectLst/>
                <a:latin typeface="+mn-lt"/>
                <a:ea typeface="+mn-ea"/>
                <a:cs typeface="+mn-cs"/>
              </a:rPr>
              <a:t>Money / smallMoney</a:t>
            </a:r>
            <a:r>
              <a:rPr lang="es-AR" sz="1321" b="0" i="0" kern="1200" baseline="0" dirty="0" smtClean="0">
                <a:solidFill>
                  <a:schemeClr val="tx1"/>
                </a:solidFill>
                <a:effectLst/>
                <a:latin typeface="+mn-lt"/>
                <a:ea typeface="+mn-ea"/>
                <a:cs typeface="+mn-cs"/>
              </a:rPr>
              <a:t>: Para almacenar valores monetarios.</a:t>
            </a:r>
          </a:p>
          <a:p>
            <a:pPr marL="846231" lvl="1" indent="-342900">
              <a:buFont typeface="+mj-lt"/>
              <a:buAutoNum type="alphaLcParenR"/>
            </a:pPr>
            <a:r>
              <a:rPr lang="es-AR" sz="1321" b="0" i="0" u="sng" kern="1200" baseline="0" dirty="0" smtClean="0">
                <a:solidFill>
                  <a:schemeClr val="tx1"/>
                </a:solidFill>
                <a:effectLst/>
                <a:latin typeface="+mn-lt"/>
                <a:ea typeface="+mn-ea"/>
                <a:cs typeface="+mn-cs"/>
              </a:rPr>
              <a:t>smallDatetime: </a:t>
            </a:r>
            <a:r>
              <a:rPr lang="es-AR" sz="1321" b="0" i="0" kern="1200" baseline="0" dirty="0" smtClean="0">
                <a:solidFill>
                  <a:schemeClr val="tx1"/>
                </a:solidFill>
                <a:effectLst/>
                <a:latin typeface="+mn-lt"/>
                <a:ea typeface="+mn-ea"/>
                <a:cs typeface="+mn-cs"/>
              </a:rPr>
              <a:t>Similar al datetime pero va del 01/01/1900 al 06-06-2079.</a:t>
            </a:r>
          </a:p>
          <a:p>
            <a:pPr marL="0" lvl="0" indent="0">
              <a:buFont typeface="+mj-lt"/>
              <a:buNone/>
            </a:pPr>
            <a:r>
              <a:rPr lang="es-AR" sz="1321" b="0" i="0" kern="1200" baseline="0" dirty="0" smtClean="0">
                <a:solidFill>
                  <a:schemeClr val="tx1"/>
                </a:solidFill>
                <a:effectLst/>
                <a:latin typeface="+mn-lt"/>
                <a:ea typeface="+mn-ea"/>
                <a:cs typeface="+mn-cs"/>
              </a:rPr>
              <a:t>En general, siempre que se asigne un valor mayor al que admite la variables (según su tipo de dato), SQL Server nos mostrara un error y no se asignada el valor. Las excepciones son:</a:t>
            </a:r>
          </a:p>
          <a:p>
            <a:pPr marL="285750" lvl="0" indent="-285750">
              <a:buFont typeface="Arial" panose="020B0604020202020204" pitchFamily="34" charset="0"/>
              <a:buChar char="•"/>
            </a:pPr>
            <a:r>
              <a:rPr lang="es-AR" sz="1321" b="0" i="0" u="sng" kern="1200" baseline="0" dirty="0" smtClean="0">
                <a:solidFill>
                  <a:schemeClr val="tx1"/>
                </a:solidFill>
                <a:effectLst/>
                <a:latin typeface="+mn-lt"/>
                <a:ea typeface="+mn-ea"/>
                <a:cs typeface="+mn-cs"/>
              </a:rPr>
              <a:t>Decimal:</a:t>
            </a:r>
            <a:r>
              <a:rPr lang="es-AR" sz="1321" b="0" i="0" kern="1200" baseline="0" dirty="0" smtClean="0">
                <a:solidFill>
                  <a:schemeClr val="tx1"/>
                </a:solidFill>
                <a:effectLst/>
                <a:latin typeface="+mn-lt"/>
                <a:ea typeface="+mn-ea"/>
                <a:cs typeface="+mn-cs"/>
              </a:rPr>
              <a:t> Se redondea el numero ingresado al formato declarado</a:t>
            </a:r>
          </a:p>
          <a:p>
            <a:pPr marL="285750" lvl="0" indent="-285750">
              <a:buFont typeface="Arial" panose="020B0604020202020204" pitchFamily="34" charset="0"/>
              <a:buChar char="•"/>
            </a:pPr>
            <a:r>
              <a:rPr lang="es-AR" sz="1321" b="0" i="0" u="sng" kern="1200" baseline="0" dirty="0" smtClean="0">
                <a:solidFill>
                  <a:schemeClr val="tx1"/>
                </a:solidFill>
                <a:effectLst/>
                <a:latin typeface="+mn-lt"/>
                <a:ea typeface="+mn-ea"/>
                <a:cs typeface="+mn-cs"/>
              </a:rPr>
              <a:t>Texto en variables numéricas:</a:t>
            </a:r>
            <a:r>
              <a:rPr lang="es-AR" sz="1321" b="0" i="0" kern="1200" baseline="0" dirty="0" smtClean="0">
                <a:solidFill>
                  <a:schemeClr val="tx1"/>
                </a:solidFill>
                <a:effectLst/>
                <a:latin typeface="+mn-lt"/>
                <a:ea typeface="+mn-ea"/>
                <a:cs typeface="+mn-cs"/>
              </a:rPr>
              <a:t> Si la cadena de texto son solamente dígitos, hace la conversión. Si no, tira el error.</a:t>
            </a:r>
          </a:p>
          <a:p>
            <a:pPr marL="0" lvl="0" indent="0">
              <a:buFont typeface="Arial" panose="020B0604020202020204" pitchFamily="34" charset="0"/>
              <a:buNone/>
            </a:pPr>
            <a:r>
              <a:rPr lang="es-AR" sz="1321" b="0" i="0" kern="1200" baseline="0" dirty="0" smtClean="0">
                <a:solidFill>
                  <a:schemeClr val="tx1"/>
                </a:solidFill>
                <a:effectLst/>
                <a:latin typeface="+mn-lt"/>
                <a:ea typeface="+mn-ea"/>
                <a:cs typeface="+mn-cs"/>
              </a:rPr>
              <a:t>Para mayor información acerca de los tipos de datos se pueden consultar el procedimiento del sistema </a:t>
            </a:r>
            <a:r>
              <a:rPr lang="es-AR" sz="1321" kern="1200" dirty="0" smtClean="0">
                <a:solidFill>
                  <a:schemeClr val="tx1"/>
                </a:solidFill>
                <a:latin typeface="+mn-lt"/>
                <a:ea typeface="+mn-ea"/>
                <a:cs typeface="+mn-cs"/>
              </a:rPr>
              <a:t>sp_datatype_info</a:t>
            </a:r>
            <a:endParaRPr lang="es-AR" sz="1321" b="0" i="0" kern="1200" baseline="0" dirty="0" smtClean="0">
              <a:solidFill>
                <a:schemeClr val="tx1"/>
              </a:solidFill>
              <a:effectLst/>
              <a:latin typeface="+mn-lt"/>
              <a:ea typeface="+mn-ea"/>
              <a:cs typeface="+mn-cs"/>
            </a:endParaRPr>
          </a:p>
          <a:p>
            <a:pPr marL="285750" lvl="0" indent="-285750">
              <a:buFont typeface="Arial" panose="020B0604020202020204" pitchFamily="34" charset="0"/>
              <a:buChar char="•"/>
            </a:pPr>
            <a:endParaRPr lang="es-AR" sz="1321" b="0" i="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s-AR" sz="1321" b="0" i="0" kern="1200" baseline="0" dirty="0" smtClean="0">
                <a:solidFill>
                  <a:schemeClr val="tx1"/>
                </a:solidFill>
                <a:effectLst/>
                <a:latin typeface="+mn-lt"/>
                <a:ea typeface="+mn-ea"/>
                <a:cs typeface="+mn-cs"/>
              </a:rPr>
              <a:t>Los valores que adopte una variable pueden ser utilizados en diferentes clausulas de SQL:</a:t>
            </a:r>
          </a:p>
          <a:p>
            <a:pPr marL="285750" lvl="0" indent="-285750">
              <a:buFont typeface="Arial" panose="020B0604020202020204" pitchFamily="34" charset="0"/>
              <a:buChar char="•"/>
            </a:pPr>
            <a:r>
              <a:rPr lang="es-AR" sz="1321" b="0" i="0" kern="1200" baseline="0" dirty="0" smtClean="0">
                <a:solidFill>
                  <a:schemeClr val="tx1"/>
                </a:solidFill>
                <a:effectLst/>
                <a:latin typeface="+mn-lt"/>
                <a:ea typeface="+mn-ea"/>
                <a:cs typeface="+mn-cs"/>
              </a:rPr>
              <a:t>SELECT</a:t>
            </a:r>
          </a:p>
          <a:p>
            <a:pPr marL="285750" lvl="0" indent="-285750">
              <a:buFont typeface="Arial" panose="020B0604020202020204" pitchFamily="34" charset="0"/>
              <a:buChar char="•"/>
            </a:pPr>
            <a:r>
              <a:rPr lang="es-AR" sz="1321" b="0" i="0" kern="1200" baseline="0" dirty="0" smtClean="0">
                <a:solidFill>
                  <a:schemeClr val="tx1"/>
                </a:solidFill>
                <a:effectLst/>
                <a:latin typeface="+mn-lt"/>
                <a:ea typeface="+mn-ea"/>
                <a:cs typeface="+mn-cs"/>
              </a:rPr>
              <a:t>WHERE</a:t>
            </a:r>
          </a:p>
          <a:p>
            <a:pPr marL="285750" lvl="0" indent="-285750">
              <a:buFont typeface="Arial" panose="020B0604020202020204" pitchFamily="34" charset="0"/>
              <a:buChar char="•"/>
            </a:pPr>
            <a:r>
              <a:rPr lang="es-AR" sz="1321" b="0" i="0" kern="1200" baseline="0" dirty="0" smtClean="0">
                <a:solidFill>
                  <a:schemeClr val="tx1"/>
                </a:solidFill>
                <a:effectLst/>
                <a:latin typeface="+mn-lt"/>
                <a:ea typeface="+mn-ea"/>
                <a:cs typeface="+mn-cs"/>
              </a:rPr>
              <a:t>INSERT</a:t>
            </a:r>
          </a:p>
          <a:p>
            <a:pPr marL="285750" lvl="0" indent="-285750">
              <a:buFont typeface="Arial" panose="020B0604020202020204" pitchFamily="34" charset="0"/>
              <a:buChar char="•"/>
            </a:pPr>
            <a:r>
              <a:rPr lang="es-AR" sz="1321" b="0" i="0" kern="1200" baseline="0" dirty="0" smtClean="0">
                <a:solidFill>
                  <a:schemeClr val="tx1"/>
                </a:solidFill>
                <a:effectLst/>
                <a:latin typeface="+mn-lt"/>
                <a:ea typeface="+mn-ea"/>
                <a:cs typeface="+mn-cs"/>
              </a:rPr>
              <a:t>UPDATE</a:t>
            </a:r>
          </a:p>
          <a:p>
            <a:pPr marL="285750" lvl="0" indent="-285750">
              <a:buFont typeface="Arial" panose="020B0604020202020204" pitchFamily="34" charset="0"/>
              <a:buChar char="•"/>
            </a:pPr>
            <a:r>
              <a:rPr lang="es-AR" sz="1321" b="0" i="0" kern="1200" baseline="0" dirty="0" smtClean="0">
                <a:solidFill>
                  <a:schemeClr val="tx1"/>
                </a:solidFill>
                <a:effectLst/>
                <a:latin typeface="+mn-lt"/>
                <a:ea typeface="+mn-ea"/>
                <a:cs typeface="+mn-cs"/>
              </a:rPr>
              <a:t>DELETE</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Declaración de variables y seteo de valor inicial.</a:t>
            </a:r>
          </a:p>
          <a:p>
            <a:pPr marL="342900" lvl="0" indent="-342900">
              <a:buFont typeface="+mj-lt"/>
              <a:buAutoNum type="arabicPeriod"/>
            </a:pPr>
            <a:r>
              <a:rPr lang="es-AR" sz="1400" u="none" baseline="0" dirty="0" smtClean="0"/>
              <a:t>Utilización de variables en clausulas SELECT.</a:t>
            </a:r>
          </a:p>
          <a:p>
            <a:pPr marL="342900" lvl="0" indent="-342900">
              <a:buFont typeface="+mj-lt"/>
              <a:buAutoNum type="arabicPeriod"/>
            </a:pPr>
            <a:r>
              <a:rPr lang="es-AR" sz="1400" u="none" baseline="0" dirty="0" smtClean="0"/>
              <a:t>Ejecución de </a:t>
            </a:r>
            <a:r>
              <a:rPr lang="es-AR" sz="1321" kern="1200" dirty="0" smtClean="0">
                <a:solidFill>
                  <a:schemeClr val="tx1"/>
                </a:solidFill>
                <a:latin typeface="+mn-lt"/>
                <a:ea typeface="+mn-ea"/>
                <a:cs typeface="+mn-cs"/>
              </a:rPr>
              <a:t>sp_datatype_info para ver todos los tipos de dato admitidos.</a:t>
            </a:r>
          </a:p>
          <a:p>
            <a:pPr marL="342900" lvl="0" indent="-342900">
              <a:buFont typeface="+mj-lt"/>
              <a:buAutoNum type="arabicPeriod"/>
            </a:pPr>
            <a:r>
              <a:rPr lang="es-AR" sz="1321" u="none" kern="1200" baseline="0" dirty="0" smtClean="0">
                <a:solidFill>
                  <a:schemeClr val="tx1"/>
                </a:solidFill>
                <a:latin typeface="+mn-lt"/>
                <a:ea typeface="+mn-ea"/>
                <a:cs typeface="+mn-cs"/>
              </a:rPr>
              <a:t>Asignación de valores inválidos según tipo de dato.</a:t>
            </a:r>
            <a:endParaRPr lang="es-AR" sz="1400" u="none" baseline="0" dirty="0" smtClean="0"/>
          </a:p>
          <a:p>
            <a:pPr marL="503331" lvl="1" indent="0">
              <a:buFont typeface="+mj-lt"/>
              <a:buNone/>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11</a:t>
            </a:fld>
            <a:endParaRPr lang="es-AR" dirty="0"/>
          </a:p>
        </p:txBody>
      </p:sp>
    </p:spTree>
    <p:extLst>
      <p:ext uri="{BB962C8B-B14F-4D97-AF65-F5344CB8AC3E}">
        <p14:creationId xmlns:p14="http://schemas.microsoft.com/office/powerpoint/2010/main" val="385807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SQL nos permite limitar los resultados de una consulta aplicando ciertas condiciones sobre los datos. Para esto utiliza la sentencia WHERE junto a algún operador relacional.</a:t>
            </a:r>
          </a:p>
          <a:p>
            <a:r>
              <a:rPr lang="es-AR" sz="1400" u="none" baseline="0" dirty="0" smtClean="0"/>
              <a:t>Estos son “=“,”&lt;&gt;”, “&lt;“, “&gt;”, “&gt;=“ y “&lt;=“.</a:t>
            </a:r>
          </a:p>
          <a:p>
            <a:endParaRPr lang="es-AR" sz="1400" b="1" u="none" baseline="0" dirty="0" smtClean="0">
              <a:solidFill>
                <a:srgbClr val="FF0000"/>
              </a:solidFill>
            </a:endParaRPr>
          </a:p>
          <a:p>
            <a:r>
              <a:rPr lang="es-AR" sz="1400" b="1" u="sng" baseline="0" dirty="0" smtClean="0">
                <a:solidFill>
                  <a:srgbClr val="FF0000"/>
                </a:solidFill>
              </a:rPr>
              <a:t>Ver con SQL Server</a:t>
            </a:r>
            <a:endParaRPr lang="es-AR" sz="1400" b="0" u="none" baseline="0" dirty="0" smtClean="0">
              <a:solidFill>
                <a:schemeClr val="tx1"/>
              </a:solidFill>
            </a:endParaRPr>
          </a:p>
          <a:p>
            <a:pPr marL="342900" indent="-342900">
              <a:buFont typeface="+mj-lt"/>
              <a:buAutoNum type="arabicPeriod"/>
            </a:pPr>
            <a:r>
              <a:rPr lang="es-AR" sz="1400" b="0" u="none" baseline="0" dirty="0" smtClean="0">
                <a:solidFill>
                  <a:schemeClr val="tx1"/>
                </a:solidFill>
              </a:rPr>
              <a:t>Aplicar operadores relacionales en una clausula WHERE.</a:t>
            </a:r>
            <a:endParaRPr lang="es-AR" sz="1400" b="1" u="sng" baseline="0" dirty="0" smtClean="0">
              <a:solidFill>
                <a:srgbClr val="FF0000"/>
              </a:solidFill>
            </a:endParaRP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12</a:t>
            </a:fld>
            <a:endParaRPr lang="es-AR" dirty="0"/>
          </a:p>
        </p:txBody>
      </p:sp>
    </p:spTree>
    <p:extLst>
      <p:ext uri="{BB962C8B-B14F-4D97-AF65-F5344CB8AC3E}">
        <p14:creationId xmlns:p14="http://schemas.microsoft.com/office/powerpoint/2010/main" val="2671837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Mediante los operadores lógicos podemos aplicar mas de una condición a las consultas. Los principales son:</a:t>
            </a:r>
          </a:p>
          <a:p>
            <a:pPr marL="285750" indent="-285750">
              <a:buFont typeface="Arial" panose="020B0604020202020204" pitchFamily="34" charset="0"/>
              <a:buChar char="•"/>
            </a:pPr>
            <a:r>
              <a:rPr lang="es-AR" sz="1400" u="sng" baseline="0" dirty="0" smtClean="0"/>
              <a:t>NOT:</a:t>
            </a:r>
            <a:r>
              <a:rPr lang="es-AR" sz="1400" u="none" baseline="0" dirty="0" smtClean="0"/>
              <a:t> Utilizado para negar la condición que siga.</a:t>
            </a:r>
          </a:p>
          <a:p>
            <a:pPr marL="285750" indent="-285750">
              <a:buFont typeface="Arial" panose="020B0604020202020204" pitchFamily="34" charset="0"/>
              <a:buChar char="•"/>
            </a:pPr>
            <a:r>
              <a:rPr lang="es-AR" sz="1400" u="sng" baseline="0" dirty="0" smtClean="0"/>
              <a:t>AND:</a:t>
            </a:r>
            <a:r>
              <a:rPr lang="es-AR" sz="1400" u="none" baseline="0" dirty="0" smtClean="0"/>
              <a:t> Suma una condición a las ya existentes.</a:t>
            </a:r>
          </a:p>
          <a:p>
            <a:pPr marL="285750" indent="-285750">
              <a:buFont typeface="Arial" panose="020B0604020202020204" pitchFamily="34" charset="0"/>
              <a:buChar char="•"/>
            </a:pPr>
            <a:r>
              <a:rPr lang="es-AR" sz="1400" u="sng" baseline="0" dirty="0" smtClean="0"/>
              <a:t>OR:</a:t>
            </a:r>
            <a:r>
              <a:rPr lang="es-AR" sz="1400" u="none" baseline="0" dirty="0" smtClean="0"/>
              <a:t> Analiza dos o mas condiciones buscando que se cumpla al menos una.</a:t>
            </a:r>
          </a:p>
          <a:p>
            <a:pPr marL="285750" indent="-285750">
              <a:buFont typeface="Arial" panose="020B0604020202020204" pitchFamily="34" charset="0"/>
              <a:buChar char="•"/>
            </a:pPr>
            <a:endParaRPr lang="es-AR" sz="1400" u="none" baseline="0" dirty="0" smtClean="0"/>
          </a:p>
          <a:p>
            <a:pPr marL="0" indent="0">
              <a:buFont typeface="Arial" panose="020B0604020202020204" pitchFamily="34" charset="0"/>
              <a:buNone/>
            </a:pPr>
            <a:r>
              <a:rPr lang="es-AR" sz="1400" u="sng" baseline="0" dirty="0" smtClean="0"/>
              <a:t>Atención:</a:t>
            </a:r>
            <a:r>
              <a:rPr lang="es-AR" sz="1400" u="none" baseline="0" dirty="0" smtClean="0"/>
              <a:t> </a:t>
            </a:r>
          </a:p>
          <a:p>
            <a:pPr marL="0" indent="0">
              <a:buFont typeface="Arial" panose="020B0604020202020204" pitchFamily="34" charset="0"/>
              <a:buNone/>
            </a:pPr>
            <a:r>
              <a:rPr lang="es-AR" sz="1400" u="none" baseline="0" dirty="0" smtClean="0"/>
              <a:t>Cuando utilizamos varios operadores lógicos diferentes, debemos establecer la prioridad con la que se verificaran las condiciones, separando con paréntesis las diferentes condiciones en base a lo que necesitemos consultar. De no usar paréntesis, el orden de prioridades es el siguiente: NOT / AND / OR.</a:t>
            </a:r>
          </a:p>
          <a:p>
            <a:pPr marL="0" indent="0">
              <a:buFont typeface="Arial" panose="020B0604020202020204" pitchFamily="34" charset="0"/>
              <a:buNone/>
            </a:pPr>
            <a:r>
              <a:rPr lang="es-AR" sz="1400" u="none" baseline="0" dirty="0" smtClean="0"/>
              <a:t>SQL Server no valida que las condiciones separadas por los operadores lógicos se contradigan. Con lo cual, no suceder esto no se mostrara un mensaje de error sino que se visualizarán 0 registros como resultado.</a:t>
            </a:r>
          </a:p>
          <a:p>
            <a:pPr marL="0" indent="0">
              <a:buFont typeface="Arial" panose="020B0604020202020204" pitchFamily="34" charset="0"/>
              <a:buNone/>
            </a:pPr>
            <a:r>
              <a:rPr lang="es-AR" sz="1400" u="sng" baseline="0" dirty="0" smtClean="0"/>
              <a:t>Buena practica:</a:t>
            </a:r>
            <a:r>
              <a:rPr lang="es-AR" sz="1400" u="none" baseline="0" dirty="0" smtClean="0"/>
              <a:t> Si bien hay casos donde los paréntesis no son necesarios, se recomienda su uso siempre para evitar confusiones en el orden de las condiciones.</a:t>
            </a:r>
          </a:p>
          <a:p>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indent="-342900">
              <a:buFont typeface="+mj-lt"/>
              <a:buAutoNum type="arabicPeriod"/>
            </a:pPr>
            <a:r>
              <a:rPr lang="es-AR" sz="1400" u="none" baseline="0" dirty="0" smtClean="0"/>
              <a:t>Aplicar los diferentes operadores lógicos a consultas.</a:t>
            </a:r>
          </a:p>
          <a:p>
            <a:pPr marL="342900" indent="-342900">
              <a:buFont typeface="+mj-lt"/>
              <a:buAutoNum type="arabicPeriod"/>
            </a:pPr>
            <a:r>
              <a:rPr lang="es-AR" sz="1400" u="none" baseline="0" dirty="0" smtClean="0"/>
              <a:t>Combinar operadores lógicos en una único consulta.</a:t>
            </a:r>
          </a:p>
          <a:p>
            <a:pPr marL="342900" indent="-342900">
              <a:buFont typeface="+mj-lt"/>
              <a:buAutoNum type="arabicPeriod"/>
            </a:pPr>
            <a:r>
              <a:rPr lang="es-AR" sz="1400" u="none" baseline="0" dirty="0" smtClean="0"/>
              <a:t>Ver diferenciar entre consultas sin paréntesis y con paréntesis.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13</a:t>
            </a:fld>
            <a:endParaRPr lang="es-AR" dirty="0"/>
          </a:p>
        </p:txBody>
      </p:sp>
    </p:spTree>
    <p:extLst>
      <p:ext uri="{BB962C8B-B14F-4D97-AF65-F5344CB8AC3E}">
        <p14:creationId xmlns:p14="http://schemas.microsoft.com/office/powerpoint/2010/main" val="36671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Existen otras formas de aplicar condiciones además de los operadores relacionales. </a:t>
            </a:r>
          </a:p>
          <a:p>
            <a:endParaRPr lang="es-AR" sz="1400" u="none" baseline="0" dirty="0" smtClean="0"/>
          </a:p>
          <a:p>
            <a:r>
              <a:rPr lang="es-AR" sz="1400" u="none" baseline="0" dirty="0" smtClean="0"/>
              <a:t>La sentencia BETWEEN trabaja con intervalos de valores recuperando todos los datos existentes entre 2 parámetros indicados por el usuario. </a:t>
            </a:r>
          </a:p>
          <a:p>
            <a:r>
              <a:rPr lang="es-AR" sz="1400" u="none" baseline="0" dirty="0" smtClean="0"/>
              <a:t>Es utilizado con datos de tipo números y fechas ( y sus subtipos).</a:t>
            </a:r>
          </a:p>
          <a:p>
            <a:r>
              <a:rPr lang="es-AR" sz="1400" u="none" baseline="0" dirty="0" smtClean="0"/>
              <a:t>No tiene en cuenta los datos NULL.</a:t>
            </a:r>
          </a:p>
          <a:p>
            <a:endParaRPr lang="es-AR" sz="1400" u="none" baseline="0" dirty="0" smtClean="0"/>
          </a:p>
          <a:p>
            <a:r>
              <a:rPr lang="es-AR" sz="1400" u="sng" baseline="0" dirty="0" smtClean="0"/>
              <a:t>Atención: </a:t>
            </a:r>
            <a:r>
              <a:rPr lang="es-AR" sz="1400" u="none" baseline="0" dirty="0" smtClean="0"/>
              <a:t>Cuando se utiliza el BETWEEN entre fechas hay que tener en cuenta que si no se agregan las horas al formato, SQL la contemplara como “00:00:00” con lo cual habrá que analizar la inclusión o no del segundo valor.</a:t>
            </a:r>
            <a:endParaRPr lang="es-AR" sz="1400" u="sng" baseline="0" dirty="0" smtClean="0"/>
          </a:p>
          <a:p>
            <a:pPr marL="0" indent="0">
              <a:buFont typeface="Arial" panose="020B0604020202020204" pitchFamily="34" charset="0"/>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indent="-342900">
              <a:buFont typeface="+mj-lt"/>
              <a:buAutoNum type="arabicPeriod"/>
            </a:pPr>
            <a:r>
              <a:rPr lang="es-AR" sz="1400" u="none" baseline="0" dirty="0" smtClean="0"/>
              <a:t>Aplicar el BETWEEN a una consulta.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14</a:t>
            </a:fld>
            <a:endParaRPr lang="es-AR" dirty="0"/>
          </a:p>
        </p:txBody>
      </p:sp>
    </p:spTree>
    <p:extLst>
      <p:ext uri="{BB962C8B-B14F-4D97-AF65-F5344CB8AC3E}">
        <p14:creationId xmlns:p14="http://schemas.microsoft.com/office/powerpoint/2010/main" val="417581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dirty="0" smtClean="0"/>
              <a:t>La clausula IN permite aplicar como filtro una lista de valores específicos. SQL verificara si el dato guardado en el campo que se filtro es igual a alguno de los valores indicados en la lista. </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dirty="0" smtClean="0"/>
              <a:t>Puede ser utilizado con cualquier tipo de dato. </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dirty="0" smtClean="0"/>
              <a:t>No tiene en cuenta los datos NULL.</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u="none" baseline="0" dirty="0" smtClean="0"/>
              <a:t>Aplicar IN en una consulta.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15</a:t>
            </a:fld>
            <a:endParaRPr lang="es-AR" dirty="0"/>
          </a:p>
        </p:txBody>
      </p:sp>
    </p:spTree>
    <p:extLst>
      <p:ext uri="{BB962C8B-B14F-4D97-AF65-F5344CB8AC3E}">
        <p14:creationId xmlns:p14="http://schemas.microsoft.com/office/powerpoint/2010/main" val="188979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AR" sz="1400" u="none" baseline="0" dirty="0" smtClean="0"/>
              <a:t>Otra clausula utilizada para aplicar condiciones es LIKE.</a:t>
            </a:r>
          </a:p>
          <a:p>
            <a:pPr marL="0" indent="0">
              <a:buFont typeface="Arial" panose="020B0604020202020204" pitchFamily="34" charset="0"/>
              <a:buNone/>
            </a:pPr>
            <a:r>
              <a:rPr lang="es-AR" sz="1400" u="none" baseline="0" dirty="0" smtClean="0"/>
              <a:t>Es utilizada para comparar porciones de un texto (En realidad puede ser utilizado para cualquier tipo de dato, ya que SQL convierte el dato en texto para aplicar el filtro).</a:t>
            </a:r>
          </a:p>
          <a:p>
            <a:pPr marL="0" indent="0">
              <a:buFont typeface="Arial" panose="020B0604020202020204" pitchFamily="34" charset="0"/>
              <a:buNone/>
            </a:pPr>
            <a:r>
              <a:rPr lang="es-AR" sz="1400" u="none" baseline="0" dirty="0" smtClean="0"/>
              <a:t>Para esto utiliza diferentes caracteres “comodín”:</a:t>
            </a:r>
          </a:p>
          <a:p>
            <a:pPr marL="285750" indent="-285750">
              <a:buFont typeface="Arial" panose="020B0604020202020204" pitchFamily="34" charset="0"/>
              <a:buChar char="•"/>
            </a:pPr>
            <a:r>
              <a:rPr lang="es-AR" sz="1400" u="sng" baseline="0" dirty="0" smtClean="0"/>
              <a:t>%:</a:t>
            </a:r>
            <a:r>
              <a:rPr lang="es-AR" sz="1400" u="none" baseline="0" dirty="0" smtClean="0"/>
              <a:t> Reemplaza cualquier cantidad de caracteres (incluyendo ninguno). Ej.: Para conocer todos los nombres que tienen el texto “Maria”, la consulta es: SELECT * FROM usuarios u WHERE u.nombre LIKE ‘%maria%’. Aunque puede utilizarse un solo % y conocer todos los nombres que empiezan con la letra “L”: SELECT * FROM usuarios u WHERE u.nombre LIKE ‘L%’.</a:t>
            </a:r>
          </a:p>
          <a:p>
            <a:pPr marL="285750" indent="-285750">
              <a:buFont typeface="Arial" panose="020B0604020202020204" pitchFamily="34" charset="0"/>
              <a:buChar char="•"/>
            </a:pPr>
            <a:r>
              <a:rPr lang="es-AR" sz="1400" u="sng" baseline="0" dirty="0" smtClean="0"/>
              <a:t>_:</a:t>
            </a:r>
            <a:r>
              <a:rPr lang="es-AR" sz="1400" u="none" baseline="0" dirty="0" smtClean="0"/>
              <a:t> Reemplaza un único carácter cualquiera. Ej.: Para saber todos los nombres de 4 letras que empiezan con J se usaría: SELECT * FROM usuarios u WHERE u.nombre LIKE ‘J_ _ _”</a:t>
            </a:r>
          </a:p>
          <a:p>
            <a:pPr marL="285750" indent="-285750">
              <a:buFont typeface="Arial" panose="020B0604020202020204" pitchFamily="34" charset="0"/>
              <a:buChar char="•"/>
            </a:pPr>
            <a:r>
              <a:rPr lang="es-AR" sz="1400" u="none" baseline="0" dirty="0" smtClean="0"/>
              <a:t>[]: Permite utilizar una lista de valores como condición parcial de un texto. Ej. Si queremos saber todos los usuarios que empiezan con las letras C a E usamos: SELECT * FROM usuarios u WHERE u.nombre LIKE ‘[A-C]%’</a:t>
            </a:r>
          </a:p>
          <a:p>
            <a:pPr marL="285750" indent="-285750">
              <a:buFont typeface="Arial" panose="020B0604020202020204" pitchFamily="34" charset="0"/>
              <a:buChar char="•"/>
            </a:pPr>
            <a:endParaRPr lang="es-AR" sz="1400" u="none" baseline="0" dirty="0" smtClean="0"/>
          </a:p>
          <a:p>
            <a:pPr marL="0" indent="0">
              <a:buFont typeface="Arial" panose="020B0604020202020204" pitchFamily="34" charset="0"/>
              <a:buNone/>
            </a:pPr>
            <a:r>
              <a:rPr lang="es-AR" sz="1400" u="none" baseline="0" dirty="0" smtClean="0"/>
              <a:t>Por supuesto que es posible utilizar todos estos comodines de forma conjunta.</a:t>
            </a:r>
          </a:p>
          <a:p>
            <a:pPr marL="0" indent="0">
              <a:buFont typeface="Arial" panose="020B0604020202020204" pitchFamily="34" charset="0"/>
              <a:buNone/>
            </a:pPr>
            <a:r>
              <a:rPr lang="es-AR" sz="1400" u="none" baseline="0" dirty="0" smtClean="0"/>
              <a:t>Si queremos buscar dentro de un texto alguno de los caracteres comodines, será necesario se deberá hacer de la siguiente manera:</a:t>
            </a:r>
          </a:p>
          <a:p>
            <a:pPr marL="285750" indent="-285750">
              <a:buFont typeface="Arial" panose="020B0604020202020204" pitchFamily="34" charset="0"/>
              <a:buChar char="•"/>
            </a:pPr>
            <a:r>
              <a:rPr lang="es-AR" sz="1400" u="none" baseline="0" dirty="0" smtClean="0"/>
              <a:t>... LIKE '%[%]%': busca cadenas que contengan el signo '%';</a:t>
            </a:r>
          </a:p>
          <a:p>
            <a:pPr marL="285750" indent="-285750">
              <a:buFont typeface="Arial" panose="020B0604020202020204" pitchFamily="34" charset="0"/>
              <a:buChar char="•"/>
            </a:pPr>
            <a:r>
              <a:rPr lang="es-AR" sz="1400" u="none" baseline="0" dirty="0" smtClean="0"/>
              <a:t>... LIKE '%[_]%': busca cadenas que contengan el signo '_';</a:t>
            </a:r>
          </a:p>
          <a:p>
            <a:pPr marL="285750" indent="-285750">
              <a:buFont typeface="Arial" panose="020B0604020202020204" pitchFamily="34" charset="0"/>
              <a:buChar char="•"/>
            </a:pPr>
            <a:r>
              <a:rPr lang="es-AR" sz="1400" u="none" baseline="0" dirty="0" smtClean="0"/>
              <a:t>... LIKE '%[[]%': busca cadenas que contengan el signo '[';</a:t>
            </a:r>
          </a:p>
          <a:p>
            <a:pPr marL="0" indent="0">
              <a:buFont typeface="Arial" panose="020B0604020202020204" pitchFamily="34" charset="0"/>
              <a:buNone/>
            </a:pPr>
            <a:endParaRPr lang="es-AR" sz="1400" u="none" baseline="0" dirty="0" smtClean="0"/>
          </a:p>
          <a:p>
            <a:pPr marL="0" indent="0">
              <a:buFont typeface="Arial" panose="020B0604020202020204" pitchFamily="34" charset="0"/>
              <a:buNone/>
            </a:pPr>
            <a:r>
              <a:rPr lang="es-AR" sz="1400" u="none" baseline="0" dirty="0" smtClean="0"/>
              <a:t>Por un tema de rendimiento no se recomienda utilizar el operador NOT antes de las sentencias vistas (NOT BETWEEN, NOT IN, NOT LIKE), sobre todo el ambiente productivos.</a:t>
            </a:r>
          </a:p>
          <a:p>
            <a:pPr marL="0" indent="0">
              <a:buFont typeface="Arial" panose="020B0604020202020204" pitchFamily="34" charset="0"/>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indent="-342900">
              <a:buFont typeface="+mj-lt"/>
              <a:buAutoNum type="arabicPeriod"/>
            </a:pPr>
            <a:r>
              <a:rPr lang="es-AR" sz="1400" u="none" baseline="0" dirty="0" smtClean="0"/>
              <a:t>Aplicar LIKE % en un texto.</a:t>
            </a:r>
          </a:p>
          <a:p>
            <a:pPr marL="342900" indent="-342900">
              <a:buFont typeface="+mj-lt"/>
              <a:buAutoNum type="arabicPeriod"/>
            </a:pPr>
            <a:r>
              <a:rPr lang="es-AR" sz="1400" u="none" baseline="0" dirty="0" smtClean="0"/>
              <a:t>Aplicar LIKE % en un dato diferente de texto.</a:t>
            </a:r>
          </a:p>
          <a:p>
            <a:pPr marL="342900" indent="-342900">
              <a:buFont typeface="+mj-lt"/>
              <a:buAutoNum type="arabicPeriod"/>
            </a:pPr>
            <a:r>
              <a:rPr lang="es-AR" sz="1400" u="none" baseline="0" dirty="0" smtClean="0"/>
              <a:t>Aplicar LIKE _ en un texto.</a:t>
            </a:r>
          </a:p>
          <a:p>
            <a:pPr marL="342900" indent="-342900">
              <a:buFont typeface="+mj-lt"/>
              <a:buAutoNum type="arabicPeriod"/>
            </a:pPr>
            <a:r>
              <a:rPr lang="es-AR" sz="1400" u="none" baseline="0" dirty="0" smtClean="0"/>
              <a:t>Aplicar LIKE [] en un texto</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16</a:t>
            </a:fld>
            <a:endParaRPr lang="es-AR" dirty="0"/>
          </a:p>
        </p:txBody>
      </p:sp>
    </p:spTree>
    <p:extLst>
      <p:ext uri="{BB962C8B-B14F-4D97-AF65-F5344CB8AC3E}">
        <p14:creationId xmlns:p14="http://schemas.microsoft.com/office/powerpoint/2010/main" val="265057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AR" sz="1400" u="none" baseline="0" dirty="0" smtClean="0"/>
              <a:t>null significa “valor desconocido” o “valor inexistente”. No es lo mismo que tener el valor 0 (par un numero) o una cadena vacía para un texto. Tampoco es lo mismo que tener el valor literal “null” dentro de un registro.</a:t>
            </a:r>
          </a:p>
          <a:p>
            <a:pPr marL="0" indent="0">
              <a:buFont typeface="Arial" panose="020B0604020202020204" pitchFamily="34" charset="0"/>
              <a:buNone/>
            </a:pPr>
            <a:r>
              <a:rPr lang="es-AR" sz="1400" u="none" baseline="0" dirty="0" smtClean="0"/>
              <a:t>Algunos campos pueden admitir valores nulos y otros no (Todo va a depender de la configuración de la tabla).</a:t>
            </a:r>
          </a:p>
          <a:p>
            <a:pPr marL="0" indent="0">
              <a:buFont typeface="Arial" panose="020B0604020202020204" pitchFamily="34" charset="0"/>
              <a:buNone/>
            </a:pPr>
            <a:endParaRPr lang="es-AR" sz="1400" u="none" baseline="0" dirty="0" smtClean="0"/>
          </a:p>
          <a:p>
            <a:pPr marL="0" indent="0">
              <a:buFont typeface="Arial" panose="020B0604020202020204" pitchFamily="34" charset="0"/>
              <a:buNone/>
            </a:pPr>
            <a:r>
              <a:rPr lang="es-AR" sz="1400" u="none" baseline="0" dirty="0" smtClean="0"/>
              <a:t>Para consultar estos campos, la sentencia SQL cambia un poco ya que no se utiliza el operador relacional “=“ o “&lt;&gt;” sino el “IS”. Tal como se ve el siguiente ejemplo: SELECT * FROM tabla1 T1 WHERE T1.campo1 is null</a:t>
            </a:r>
          </a:p>
          <a:p>
            <a:pPr marL="0" indent="0">
              <a:buFont typeface="Arial" panose="020B0604020202020204" pitchFamily="34" charset="0"/>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indent="-342900">
              <a:buFont typeface="+mj-lt"/>
              <a:buAutoNum type="arabicPeriod"/>
            </a:pPr>
            <a:r>
              <a:rPr lang="es-AR" sz="1400" u="none" baseline="0" dirty="0" smtClean="0"/>
              <a:t>Consultar datos nulos.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17</a:t>
            </a:fld>
            <a:endParaRPr lang="es-AR" dirty="0"/>
          </a:p>
        </p:txBody>
      </p:sp>
    </p:spTree>
    <p:extLst>
      <p:ext uri="{BB962C8B-B14F-4D97-AF65-F5344CB8AC3E}">
        <p14:creationId xmlns:p14="http://schemas.microsoft.com/office/powerpoint/2010/main" val="120343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Por un tema de rendimiento y normalización, la información se agrupa en tablas que mantienen relación con otras. SQL nos permite relacionar 2 o mas tablas y recuperar información o bien aplicar condiciones sobre campos de todas esas tablas.</a:t>
            </a:r>
          </a:p>
          <a:p>
            <a:pPr marL="0" lvl="0" indent="0">
              <a:buFont typeface="+mj-lt"/>
              <a:buNone/>
            </a:pPr>
            <a:r>
              <a:rPr lang="es-AR" sz="1400" u="none" baseline="0" dirty="0" smtClean="0"/>
              <a:t>Para esto es necesario que las tablas a cruzar tengan uno o mas campos en común. Es decir, que esos campos tengan el mismo tipo de dato y representen la misma información. La forma de cruzar estas tablas es: </a:t>
            </a:r>
            <a:r>
              <a:rPr lang="pt-BR" sz="1400" u="none" baseline="0" dirty="0" smtClean="0"/>
              <a:t>SELECT * FROM clientes c JOIN pedidos p ON c.código = p.cliente.</a:t>
            </a:r>
          </a:p>
          <a:p>
            <a:pPr marL="0" lvl="0" indent="0">
              <a:buFont typeface="+mj-lt"/>
              <a:buNone/>
            </a:pPr>
            <a:endParaRPr lang="pt-BR" sz="1400" u="none" baseline="0" dirty="0" smtClean="0"/>
          </a:p>
          <a:p>
            <a:pPr marL="0" lvl="0" indent="0">
              <a:buFont typeface="+mj-lt"/>
              <a:buNone/>
            </a:pPr>
            <a:r>
              <a:rPr lang="pt-BR" sz="1400" u="none" baseline="0" dirty="0" smtClean="0"/>
              <a:t>Si bien en la gran mayoría de los casos los cruces se harán con el signo “=“, SQL nos da la posibilidad de hacer el cruce con otro operador relacional (“&gt;”, “&lt;“, etc.).</a:t>
            </a:r>
          </a:p>
          <a:p>
            <a:pPr marL="0" lvl="0" indent="0">
              <a:buFont typeface="+mj-lt"/>
              <a:buNone/>
            </a:pPr>
            <a:endParaRPr lang="pt-B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u="sng" baseline="0" dirty="0" smtClean="0"/>
              <a:t>Atención: </a:t>
            </a:r>
            <a:r>
              <a:rPr lang="es-AR" sz="1400" u="none" baseline="0" dirty="0" smtClean="0"/>
              <a:t>Si dos tablas se relacionan por mas de un campo va a ser necesario declarar estos dos campos al cruzar las tablas. De no hacerlo, no se va a visualizar un mensaje de error sino que se va a mostrar mas información de la indicada (Algo conocido con el nombre de “Producto cartesiano”). Lo mismo sucederá si el cruce se hace por dos campos que tiene el mismo tipo de dato pero representan información diferente (ej.: se cruza un idBug contra un idEstado). Mas adelante veremos que consultando las claves foráneas de una tabla podemos ver fácilmente por que campos debe cruzarse. </a:t>
            </a:r>
          </a:p>
          <a:p>
            <a:pPr marL="0" lvl="0" indent="0">
              <a:buFont typeface="+mj-lt"/>
              <a:buNone/>
            </a:pPr>
            <a:endParaRPr lang="pt-BR" sz="1400" u="none" baseline="0" dirty="0" smtClean="0"/>
          </a:p>
          <a:p>
            <a:pPr marL="0" lvl="0" indent="0">
              <a:buFont typeface="+mj-lt"/>
              <a:buNone/>
            </a:pPr>
            <a:r>
              <a:rPr lang="pt-BR" sz="1400" u="none" baseline="0" dirty="0" smtClean="0"/>
              <a:t>A continuacion veremos diferentes formas de cruzar información entre dos o mas tablas.</a:t>
            </a:r>
            <a:endParaRPr lang="es-AR" sz="1400" u="none" baseline="0" dirty="0" smtClean="0"/>
          </a:p>
          <a:p>
            <a:pPr marL="0" lvl="0" indent="0">
              <a:buFont typeface="+mj-lt"/>
              <a:buNone/>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18</a:t>
            </a:fld>
            <a:endParaRPr lang="es-AR" dirty="0"/>
          </a:p>
        </p:txBody>
      </p:sp>
    </p:spTree>
    <p:extLst>
      <p:ext uri="{BB962C8B-B14F-4D97-AF65-F5344CB8AC3E}">
        <p14:creationId xmlns:p14="http://schemas.microsoft.com/office/powerpoint/2010/main" val="77875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Se utiliza el INNER JOIN para cruzar dos tablas cuando se quiere recuperar solamente la información común entre ellas.</a:t>
            </a:r>
          </a:p>
          <a:p>
            <a:pPr marL="0" lvl="0" indent="0">
              <a:buFont typeface="+mj-lt"/>
              <a:buNone/>
            </a:pPr>
            <a:endParaRPr lang="es-AR" sz="1400" u="none" baseline="0" dirty="0" smtClean="0"/>
          </a:p>
          <a:p>
            <a:pPr marL="0" lvl="0" indent="0">
              <a:buFont typeface="+mj-lt"/>
              <a:buNone/>
            </a:pPr>
            <a:r>
              <a:rPr lang="es-AR" sz="1400" u="none" baseline="0" dirty="0" smtClean="0"/>
              <a:t>Existe una forma de obtener los mismos resultados que el INNER JOIN sin necesidad de declarar esto. Esta es: SELECT * FROM tabla1 T1, tabla2 T2 WHERE T1.campo1 = T2.campo2 (Estos 2 campos son los que cruzan las tablas). De todas formas esta forma no es recomendada por cuestiones de rendimiento y de organización.</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u="none" baseline="0" dirty="0" smtClean="0"/>
              <a:t>Cruzar mas de  2 tablas con INNER JOIN.</a:t>
            </a:r>
            <a:endParaRPr lang="es-AR" sz="1400" b="0" u="none" baseline="0" dirty="0" smtClean="0">
              <a:solidFill>
                <a:schemeClr val="tx1"/>
              </a:solidFill>
            </a:endParaRPr>
          </a:p>
          <a:p>
            <a:pPr marL="342900" lvl="0" indent="-342900">
              <a:buFont typeface="+mj-lt"/>
              <a:buAutoNum type="arabicPeriod"/>
            </a:pPr>
            <a:r>
              <a:rPr lang="es-AR" sz="1400" u="none" baseline="0" dirty="0" smtClean="0"/>
              <a:t>Cruzar 2 tablas con INNER JOIN.</a:t>
            </a:r>
          </a:p>
          <a:p>
            <a:pPr marL="342900" lvl="0" indent="-342900">
              <a:buFont typeface="+mj-lt"/>
              <a:buAutoNum type="arabicPeriod"/>
            </a:pPr>
            <a:endParaRPr lang="es-AR" sz="1400" u="none" baseline="0" dirty="0" smtClean="0"/>
          </a:p>
          <a:p>
            <a:pPr marL="342900" lvl="0" indent="-342900">
              <a:buFont typeface="+mj-lt"/>
              <a:buAutoNum type="arabicPeriod"/>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19</a:t>
            </a:fld>
            <a:endParaRPr lang="es-AR" dirty="0"/>
          </a:p>
        </p:txBody>
      </p:sp>
    </p:spTree>
    <p:extLst>
      <p:ext uri="{BB962C8B-B14F-4D97-AF65-F5344CB8AC3E}">
        <p14:creationId xmlns:p14="http://schemas.microsoft.com/office/powerpoint/2010/main" val="195335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En este primer encuentro del nivel “Inicial” de SQL vamos a estar haciendo una introducción a definiciones básicas como ser servidores, bases de datos, sesiones, etc.</a:t>
            </a:r>
          </a:p>
          <a:p>
            <a:r>
              <a:rPr lang="es-AR" sz="1400" u="none" baseline="0" dirty="0" smtClean="0"/>
              <a:t>Una vez visto esto, nos meteremos de lleno en el código SQL para realizar las siguientes acciones:</a:t>
            </a:r>
          </a:p>
          <a:p>
            <a:pPr marL="285750" indent="-285750">
              <a:buFont typeface="Arial" panose="020B0604020202020204" pitchFamily="34" charset="0"/>
              <a:buChar char="•"/>
            </a:pPr>
            <a:r>
              <a:rPr lang="es-AR" sz="1400" u="none" baseline="0" dirty="0" smtClean="0"/>
              <a:t>Recuperar datos de la base de datos (clausula SELECT).</a:t>
            </a:r>
          </a:p>
          <a:p>
            <a:pPr marL="285750" indent="-285750">
              <a:buFont typeface="Arial" panose="020B0604020202020204" pitchFamily="34" charset="0"/>
              <a:buChar char="•"/>
            </a:pPr>
            <a:r>
              <a:rPr lang="es-AR" sz="1400" u="none" baseline="0" dirty="0" smtClean="0"/>
              <a:t>Aplicar condiciones a los resultados de una consulta (WHERE).</a:t>
            </a:r>
          </a:p>
          <a:p>
            <a:pPr marL="285750" indent="-285750">
              <a:buFont typeface="Arial" panose="020B0604020202020204" pitchFamily="34" charset="0"/>
              <a:buChar char="•"/>
            </a:pPr>
            <a:r>
              <a:rPr lang="es-AR" sz="1400" u="none" baseline="0" dirty="0" smtClean="0"/>
              <a:t>Cruzar tablas (JOINs).</a:t>
            </a:r>
          </a:p>
          <a:p>
            <a:pPr marL="285750" indent="-285750">
              <a:buFont typeface="Arial" panose="020B0604020202020204" pitchFamily="34" charset="0"/>
              <a:buChar char="•"/>
            </a:pPr>
            <a:endParaRPr lang="es-AR" sz="1400" u="none" baseline="0" dirty="0" smtClean="0"/>
          </a:p>
          <a:p>
            <a:pPr marL="0" indent="0">
              <a:buFont typeface="Arial" panose="020B0604020202020204" pitchFamily="34" charset="0"/>
              <a:buNone/>
            </a:pPr>
            <a:r>
              <a:rPr lang="es-AR" sz="1400" u="none" baseline="0" dirty="0" smtClean="0"/>
              <a:t>La idea fue armar algo no exclusivamente teórico. Es decir, no vamos a explicar como funciona el motor de base de datos para recuperar los datos ni vamos a ver temas como normalización. La idea es que se vayan de acá sabiendo que existen un montón de herramientas que nos brinda SQL Server para acceder a la información de forma mas eficiente. De hecho vamos a estar alternando entre la dispositiva y la aplicación, ejecutando consultas de los temas que vayamos viendo en la charla.</a:t>
            </a:r>
          </a:p>
          <a:p>
            <a:pPr marL="0" indent="0">
              <a:buFont typeface="Arial" panose="020B0604020202020204" pitchFamily="34" charset="0"/>
              <a:buNone/>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a:t>
            </a:fld>
            <a:endParaRPr lang="es-AR" dirty="0"/>
          </a:p>
        </p:txBody>
      </p:sp>
    </p:spTree>
    <p:extLst>
      <p:ext uri="{BB962C8B-B14F-4D97-AF65-F5344CB8AC3E}">
        <p14:creationId xmlns:p14="http://schemas.microsoft.com/office/powerpoint/2010/main" val="1987057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Estas 2 clausulas se utilizan cuando se desea recuperar todos los registros de una tabla (junto a la información de otra) independientemente de que en esa otra haya datos.</a:t>
            </a:r>
          </a:p>
          <a:p>
            <a:pPr marL="0" lvl="0" indent="0">
              <a:buFont typeface="+mj-lt"/>
              <a:buNone/>
            </a:pPr>
            <a:r>
              <a:rPr lang="es-AR" sz="1400" u="none" baseline="0" dirty="0" smtClean="0"/>
              <a:t>Pueden pasar varias cosas al ejecutar la consulta:</a:t>
            </a:r>
          </a:p>
          <a:p>
            <a:pPr marL="342900" lvl="0" indent="-342900">
              <a:buFont typeface="+mj-lt"/>
              <a:buAutoNum type="arabicPeriod"/>
            </a:pPr>
            <a:r>
              <a:rPr lang="es-AR" sz="1400" u="sng" baseline="0" dirty="0" smtClean="0"/>
              <a:t>Que haya datos en las 2 tablas: </a:t>
            </a:r>
            <a:r>
              <a:rPr lang="es-AR" sz="1400" u="none" baseline="0" dirty="0" smtClean="0"/>
              <a:t>Se mostraran todos los registros de la tabla 1 junto a la información de la tabla 2.</a:t>
            </a:r>
          </a:p>
          <a:p>
            <a:pPr marL="342900" lvl="0" indent="-342900">
              <a:buFont typeface="+mj-lt"/>
              <a:buAutoNum type="arabicPeriod"/>
            </a:pPr>
            <a:r>
              <a:rPr lang="es-AR" sz="1400" u="sng" baseline="0" dirty="0" smtClean="0"/>
              <a:t>Que haya datos en la tabla 1 pero no en la 2: </a:t>
            </a:r>
            <a:r>
              <a:rPr lang="es-AR" sz="1400" u="none" baseline="0" dirty="0" smtClean="0"/>
              <a:t>Se mostraran todos los registros de la tabla 1 y el valor NULL para los datos de la tabla 2.</a:t>
            </a:r>
          </a:p>
          <a:p>
            <a:pPr marL="342900" lvl="0" indent="-342900">
              <a:buFont typeface="+mj-lt"/>
              <a:buAutoNum type="arabicPeriod"/>
            </a:pPr>
            <a:r>
              <a:rPr lang="es-AR" sz="1400" u="sng" baseline="0" dirty="0" smtClean="0"/>
              <a:t>Que no haya datos en la tabla 1 pero si en la 2: </a:t>
            </a:r>
            <a:r>
              <a:rPr lang="es-AR" sz="1400" u="none" baseline="0" dirty="0" smtClean="0"/>
              <a:t>No se mostraran resultados.</a:t>
            </a:r>
          </a:p>
          <a:p>
            <a:pPr marL="342900" lvl="0" indent="-342900">
              <a:buFont typeface="+mj-lt"/>
              <a:buAutoNum type="arabicPeriod"/>
            </a:pPr>
            <a:r>
              <a:rPr lang="es-AR" sz="1400" u="sng" baseline="0" dirty="0" smtClean="0"/>
              <a:t>Que no haya datos en ninguna tabla: </a:t>
            </a:r>
            <a:r>
              <a:rPr lang="es-AR" sz="1400" u="none" baseline="0" dirty="0" smtClean="0"/>
              <a:t>No se mostraran resultados.</a:t>
            </a:r>
          </a:p>
          <a:p>
            <a:pPr marL="342900" lvl="0" indent="-342900">
              <a:buFont typeface="+mj-lt"/>
              <a:buAutoNum type="arabicPeriod"/>
            </a:pPr>
            <a:endParaRPr lang="es-AR" sz="1400" u="none" baseline="0" dirty="0" smtClean="0"/>
          </a:p>
          <a:p>
            <a:pPr marL="0" lvl="0" indent="0">
              <a:buFont typeface="+mj-lt"/>
              <a:buNone/>
            </a:pPr>
            <a:r>
              <a:rPr lang="es-AR" sz="1400" u="none" baseline="0" dirty="0" smtClean="0"/>
              <a:t>Lo que determina cual es la tabla 1 (de la que se tomaran los datos) y cual la 2 es el LEFT o el RIGHT al hacer el join.</a:t>
            </a:r>
          </a:p>
          <a:p>
            <a:pPr marL="0" lvl="0" indent="0">
              <a:buFont typeface="+mj-lt"/>
              <a:buNone/>
            </a:pPr>
            <a:r>
              <a:rPr lang="es-AR" sz="1400" u="none" baseline="0" dirty="0" smtClean="0"/>
              <a:t>Conceptualmente el LEFT es lo mismo que el RIGHT. La diferencia es que es con LEFT JOIN se indica que la tabla de la que debe tomar los datos es la que esta a la izquierda (o mas fácil, la primera en escribir) y con RIGHT JOIN lo será la segunda tabla (la de la derecha).</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lvl="0" indent="-342900">
              <a:buFont typeface="+mj-lt"/>
              <a:buAutoNum type="arabicPeriod"/>
            </a:pPr>
            <a:r>
              <a:rPr lang="es-AR" sz="1400" u="none" baseline="0" dirty="0" smtClean="0"/>
              <a:t>Cruzar 2 tablas con RIGHT JOIN</a:t>
            </a:r>
          </a:p>
          <a:p>
            <a:pPr marL="342900" lvl="0" indent="-342900">
              <a:buFont typeface="+mj-lt"/>
              <a:buAutoNum type="arabicPeriod"/>
            </a:pPr>
            <a:r>
              <a:rPr lang="es-AR" sz="1400" u="none" baseline="0" dirty="0" smtClean="0"/>
              <a:t>Cruzar 2 tablas con LEFT JOIN.</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20</a:t>
            </a:fld>
            <a:endParaRPr lang="es-AR" dirty="0"/>
          </a:p>
        </p:txBody>
      </p:sp>
    </p:spTree>
    <p:extLst>
      <p:ext uri="{BB962C8B-B14F-4D97-AF65-F5344CB8AC3E}">
        <p14:creationId xmlns:p14="http://schemas.microsoft.com/office/powerpoint/2010/main" val="5375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Existen otros tipos de cruces además de los vistos anteriormente. Estos son:</a:t>
            </a:r>
          </a:p>
          <a:p>
            <a:pPr marL="0" lvl="0" indent="0">
              <a:buFont typeface="+mj-lt"/>
              <a:buNone/>
            </a:pPr>
            <a:r>
              <a:rPr lang="es-AR" sz="1400" b="1" u="none" baseline="0" dirty="0" smtClean="0"/>
              <a:t>FULL JOIN</a:t>
            </a:r>
          </a:p>
          <a:p>
            <a:pPr marL="0" lvl="0" indent="0">
              <a:buFont typeface="+mj-lt"/>
              <a:buNone/>
            </a:pPr>
            <a:r>
              <a:rPr lang="es-AR" sz="1400" u="none" baseline="0" dirty="0" smtClean="0"/>
              <a:t>Es una combinación del RIGHT JOIN y el LEFT JOIN ya que recupera todos los registros de las 2 tablas que se estén cruzando. Si existe información en común entre ellas, se mostrara un registro con los datos de ambas. De no ser así, se mostrara la información existente y los campos de la otra tabla en null.</a:t>
            </a:r>
          </a:p>
          <a:p>
            <a:pPr marL="0" lvl="0" indent="0">
              <a:buFont typeface="+mj-lt"/>
              <a:buNone/>
            </a:pPr>
            <a:endParaRPr lang="es-AR" sz="1400" u="none" baseline="0" dirty="0" smtClean="0"/>
          </a:p>
          <a:p>
            <a:pPr marL="0" lvl="0" indent="0">
              <a:buFont typeface="+mj-lt"/>
              <a:buNone/>
            </a:pPr>
            <a:r>
              <a:rPr lang="es-AR" sz="1400" b="1" u="none" baseline="0" dirty="0" smtClean="0"/>
              <a:t>CROSS JOIN</a:t>
            </a:r>
          </a:p>
          <a:p>
            <a:pPr marL="0" lvl="0" indent="0">
              <a:buFont typeface="+mj-lt"/>
              <a:buNone/>
            </a:pPr>
            <a:r>
              <a:rPr lang="es-AR" sz="1400" u="none" baseline="0" dirty="0" smtClean="0"/>
              <a:t>También conocido como “Producto cartesiano” o “Combinaciones cruzadas”, este tipo de unión entre tablas mostrara todas las combinaciones posibles de los registros de ambas tablas. La cantidad de registros a mostrar será igual a los registros de la tabla 1 multiplicado por los de la tabla 2.</a:t>
            </a:r>
          </a:p>
          <a:p>
            <a:pPr marL="0" lvl="0" indent="0">
              <a:buFont typeface="+mj-lt"/>
              <a:buNone/>
            </a:pPr>
            <a:r>
              <a:rPr lang="es-AR" sz="1400" u="none" baseline="0" dirty="0" smtClean="0"/>
              <a:t>No se incluyen campos de enlace entre tablas.</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endParaRPr lang="es-AR" sz="1400" b="0" u="none" baseline="0" dirty="0" smtClean="0">
              <a:solidFill>
                <a:schemeClr val="tx1"/>
              </a:solidFill>
            </a:endParaRPr>
          </a:p>
          <a:p>
            <a:pPr marL="342900" lvl="0" indent="-342900">
              <a:buFont typeface="+mj-lt"/>
              <a:buAutoNum type="arabicPeriod"/>
            </a:pPr>
            <a:r>
              <a:rPr lang="es-AR" sz="1400" u="none" baseline="0" dirty="0" smtClean="0"/>
              <a:t>Cruzar 2 tablas con FULL JOIN.</a:t>
            </a:r>
          </a:p>
          <a:p>
            <a:pPr marL="342900" lvl="0" indent="-342900">
              <a:buFont typeface="+mj-lt"/>
              <a:buAutoNum type="arabicPeriod"/>
            </a:pPr>
            <a:r>
              <a:rPr lang="es-AR" sz="1400" u="none" baseline="0" dirty="0" smtClean="0"/>
              <a:t>Cruzar 2 tablas con CROSS JOIN.</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21</a:t>
            </a:fld>
            <a:endParaRPr lang="es-AR" dirty="0"/>
          </a:p>
        </p:txBody>
      </p:sp>
    </p:spTree>
    <p:extLst>
      <p:ext uri="{BB962C8B-B14F-4D97-AF65-F5344CB8AC3E}">
        <p14:creationId xmlns:p14="http://schemas.microsoft.com/office/powerpoint/2010/main" val="36605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Preguntas.</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22</a:t>
            </a:fld>
            <a:endParaRPr lang="es-AR" dirty="0"/>
          </a:p>
        </p:txBody>
      </p:sp>
    </p:spTree>
    <p:extLst>
      <p:ext uri="{BB962C8B-B14F-4D97-AF65-F5344CB8AC3E}">
        <p14:creationId xmlns:p14="http://schemas.microsoft.com/office/powerpoint/2010/main" val="47815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Antes de comenzar a hablar concretamente del lenguaje SQL y las sentencias para recuperar o modificar información, es necesario aclarar algunos conceptos iniciales:</a:t>
            </a:r>
          </a:p>
          <a:p>
            <a:pPr marL="342900" indent="-342900">
              <a:buFont typeface="+mj-lt"/>
              <a:buAutoNum type="arabicPeriod"/>
            </a:pPr>
            <a:r>
              <a:rPr lang="es-AR" sz="1400" u="sng" baseline="0" dirty="0" smtClean="0"/>
              <a:t>Servidores: </a:t>
            </a:r>
            <a:r>
              <a:rPr lang="es-AR" sz="1400" u="none" baseline="0" dirty="0" smtClean="0"/>
              <a:t>Este concepto se usa para 2 ideas diferentes pero complementarias. Por un lado, se refiere al “lugar físico” donde se van a guardar información (Hardware). Y por otro, se refiere a la aplicación capaz de recibir peticiones de diferentes clientes y entregar respuestas (Software).</a:t>
            </a:r>
          </a:p>
          <a:p>
            <a:pPr marL="342900" indent="-342900">
              <a:buFont typeface="+mj-lt"/>
              <a:buAutoNum type="arabicPeriod"/>
            </a:pPr>
            <a:r>
              <a:rPr lang="es-AR" sz="1400" u="sng" baseline="0" dirty="0" smtClean="0"/>
              <a:t>Base de datos:</a:t>
            </a:r>
            <a:r>
              <a:rPr lang="es-AR" sz="1400" u="none" baseline="0" dirty="0" smtClean="0"/>
              <a:t> Se trata de una colección de información organizada a través de tablas y otros objetos (Stored procedures, funciones, triggers, etc.) que permiten interactuar con dicha información.</a:t>
            </a:r>
          </a:p>
          <a:p>
            <a:pPr marL="342900" indent="-342900">
              <a:buFont typeface="+mj-lt"/>
              <a:buAutoNum type="arabicPeriod"/>
            </a:pPr>
            <a:r>
              <a:rPr lang="es-AR" sz="1400" u="sng" baseline="0" dirty="0" smtClean="0"/>
              <a:t>Lenguaje SQL</a:t>
            </a:r>
            <a:r>
              <a:rPr lang="es-AR" sz="1400" u="none" baseline="0" dirty="0" smtClean="0"/>
              <a:t>: Es el lenguaje de programación utilizado para interactuar con la información almacenada. Transact-SQL (o T-SQL) es el utilizado por Microsoft y el que vamos a estar analizando a fondo en estas capacitaciones. Existen otros lenguajes como PL/SQL (Utilizado por Oracle o mySQL), HQL (Utilizado por Hibernate). Si bien todos estos tiene un objetivo común: acceder o modificar la información almacenada. Las sentencias para hacerlo pueden ser diferentes entre un lenguaje y otro. Con lo cual, queries escritas con T-SQL pueden tirar error al ejecutarlos en un entorno de PL/SQL.</a:t>
            </a:r>
          </a:p>
          <a:p>
            <a:pPr marL="342900" indent="-342900">
              <a:buFont typeface="+mj-lt"/>
              <a:buAutoNum type="arabicPeriod"/>
            </a:pPr>
            <a:r>
              <a:rPr lang="es-AR" sz="1400" u="sng" baseline="0" dirty="0" smtClean="0"/>
              <a:t>SQL Server:</a:t>
            </a:r>
            <a:r>
              <a:rPr lang="es-AR" sz="1400" u="none" baseline="0" dirty="0" smtClean="0"/>
              <a:t> Se trata de un sistema de gestión de bases de datos. Es la utilizada por Microsoft pero no es la única. Existen otras como ORACLE o MySQL.</a:t>
            </a:r>
          </a:p>
          <a:p>
            <a:pPr marL="342900" indent="-342900">
              <a:buFont typeface="+mj-lt"/>
              <a:buAutoNum type="arabicPeriod"/>
            </a:pPr>
            <a:endParaRPr lang="es-AR" sz="1400" u="none"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3</a:t>
            </a:fld>
            <a:endParaRPr lang="es-AR" dirty="0"/>
          </a:p>
        </p:txBody>
      </p:sp>
    </p:spTree>
    <p:extLst>
      <p:ext uri="{BB962C8B-B14F-4D97-AF65-F5344CB8AC3E}">
        <p14:creationId xmlns:p14="http://schemas.microsoft.com/office/powerpoint/2010/main" val="2091909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sng" baseline="0" dirty="0" smtClean="0"/>
              <a:t>Definición:</a:t>
            </a:r>
            <a:r>
              <a:rPr lang="es-AR" sz="1400" u="none" baseline="0" dirty="0" smtClean="0"/>
              <a:t> Es una comunicación semi-permanente entre un usuario y un servidor a través de una aplicación. Esta aplicación (SQL Server en nuestro caso) va a gestionar las peticiones del usuario a través del lenguaje T-SQL y el servidor se va a encargar de resolverlas y devolverlas mediante la misma sesión abierta.</a:t>
            </a:r>
          </a:p>
          <a:p>
            <a:endParaRPr lang="es-AR" sz="1400" u="none" baseline="0" dirty="0" smtClean="0"/>
          </a:p>
          <a:p>
            <a:r>
              <a:rPr lang="es-AR" sz="1400" u="none" baseline="0" dirty="0" smtClean="0"/>
              <a:t>La sesión abierta solo puede apuntar a un único servidor al mismo tiempo. Y si bien, también apunta a una única base de datos “principal”, se puede hacer referencia y recuperar información de cualquier base de datos perteneciente al servidor al que se esta apuntando.</a:t>
            </a:r>
          </a:p>
          <a:p>
            <a:r>
              <a:rPr lang="es-AR" sz="1400" u="sng" baseline="0" dirty="0" smtClean="0"/>
              <a:t>Buena practica:</a:t>
            </a:r>
            <a:r>
              <a:rPr lang="es-AR" sz="1400" u="none" baseline="0" dirty="0" smtClean="0"/>
              <a:t> Cuando se llama a una tabla, se recomienda hacerlo con el siguiente formato:</a:t>
            </a:r>
            <a:r>
              <a:rPr lang="es-AR" sz="1400" b="1" u="none" baseline="0" dirty="0" smtClean="0"/>
              <a:t> BD.dbo.TABLA </a:t>
            </a:r>
            <a:r>
              <a:rPr lang="es-AR" sz="1400" u="none" baseline="0" dirty="0" smtClean="0"/>
              <a:t>(De esta forma, se podrán ejecutar las consultas sin importar a que base de datos principal se este apuntando).</a:t>
            </a:r>
          </a:p>
          <a:p>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u="none" baseline="0" dirty="0" smtClean="0"/>
              <a:t>SQL Server nos ofrece una barra en la parte inferior de la pantalla con información acerca de la sesión iniciada. Podemos encontrar la siguiente info:</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Servidor al que se apuntan las consultas.</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Usuarios que inicia la sesión.</a:t>
            </a:r>
          </a:p>
          <a:p>
            <a:pPr marL="285750" marR="0" lvl="0" indent="-285750" algn="l" defTabSz="10066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400" u="none" baseline="0" dirty="0" smtClean="0"/>
              <a:t>Base de datos a la que se apuntan las consultas.</a:t>
            </a:r>
          </a:p>
          <a:p>
            <a:pPr marL="0" marR="0" lvl="0" indent="0" algn="l" defTabSz="1006663"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400" u="none" baseline="0" dirty="0" smtClean="0"/>
              <a:t>También se puede ejecutar </a:t>
            </a:r>
            <a:r>
              <a:rPr lang="es-AR" sz="1400" b="1" u="none" baseline="0" dirty="0" smtClean="0"/>
              <a:t>sp_who</a:t>
            </a:r>
            <a:r>
              <a:rPr lang="es-AR" sz="1400" u="none" baseline="0" dirty="0" smtClean="0"/>
              <a:t> para ver mas información de la sesión.</a:t>
            </a:r>
          </a:p>
          <a:p>
            <a:endParaRPr lang="es-AR" sz="1400" u="none" baseline="0" dirty="0" smtClean="0"/>
          </a:p>
          <a:p>
            <a:r>
              <a:rPr lang="es-AR" sz="1400" b="1" u="sng" baseline="0" dirty="0" smtClean="0">
                <a:solidFill>
                  <a:srgbClr val="FF0000"/>
                </a:solidFill>
              </a:rPr>
              <a:t>Ver con SQL Server</a:t>
            </a:r>
          </a:p>
          <a:p>
            <a:pPr marL="342900" indent="-342900">
              <a:buAutoNum type="arabicPeriod"/>
            </a:pPr>
            <a:r>
              <a:rPr lang="es-AR" sz="1400" u="none" baseline="0" dirty="0" smtClean="0"/>
              <a:t>Como cambiar el servidor al que se esta apuntando sin cerrar la aplicación.</a:t>
            </a:r>
          </a:p>
          <a:p>
            <a:pPr marL="342900" indent="-342900">
              <a:buAutoNum type="arabicPeriod"/>
            </a:pPr>
            <a:r>
              <a:rPr lang="es-AR" sz="1400" u="none" baseline="0" dirty="0" smtClean="0"/>
              <a:t>Como cambiar la base de datos a la que se esta apuntando sin cerrar la aplicación.</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4</a:t>
            </a:fld>
            <a:endParaRPr lang="es-AR" dirty="0"/>
          </a:p>
        </p:txBody>
      </p:sp>
    </p:spTree>
    <p:extLst>
      <p:ext uri="{BB962C8B-B14F-4D97-AF65-F5344CB8AC3E}">
        <p14:creationId xmlns:p14="http://schemas.microsoft.com/office/powerpoint/2010/main" val="407136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Recuperar información de tablas es la sentencia mas utilizada en SQL. </a:t>
            </a:r>
          </a:p>
          <a:p>
            <a:r>
              <a:rPr lang="es-AR" sz="1400" u="none" baseline="0" dirty="0" smtClean="0"/>
              <a:t>La forma mas simple para hacer esto es con la clausula: “SELECT * FROM tabla” en donde estaríamos recuperando todos los registros y visualizando todos los campos de la tabla indicada. Si no son necesarios todos los campos, podemos recuperar los que necesitemos.</a:t>
            </a:r>
          </a:p>
          <a:p>
            <a:endParaRPr lang="es-AR" sz="1400" u="none" baseline="0" dirty="0" smtClean="0"/>
          </a:p>
          <a:p>
            <a:r>
              <a:rPr lang="es-AR" sz="1400" b="1" u="none" baseline="0" dirty="0" smtClean="0"/>
              <a:t>Buena practica</a:t>
            </a:r>
          </a:p>
          <a:p>
            <a:r>
              <a:rPr lang="es-AR" sz="1400" u="none" baseline="0" dirty="0" smtClean="0"/>
              <a:t>Cuando manejamos queries donde se “llaman” muchas tablas, lo mas organizado y sencillo es utilizar alias para renombrar dichas tablas. De esta forma siempre que queramos llamar a un campo determinado de una tabla, no tendremos que ingresar todo el nombre sino solamente el alias que hayamos declarado (pudiendo ser una o mas letras que resulten representativas).</a:t>
            </a:r>
          </a:p>
          <a:p>
            <a:endParaRPr lang="es-AR" sz="1400" u="none" baseline="0" dirty="0" smtClean="0"/>
          </a:p>
          <a:p>
            <a:r>
              <a:rPr lang="es-AR" sz="1400" b="1" u="none" baseline="0" dirty="0" smtClean="0"/>
              <a:t>Atención</a:t>
            </a:r>
          </a:p>
          <a:p>
            <a:r>
              <a:rPr lang="es-AR" sz="1400" u="none" baseline="0" dirty="0" smtClean="0"/>
              <a:t>Si el nombre de la tabla coincide con alguna palabra reservada de SQL Server (ejemplo: user), será necesario referenciarlo entre corchetes.</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0" u="none" baseline="0" dirty="0" smtClean="0">
                <a:solidFill>
                  <a:srgbClr val="FF0000"/>
                </a:solidFill>
              </a:rPr>
              <a:t>Primeros pasos con la sentencia SELECT:</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0" u="none" baseline="0" dirty="0" smtClean="0">
                <a:solidFill>
                  <a:srgbClr val="FF0000"/>
                </a:solidFill>
              </a:rPr>
              <a:t>Recuperando todos los datos de una tabla.</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0" u="none" baseline="0" dirty="0" smtClean="0">
                <a:solidFill>
                  <a:srgbClr val="FF0000"/>
                </a:solidFill>
              </a:rPr>
              <a:t>Recuperando algunos campos de una tabla.</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0" u="none" baseline="0" dirty="0" smtClean="0">
                <a:solidFill>
                  <a:srgbClr val="FF0000"/>
                </a:solidFill>
              </a:rPr>
              <a:t>Aplicando alias a las tablas.</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0" u="none" baseline="0" dirty="0" smtClean="0">
                <a:solidFill>
                  <a:srgbClr val="FF0000"/>
                </a:solidFill>
              </a:rPr>
              <a:t>Recuperando algunos campos de diferentes tablas</a:t>
            </a:r>
          </a:p>
          <a:p>
            <a:pPr marL="342900" marR="0" lvl="0" indent="-342900" algn="l" defTabSz="1006663" rtl="0" eaLnBrk="1" fontAlgn="auto" latinLnBrk="0" hangingPunct="1">
              <a:lnSpc>
                <a:spcPct val="100000"/>
              </a:lnSpc>
              <a:spcBef>
                <a:spcPts val="0"/>
              </a:spcBef>
              <a:spcAft>
                <a:spcPts val="0"/>
              </a:spcAft>
              <a:buClrTx/>
              <a:buSzTx/>
              <a:buFont typeface="+mj-lt"/>
              <a:buAutoNum type="arabicPeriod"/>
              <a:tabLst/>
              <a:defRPr/>
            </a:pPr>
            <a:r>
              <a:rPr lang="es-AR" sz="1400" b="0" u="none" baseline="0" dirty="0" smtClean="0">
                <a:solidFill>
                  <a:srgbClr val="FF0000"/>
                </a:solidFill>
              </a:rPr>
              <a:t>Recuperando algunos campos de una tabla y todos los de otra.</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5</a:t>
            </a:fld>
            <a:endParaRPr lang="es-AR" dirty="0"/>
          </a:p>
        </p:txBody>
      </p:sp>
    </p:spTree>
    <p:extLst>
      <p:ext uri="{BB962C8B-B14F-4D97-AF65-F5344CB8AC3E}">
        <p14:creationId xmlns:p14="http://schemas.microsoft.com/office/powerpoint/2010/main" val="281599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Vimos que mediante la clausula SELECT, podemos recuperar información de una tabla. Existen otras clausulas que afectan la forma en que se visualiza la información. La primera de todas es DISTINCT. </a:t>
            </a:r>
          </a:p>
          <a:p>
            <a:pPr marL="0" lvl="0" indent="0">
              <a:buFont typeface="+mj-lt"/>
              <a:buNone/>
            </a:pPr>
            <a:r>
              <a:rPr lang="es-AR" sz="1400" u="none" baseline="0" dirty="0" smtClean="0"/>
              <a:t>Agregando esta clausula después del SELECT, no se visualizarán registros que tengan la misma información.</a:t>
            </a:r>
          </a:p>
          <a:p>
            <a:pPr marL="0" lvl="0" indent="0">
              <a:buFont typeface="+mj-lt"/>
              <a:buNone/>
            </a:pPr>
            <a:r>
              <a:rPr lang="es-AR" sz="1400" u="none" baseline="0" dirty="0" smtClean="0"/>
              <a:t>Hay que considerar que si se recuperan 10 campos de una tabla, el DISTINCT va a chequear esos 10 campos y solo va a quitar los registros que se tengan datos repetidos en todos esos campos.</a:t>
            </a:r>
          </a:p>
          <a:p>
            <a:pPr marL="0" marR="0" lvl="0" indent="0" algn="l" defTabSz="1006663" rtl="0" eaLnBrk="1" fontAlgn="auto" latinLnBrk="0" hangingPunct="1">
              <a:lnSpc>
                <a:spcPct val="100000"/>
              </a:lnSpc>
              <a:spcBef>
                <a:spcPts val="0"/>
              </a:spcBef>
              <a:spcAft>
                <a:spcPts val="0"/>
              </a:spcAft>
              <a:buClrTx/>
              <a:buSzTx/>
              <a:buFontTx/>
              <a:buNone/>
              <a:tabLst/>
              <a:defRPr/>
            </a:pPr>
            <a:endParaRPr lang="es-AR" sz="1400" baseline="0" dirty="0" smtClean="0"/>
          </a:p>
          <a:p>
            <a:pPr marL="0" marR="0" lvl="0" indent="0" algn="l" defTabSz="1006663" rtl="0" eaLnBrk="1" fontAlgn="auto" latinLnBrk="0" hangingPunct="1">
              <a:lnSpc>
                <a:spcPct val="100000"/>
              </a:lnSpc>
              <a:spcBef>
                <a:spcPts val="0"/>
              </a:spcBef>
              <a:spcAft>
                <a:spcPts val="0"/>
              </a:spcAft>
              <a:buClrTx/>
              <a:buSzTx/>
              <a:buFontTx/>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Aplicar DISTINCT a una consulta.</a:t>
            </a:r>
          </a:p>
          <a:p>
            <a:pPr marL="342900" lvl="0" indent="-342900">
              <a:buFont typeface="+mj-lt"/>
              <a:buAutoNum type="arabicPeriod"/>
            </a:pPr>
            <a:r>
              <a:rPr lang="es-AR" sz="1400" u="none" baseline="0" dirty="0" smtClean="0"/>
              <a:t>Aplicar DISTINCT de varios campos a una consulta.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6</a:t>
            </a:fld>
            <a:endParaRPr lang="es-AR" dirty="0"/>
          </a:p>
        </p:txBody>
      </p:sp>
    </p:spTree>
    <p:extLst>
      <p:ext uri="{BB962C8B-B14F-4D97-AF65-F5344CB8AC3E}">
        <p14:creationId xmlns:p14="http://schemas.microsoft.com/office/powerpoint/2010/main" val="2578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400" u="none" baseline="0" dirty="0" smtClean="0"/>
              <a:t>La siguiente clausula a ver es TOP.</a:t>
            </a:r>
          </a:p>
          <a:p>
            <a:pPr marL="0" lvl="0" indent="0">
              <a:buFont typeface="+mj-lt"/>
              <a:buNone/>
            </a:pPr>
            <a:r>
              <a:rPr lang="es-AR" sz="1400" u="none" baseline="0" dirty="0" smtClean="0"/>
              <a:t>Es utilizada para limitar la cantidad de registros que se van a visualizar.</a:t>
            </a:r>
          </a:p>
          <a:p>
            <a:pPr marL="0" lvl="0" indent="0">
              <a:buFont typeface="+mj-lt"/>
              <a:buNone/>
            </a:pPr>
            <a:r>
              <a:rPr lang="es-AR" sz="1400" u="none" baseline="0" dirty="0" smtClean="0"/>
              <a:t>Se puede limitar un numero fijo de registros: SELECT </a:t>
            </a:r>
            <a:r>
              <a:rPr lang="es-AR" sz="1400" b="1" u="none" baseline="0" dirty="0" smtClean="0"/>
              <a:t>TOP 3 *</a:t>
            </a:r>
            <a:r>
              <a:rPr lang="es-AR" sz="1400" u="none" baseline="0" dirty="0" smtClean="0"/>
              <a:t> FROM dbo.Usuarios.</a:t>
            </a:r>
          </a:p>
          <a:p>
            <a:pPr marL="0" lvl="0" indent="0">
              <a:buFont typeface="+mj-lt"/>
              <a:buNone/>
            </a:pPr>
            <a:r>
              <a:rPr lang="es-AR" sz="1400" u="none" baseline="0" dirty="0" smtClean="0"/>
              <a:t>También se puede limitar en un porcentaje del total de registros: SELECT </a:t>
            </a:r>
            <a:r>
              <a:rPr lang="es-AR" sz="1400" b="1" u="none" baseline="0" dirty="0" smtClean="0"/>
              <a:t>TOP 50 PERCENT * </a:t>
            </a:r>
            <a:r>
              <a:rPr lang="es-AR" sz="1400" u="none" baseline="0" dirty="0" smtClean="0"/>
              <a:t>FROM dbo.Usuarios.</a:t>
            </a:r>
          </a:p>
          <a:p>
            <a:pPr marL="0" lvl="0" indent="0">
              <a:buFont typeface="+mj-lt"/>
              <a:buNone/>
            </a:pPr>
            <a:endParaRPr lang="es-AR" sz="1400" u="none" baseline="0" dirty="0" smtClean="0"/>
          </a:p>
          <a:p>
            <a:pPr marL="0" lvl="0" indent="0">
              <a:buFont typeface="+mj-lt"/>
              <a:buNone/>
            </a:pPr>
            <a:r>
              <a:rPr lang="es-AR" sz="1400" u="none" baseline="0" dirty="0" smtClean="0"/>
              <a:t>Suele utilizarse con los registros de la tabla ordenados (Ej.: conocer los últimos 10 usuarios ingresados).</a:t>
            </a:r>
          </a:p>
          <a:p>
            <a:pPr marL="0" lvl="0" indent="0">
              <a:buFont typeface="+mj-lt"/>
              <a:buNone/>
            </a:pPr>
            <a:r>
              <a:rPr lang="es-AR" sz="1400" u="none" baseline="0" dirty="0" smtClean="0"/>
              <a:t>Si se agrega la clausula “WITH TIES” después del TOP la consulta recuperara todos los registros correspondientes a el campo por el cual se esta ordenando  (Solo funciona si se ordena la consulta). Ejemplo: SELECT </a:t>
            </a:r>
            <a:r>
              <a:rPr lang="es-AR" sz="1400" b="1" u="none" baseline="0" dirty="0" smtClean="0"/>
              <a:t>TOP 1 WITH TIES </a:t>
            </a:r>
            <a:r>
              <a:rPr lang="es-AR" sz="1400" u="none" baseline="0" dirty="0" smtClean="0"/>
              <a:t>FROM bug ORDER BY usuario (Al ejecutar esta consulta, veríamos todos los bugs detectados por el ultimo usuario de la tabla).</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u="sng" baseline="0" dirty="0" smtClean="0"/>
              <a:t>Buena practica:</a:t>
            </a:r>
            <a:r>
              <a:rPr lang="es-AR" sz="1400" u="none" baseline="0" dirty="0" smtClean="0"/>
              <a:t> Cuando se consultan tablas con muchos registros o tablas de producción es recomendable </a:t>
            </a:r>
            <a:r>
              <a:rPr lang="es-AR" sz="1400" b="1" u="none" baseline="0" dirty="0" smtClean="0"/>
              <a:t>siempre</a:t>
            </a:r>
            <a:r>
              <a:rPr lang="es-AR" sz="1400" u="none" baseline="0" dirty="0" smtClean="0"/>
              <a:t> agregar un TOP a la consulta.</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Aplicar TOP con valor fijo.</a:t>
            </a:r>
          </a:p>
          <a:p>
            <a:pPr marL="342900" lvl="0" indent="-342900">
              <a:buFont typeface="+mj-lt"/>
              <a:buAutoNum type="arabicPeriod"/>
            </a:pPr>
            <a:r>
              <a:rPr lang="es-AR" sz="1400" u="none" baseline="0" dirty="0" smtClean="0"/>
              <a:t>Aplicar TOP con valor porcentual.</a:t>
            </a:r>
          </a:p>
          <a:p>
            <a:pPr marL="342900" lvl="0" indent="-342900">
              <a:buFont typeface="+mj-lt"/>
              <a:buAutoNum type="arabicPeriod"/>
            </a:pPr>
            <a:r>
              <a:rPr lang="es-AR" sz="1400" u="none" baseline="0" dirty="0" smtClean="0"/>
              <a:t>Aplicar WITH TIES a una consulta.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7</a:t>
            </a:fld>
            <a:endParaRPr lang="es-AR" dirty="0"/>
          </a:p>
        </p:txBody>
      </p:sp>
    </p:spTree>
    <p:extLst>
      <p:ext uri="{BB962C8B-B14F-4D97-AF65-F5344CB8AC3E}">
        <p14:creationId xmlns:p14="http://schemas.microsoft.com/office/powerpoint/2010/main" val="342413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Con un alias se puede “modificar” el nombre de un campo visualizado.</a:t>
            </a:r>
          </a:p>
          <a:p>
            <a:pPr marL="0" lvl="0" indent="0">
              <a:buFont typeface="+mj-lt"/>
              <a:buNone/>
            </a:pPr>
            <a:r>
              <a:rPr lang="es-AR" sz="1400" u="none" baseline="0" dirty="0" smtClean="0"/>
              <a:t>La “modificación” solo aplica en la ejecución realizada (El nombre del campo no cambia, solo su visualización en el momento).</a:t>
            </a:r>
          </a:p>
          <a:p>
            <a:pPr marL="0" lvl="0" indent="0">
              <a:buFont typeface="+mj-lt"/>
              <a:buNone/>
            </a:pPr>
            <a:r>
              <a:rPr lang="es-AR" sz="1400" u="none" baseline="0" dirty="0" smtClean="0"/>
              <a:t>Suele utilizarse ante campos con nombres no descriptivos.</a:t>
            </a:r>
          </a:p>
          <a:p>
            <a:pPr marL="0" lvl="0" indent="0">
              <a:buFont typeface="+mj-lt"/>
              <a:buNone/>
            </a:pPr>
            <a:r>
              <a:rPr lang="es-AR" sz="1400" u="none" baseline="0" dirty="0" smtClean="0"/>
              <a:t>Si el alias es una sola cadena de texto (Ej.: nombreDelUsuario) no es necesario ponerlo entre comillas. Caso contrario, se deberán incluir (Ej.: “Nombre del usuario”).</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Aplicar alias a campos de una tabla.</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8</a:t>
            </a:fld>
            <a:endParaRPr lang="es-AR" dirty="0"/>
          </a:p>
        </p:txBody>
      </p:sp>
    </p:spTree>
    <p:extLst>
      <p:ext uri="{BB962C8B-B14F-4D97-AF65-F5344CB8AC3E}">
        <p14:creationId xmlns:p14="http://schemas.microsoft.com/office/powerpoint/2010/main" val="242972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mj-lt"/>
              <a:buNone/>
            </a:pPr>
            <a:r>
              <a:rPr lang="es-AR" sz="1400" u="none" baseline="0" dirty="0" smtClean="0"/>
              <a:t>SQL no solo permite visualizar datos almacenados en una tabla, sino que también muestra cálculos entre datos de la tabla o cálculos con valores fijos.</a:t>
            </a:r>
          </a:p>
          <a:p>
            <a:pPr marL="0" lvl="0" indent="0">
              <a:buFont typeface="+mj-lt"/>
              <a:buNone/>
            </a:pPr>
            <a:r>
              <a:rPr lang="es-AR" sz="1400" u="none" baseline="0" dirty="0" smtClean="0"/>
              <a:t>Para esto suelen utilizarse los operadores aritméticos básicos: “+”, “-”, “*” y “/”.</a:t>
            </a:r>
          </a:p>
          <a:p>
            <a:pPr marL="0" lvl="0" indent="0">
              <a:buFont typeface="+mj-lt"/>
              <a:buNone/>
            </a:pPr>
            <a:r>
              <a:rPr lang="es-AR" sz="1400" u="none" baseline="0" dirty="0" smtClean="0"/>
              <a:t>Existen muchos otros operadores matemáticos que pueden utilizarse.</a:t>
            </a:r>
          </a:p>
          <a:p>
            <a:pPr marL="0" lvl="0" indent="0">
              <a:buFont typeface="+mj-lt"/>
              <a:buNone/>
            </a:pPr>
            <a:endParaRPr lang="es-AR" sz="1400" u="none" baseline="0" dirty="0" smtClean="0"/>
          </a:p>
          <a:p>
            <a:pPr marL="0" marR="0" lvl="0" indent="0" algn="l" defTabSz="1006663" rtl="0" eaLnBrk="1" fontAlgn="auto" latinLnBrk="0" hangingPunct="1">
              <a:lnSpc>
                <a:spcPct val="100000"/>
              </a:lnSpc>
              <a:spcBef>
                <a:spcPts val="0"/>
              </a:spcBef>
              <a:spcAft>
                <a:spcPts val="0"/>
              </a:spcAft>
              <a:buClrTx/>
              <a:buSzTx/>
              <a:buFont typeface="+mj-lt"/>
              <a:buNone/>
              <a:tabLst/>
              <a:defRPr/>
            </a:pPr>
            <a:r>
              <a:rPr lang="es-AR" sz="1400" b="1" u="sng" baseline="0" dirty="0" smtClean="0">
                <a:solidFill>
                  <a:srgbClr val="FF0000"/>
                </a:solidFill>
              </a:rPr>
              <a:t>Ver con SQL Server</a:t>
            </a:r>
          </a:p>
          <a:p>
            <a:pPr marL="342900" lvl="0" indent="-342900">
              <a:buFont typeface="+mj-lt"/>
              <a:buAutoNum type="arabicPeriod"/>
            </a:pPr>
            <a:r>
              <a:rPr lang="es-AR" sz="1400" u="none" baseline="0" dirty="0" smtClean="0"/>
              <a:t>Aplicar operadores aritméticos de un valor de un campo con un numero fijo.</a:t>
            </a:r>
          </a:p>
          <a:p>
            <a:pPr marL="342900" lvl="0" indent="-342900">
              <a:buFont typeface="+mj-lt"/>
              <a:buAutoNum type="arabicPeriod"/>
            </a:pPr>
            <a:r>
              <a:rPr lang="es-AR" sz="1400" u="none" baseline="0" dirty="0" smtClean="0"/>
              <a:t>Aplicar operadores aritméticos de un valor de un campo con el valor de otro campo.</a:t>
            </a:r>
          </a:p>
        </p:txBody>
      </p:sp>
      <p:sp>
        <p:nvSpPr>
          <p:cNvPr id="4" name="Marcador de número de diapositiva 3"/>
          <p:cNvSpPr>
            <a:spLocks noGrp="1"/>
          </p:cNvSpPr>
          <p:nvPr>
            <p:ph type="sldNum" sz="quarter" idx="10"/>
          </p:nvPr>
        </p:nvSpPr>
        <p:spPr/>
        <p:txBody>
          <a:bodyPr/>
          <a:lstStyle/>
          <a:p>
            <a:fld id="{2AB2016F-03C1-44A6-B9E3-22D2F2DA74BD}" type="slidenum">
              <a:rPr lang="es-AR" smtClean="0"/>
              <a:pPr/>
              <a:t>9</a:t>
            </a:fld>
            <a:endParaRPr lang="es-AR" dirty="0"/>
          </a:p>
        </p:txBody>
      </p:sp>
    </p:spTree>
    <p:extLst>
      <p:ext uri="{BB962C8B-B14F-4D97-AF65-F5344CB8AC3E}">
        <p14:creationId xmlns:p14="http://schemas.microsoft.com/office/powerpoint/2010/main" val="2914576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24/04/2017</a:t>
            </a:fld>
            <a:endParaRPr lang="es-ES" dirty="0"/>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
            <a:ext cx="8672513" cy="6006001"/>
          </a:xfrm>
          <a:prstGeom prst="rect">
            <a:avLst/>
          </a:prstGeom>
        </p:spPr>
      </p:pic>
      <p:sp>
        <p:nvSpPr>
          <p:cNvPr id="6" name="Subtítulo 5"/>
          <p:cNvSpPr>
            <a:spLocks noGrp="1"/>
          </p:cNvSpPr>
          <p:nvPr>
            <p:ph type="subTitle" idx="1"/>
          </p:nvPr>
        </p:nvSpPr>
        <p:spPr>
          <a:xfrm>
            <a:off x="519832" y="2629083"/>
            <a:ext cx="7306331" cy="747762"/>
          </a:xfrm>
        </p:spPr>
        <p:txBody>
          <a:bodyPr>
            <a:noAutofit/>
          </a:bodyPr>
          <a:lstStyle/>
          <a:p>
            <a:pPr algn="ctr"/>
            <a:r>
              <a:rPr lang="es-ES" sz="4400" b="1" dirty="0" smtClean="0">
                <a:solidFill>
                  <a:schemeClr val="accent1"/>
                </a:solidFill>
              </a:rPr>
              <a:t>SQL - Nivel 1 </a:t>
            </a:r>
          </a:p>
          <a:p>
            <a:pPr algn="ctr"/>
            <a:r>
              <a:rPr lang="es-ES" sz="4400" b="1" dirty="0" smtClean="0">
                <a:solidFill>
                  <a:schemeClr val="accent1"/>
                </a:solidFill>
              </a:rPr>
              <a:t>Encuentro 1</a:t>
            </a:r>
            <a:endParaRPr lang="es-ES" sz="4400" b="1" dirty="0">
              <a:solidFill>
                <a:schemeClr val="accent1"/>
              </a:solidFill>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3.6 Cadenas de texto.</a:t>
            </a:r>
            <a:endParaRPr lang="es-AR" dirty="0"/>
          </a:p>
        </p:txBody>
      </p:sp>
      <p:sp>
        <p:nvSpPr>
          <p:cNvPr id="5" name="Marcador de texto 2"/>
          <p:cNvSpPr txBox="1">
            <a:spLocks/>
          </p:cNvSpPr>
          <p:nvPr/>
        </p:nvSpPr>
        <p:spPr>
          <a:xfrm>
            <a:off x="-1" y="2428280"/>
            <a:ext cx="8672513" cy="324874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(u.nombre + ‘ ‘ + u.apellido)</a:t>
            </a:r>
            <a:r>
              <a:rPr lang="es-AR" sz="3200" dirty="0" smtClean="0"/>
              <a:t> as ‘Usuario’ FROM usuarios u</a:t>
            </a:r>
          </a:p>
          <a:p>
            <a:pPr algn="ctr"/>
            <a:endParaRPr lang="es-AR" sz="3200" dirty="0" smtClean="0"/>
          </a:p>
        </p:txBody>
      </p:sp>
    </p:spTree>
    <p:extLst>
      <p:ext uri="{BB962C8B-B14F-4D97-AF65-F5344CB8AC3E}">
        <p14:creationId xmlns:p14="http://schemas.microsoft.com/office/powerpoint/2010/main" val="29712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4" name="Marcador de texto 3"/>
          <p:cNvSpPr>
            <a:spLocks noGrp="1"/>
          </p:cNvSpPr>
          <p:nvPr>
            <p:ph type="body" sz="quarter" idx="11"/>
          </p:nvPr>
        </p:nvSpPr>
        <p:spPr/>
        <p:txBody>
          <a:bodyPr/>
          <a:lstStyle/>
          <a:p>
            <a:r>
              <a:rPr lang="es-AR" dirty="0" smtClean="0"/>
              <a:t>3.7 Variables.</a:t>
            </a:r>
            <a:endParaRPr lang="es-AR" dirty="0"/>
          </a:p>
        </p:txBody>
      </p:sp>
      <p:sp>
        <p:nvSpPr>
          <p:cNvPr id="6" name="Rectángulo 5"/>
          <p:cNvSpPr/>
          <p:nvPr/>
        </p:nvSpPr>
        <p:spPr>
          <a:xfrm>
            <a:off x="1911047" y="1780208"/>
            <a:ext cx="1800200" cy="72008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AR" dirty="0" smtClean="0"/>
              <a:t>Declaración</a:t>
            </a:r>
            <a:endParaRPr lang="es-AR" dirty="0"/>
          </a:p>
        </p:txBody>
      </p:sp>
      <p:sp>
        <p:nvSpPr>
          <p:cNvPr id="7" name="Rectángulo 6"/>
          <p:cNvSpPr/>
          <p:nvPr/>
        </p:nvSpPr>
        <p:spPr>
          <a:xfrm>
            <a:off x="5344368" y="1789517"/>
            <a:ext cx="1800200" cy="720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AR" dirty="0" smtClean="0"/>
              <a:t>Asignación</a:t>
            </a:r>
            <a:endParaRPr lang="es-AR" dirty="0"/>
          </a:p>
        </p:txBody>
      </p:sp>
      <p:cxnSp>
        <p:nvCxnSpPr>
          <p:cNvPr id="10" name="Conector recto de flecha 9"/>
          <p:cNvCxnSpPr>
            <a:stCxn id="6" idx="3"/>
            <a:endCxn id="7" idx="1"/>
          </p:cNvCxnSpPr>
          <p:nvPr/>
        </p:nvCxnSpPr>
        <p:spPr>
          <a:xfrm>
            <a:off x="3711247" y="2140248"/>
            <a:ext cx="1633121" cy="9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Marcador de texto 2"/>
          <p:cNvSpPr txBox="1">
            <a:spLocks/>
          </p:cNvSpPr>
          <p:nvPr/>
        </p:nvSpPr>
        <p:spPr>
          <a:xfrm>
            <a:off x="1068993" y="2460975"/>
            <a:ext cx="3627301"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Declare @Variable tipoDato</a:t>
            </a:r>
          </a:p>
          <a:p>
            <a:pPr marL="342900" indent="-342900">
              <a:buFont typeface="+mj-lt"/>
              <a:buAutoNum type="arabicPeriod"/>
            </a:pPr>
            <a:endParaRPr lang="es-AR" sz="2000" b="1" dirty="0" smtClean="0"/>
          </a:p>
          <a:p>
            <a:endParaRPr lang="es-AR" sz="2000" b="1" dirty="0" smtClean="0"/>
          </a:p>
        </p:txBody>
      </p:sp>
      <p:sp>
        <p:nvSpPr>
          <p:cNvPr id="15" name="Marcador de texto 2"/>
          <p:cNvSpPr txBox="1">
            <a:spLocks/>
          </p:cNvSpPr>
          <p:nvPr/>
        </p:nvSpPr>
        <p:spPr>
          <a:xfrm>
            <a:off x="4907375" y="2496939"/>
            <a:ext cx="3320977" cy="472387"/>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Set @Variable = </a:t>
            </a:r>
            <a:r>
              <a:rPr lang="es-AR" sz="2000" dirty="0" smtClean="0"/>
              <a:t>valor</a:t>
            </a:r>
          </a:p>
          <a:p>
            <a:pPr marL="342900" indent="-342900">
              <a:buFont typeface="+mj-lt"/>
              <a:buAutoNum type="arabicPeriod"/>
            </a:pPr>
            <a:endParaRPr lang="es-AR" sz="2000" b="1" dirty="0" smtClean="0"/>
          </a:p>
          <a:p>
            <a:endParaRPr lang="es-AR" sz="2000" b="1" dirty="0" smtClean="0"/>
          </a:p>
        </p:txBody>
      </p:sp>
      <p:sp>
        <p:nvSpPr>
          <p:cNvPr id="17" name="Marcador de texto 2"/>
          <p:cNvSpPr txBox="1">
            <a:spLocks/>
          </p:cNvSpPr>
          <p:nvPr/>
        </p:nvSpPr>
        <p:spPr>
          <a:xfrm>
            <a:off x="0" y="3796432"/>
            <a:ext cx="8672513"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b="1" u="sng" dirty="0" smtClean="0"/>
              <a:t>TIPOS DE DATO</a:t>
            </a:r>
          </a:p>
          <a:p>
            <a:pPr marL="342900" indent="-342900" algn="ctr">
              <a:buFont typeface="+mj-lt"/>
              <a:buAutoNum type="arabicPeriod"/>
            </a:pPr>
            <a:endParaRPr lang="es-AR" sz="3200" b="1" u="sng" dirty="0" smtClean="0"/>
          </a:p>
          <a:p>
            <a:pPr algn="ctr"/>
            <a:endParaRPr lang="es-AR" sz="3200" b="1" u="sng" dirty="0" smtClean="0"/>
          </a:p>
        </p:txBody>
      </p:sp>
      <p:sp>
        <p:nvSpPr>
          <p:cNvPr id="18" name="Marcador de texto 2"/>
          <p:cNvSpPr txBox="1">
            <a:spLocks/>
          </p:cNvSpPr>
          <p:nvPr/>
        </p:nvSpPr>
        <p:spPr>
          <a:xfrm>
            <a:off x="-5324269" y="2737274"/>
            <a:ext cx="3627301"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endParaRPr lang="es-AR" sz="2000" dirty="0" smtClean="0"/>
          </a:p>
          <a:p>
            <a:pPr marL="342900" indent="-342900">
              <a:buFont typeface="+mj-lt"/>
              <a:buAutoNum type="arabicPeriod"/>
            </a:pPr>
            <a:endParaRPr lang="es-AR" sz="2000" dirty="0" smtClean="0"/>
          </a:p>
          <a:p>
            <a:endParaRPr lang="es-AR" sz="2000" dirty="0" smtClean="0"/>
          </a:p>
        </p:txBody>
      </p:sp>
      <p:sp>
        <p:nvSpPr>
          <p:cNvPr id="13" name="Marcador de texto 2"/>
          <p:cNvSpPr txBox="1">
            <a:spLocks/>
          </p:cNvSpPr>
          <p:nvPr/>
        </p:nvSpPr>
        <p:spPr>
          <a:xfrm>
            <a:off x="447824" y="4742761"/>
            <a:ext cx="1067887"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400" dirty="0" smtClean="0"/>
              <a:t>Texto</a:t>
            </a:r>
          </a:p>
          <a:p>
            <a:pPr marL="342900" indent="-342900">
              <a:buFont typeface="+mj-lt"/>
              <a:buAutoNum type="arabicPeriod"/>
            </a:pPr>
            <a:endParaRPr lang="es-AR" sz="2400" b="1" dirty="0" smtClean="0"/>
          </a:p>
          <a:p>
            <a:endParaRPr lang="es-AR" sz="2400" b="1" dirty="0" smtClean="0"/>
          </a:p>
        </p:txBody>
      </p:sp>
      <p:sp>
        <p:nvSpPr>
          <p:cNvPr id="14" name="Marcador de texto 2"/>
          <p:cNvSpPr txBox="1">
            <a:spLocks/>
          </p:cNvSpPr>
          <p:nvPr/>
        </p:nvSpPr>
        <p:spPr>
          <a:xfrm>
            <a:off x="2302868" y="4741845"/>
            <a:ext cx="1601340"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400" dirty="0" smtClean="0"/>
              <a:t>Números</a:t>
            </a:r>
          </a:p>
          <a:p>
            <a:pPr marL="342900" indent="-342900">
              <a:buFont typeface="+mj-lt"/>
              <a:buAutoNum type="arabicPeriod"/>
            </a:pPr>
            <a:endParaRPr lang="es-AR" sz="2400" b="1" dirty="0" smtClean="0"/>
          </a:p>
          <a:p>
            <a:endParaRPr lang="es-AR" sz="2400" b="1" dirty="0" smtClean="0"/>
          </a:p>
        </p:txBody>
      </p:sp>
      <p:sp>
        <p:nvSpPr>
          <p:cNvPr id="16" name="Marcador de texto 2"/>
          <p:cNvSpPr txBox="1">
            <a:spLocks/>
          </p:cNvSpPr>
          <p:nvPr/>
        </p:nvSpPr>
        <p:spPr>
          <a:xfrm>
            <a:off x="4941966" y="4736831"/>
            <a:ext cx="1338506"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400" dirty="0" smtClean="0"/>
              <a:t>Fechas</a:t>
            </a:r>
          </a:p>
          <a:p>
            <a:pPr marL="342900" indent="-342900">
              <a:buFont typeface="+mj-lt"/>
              <a:buAutoNum type="arabicPeriod"/>
            </a:pPr>
            <a:endParaRPr lang="es-AR" sz="2400" b="1" dirty="0" smtClean="0"/>
          </a:p>
          <a:p>
            <a:endParaRPr lang="es-AR" sz="2400" b="1" dirty="0" smtClean="0"/>
          </a:p>
        </p:txBody>
      </p:sp>
      <p:sp>
        <p:nvSpPr>
          <p:cNvPr id="19" name="Marcador de texto 2"/>
          <p:cNvSpPr txBox="1">
            <a:spLocks/>
          </p:cNvSpPr>
          <p:nvPr/>
        </p:nvSpPr>
        <p:spPr>
          <a:xfrm>
            <a:off x="7146916" y="4736831"/>
            <a:ext cx="1081436"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400" dirty="0" smtClean="0"/>
              <a:t>Otros</a:t>
            </a:r>
          </a:p>
          <a:p>
            <a:pPr marL="342900" indent="-342900">
              <a:buFont typeface="+mj-lt"/>
              <a:buAutoNum type="arabicPeriod"/>
            </a:pPr>
            <a:endParaRPr lang="es-AR" sz="2400" b="1" dirty="0" smtClean="0"/>
          </a:p>
          <a:p>
            <a:endParaRPr lang="es-AR" sz="2400" b="1" dirty="0" smtClean="0"/>
          </a:p>
        </p:txBody>
      </p:sp>
    </p:spTree>
    <p:extLst>
      <p:ext uri="{BB962C8B-B14F-4D97-AF65-F5344CB8AC3E}">
        <p14:creationId xmlns:p14="http://schemas.microsoft.com/office/powerpoint/2010/main" val="3159277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4.1 Operadores relacionales.</a:t>
            </a:r>
            <a:endParaRPr lang="es-AR" dirty="0"/>
          </a:p>
        </p:txBody>
      </p:sp>
      <p:sp>
        <p:nvSpPr>
          <p:cNvPr id="5" name="Marcador de texto 2"/>
          <p:cNvSpPr txBox="1">
            <a:spLocks/>
          </p:cNvSpPr>
          <p:nvPr/>
        </p:nvSpPr>
        <p:spPr>
          <a:xfrm>
            <a:off x="-1" y="1500560"/>
            <a:ext cx="8672513" cy="171980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 FROM usuarios u</a:t>
            </a:r>
          </a:p>
          <a:p>
            <a:pPr algn="ctr"/>
            <a:r>
              <a:rPr lang="es-AR" sz="3200" b="1" dirty="0" smtClean="0"/>
              <a:t>WHERE</a:t>
            </a:r>
            <a:r>
              <a:rPr lang="es-AR" sz="3200" dirty="0" smtClean="0"/>
              <a:t> u.rol </a:t>
            </a:r>
            <a:r>
              <a:rPr lang="es-AR" sz="3200" b="1" dirty="0" smtClean="0"/>
              <a:t>= </a:t>
            </a:r>
            <a:r>
              <a:rPr lang="es-AR" sz="3200" dirty="0" smtClean="0"/>
              <a:t>10</a:t>
            </a:r>
          </a:p>
          <a:p>
            <a:pPr marL="457200" indent="-457200" algn="ctr">
              <a:buFont typeface="+mj-lt"/>
              <a:buAutoNum type="arabicPeriod"/>
            </a:pPr>
            <a:endParaRPr lang="es-AR" sz="3200" dirty="0" smtClean="0"/>
          </a:p>
        </p:txBody>
      </p:sp>
      <p:sp>
        <p:nvSpPr>
          <p:cNvPr id="6" name="Marcador de texto 2"/>
          <p:cNvSpPr txBox="1">
            <a:spLocks/>
          </p:cNvSpPr>
          <p:nvPr/>
        </p:nvSpPr>
        <p:spPr>
          <a:xfrm>
            <a:off x="0" y="3881601"/>
            <a:ext cx="8672513"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u="sng" dirty="0" smtClean="0"/>
              <a:t>OTROS OPERADORES</a:t>
            </a:r>
          </a:p>
          <a:p>
            <a:pPr marL="342900" indent="-342900" algn="ctr">
              <a:buFont typeface="+mj-lt"/>
              <a:buAutoNum type="arabicPeriod"/>
            </a:pPr>
            <a:endParaRPr lang="es-AR" sz="3200" u="sng" dirty="0" smtClean="0"/>
          </a:p>
          <a:p>
            <a:pPr algn="ctr"/>
            <a:endParaRPr lang="es-AR" sz="3200" u="sng" dirty="0" smtClean="0"/>
          </a:p>
        </p:txBody>
      </p:sp>
      <p:sp>
        <p:nvSpPr>
          <p:cNvPr id="7" name="Marcador de texto 2"/>
          <p:cNvSpPr txBox="1">
            <a:spLocks/>
          </p:cNvSpPr>
          <p:nvPr/>
        </p:nvSpPr>
        <p:spPr>
          <a:xfrm>
            <a:off x="447825" y="4827930"/>
            <a:ext cx="576064"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smtClean="0"/>
              <a:t>=</a:t>
            </a:r>
          </a:p>
          <a:p>
            <a:pPr marL="342900" indent="-342900">
              <a:buFont typeface="+mj-lt"/>
              <a:buAutoNum type="arabicPeriod"/>
            </a:pPr>
            <a:endParaRPr lang="es-AR" sz="2400" b="1" dirty="0" smtClean="0"/>
          </a:p>
          <a:p>
            <a:endParaRPr lang="es-AR" sz="2400" b="1" dirty="0" smtClean="0"/>
          </a:p>
        </p:txBody>
      </p:sp>
      <p:sp>
        <p:nvSpPr>
          <p:cNvPr id="11" name="Marcador de texto 2"/>
          <p:cNvSpPr txBox="1">
            <a:spLocks/>
          </p:cNvSpPr>
          <p:nvPr/>
        </p:nvSpPr>
        <p:spPr>
          <a:xfrm>
            <a:off x="7158309" y="4827930"/>
            <a:ext cx="1033264"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smtClean="0"/>
              <a:t>&lt;=</a:t>
            </a:r>
          </a:p>
          <a:p>
            <a:pPr marL="342900" indent="-342900">
              <a:buFont typeface="+mj-lt"/>
              <a:buAutoNum type="arabicPeriod"/>
            </a:pPr>
            <a:endParaRPr lang="es-AR" sz="2400" b="1" dirty="0" smtClean="0"/>
          </a:p>
          <a:p>
            <a:endParaRPr lang="es-AR" sz="2400" b="1" dirty="0" smtClean="0"/>
          </a:p>
        </p:txBody>
      </p:sp>
      <p:sp>
        <p:nvSpPr>
          <p:cNvPr id="12" name="Marcador de texto 2"/>
          <p:cNvSpPr txBox="1">
            <a:spLocks/>
          </p:cNvSpPr>
          <p:nvPr/>
        </p:nvSpPr>
        <p:spPr>
          <a:xfrm>
            <a:off x="5830179" y="4827930"/>
            <a:ext cx="880864"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smtClean="0"/>
              <a:t>&gt;=</a:t>
            </a:r>
          </a:p>
          <a:p>
            <a:pPr marL="342900" indent="-342900">
              <a:buFont typeface="+mj-lt"/>
              <a:buAutoNum type="arabicPeriod"/>
            </a:pPr>
            <a:endParaRPr lang="es-AR" sz="2400" b="1" dirty="0" smtClean="0"/>
          </a:p>
          <a:p>
            <a:endParaRPr lang="es-AR" sz="2400" b="1" dirty="0" smtClean="0"/>
          </a:p>
        </p:txBody>
      </p:sp>
      <p:sp>
        <p:nvSpPr>
          <p:cNvPr id="14" name="Marcador de texto 2"/>
          <p:cNvSpPr txBox="1">
            <a:spLocks/>
          </p:cNvSpPr>
          <p:nvPr/>
        </p:nvSpPr>
        <p:spPr>
          <a:xfrm>
            <a:off x="4635016" y="4840020"/>
            <a:ext cx="576064"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smtClean="0"/>
              <a:t>&lt;</a:t>
            </a:r>
          </a:p>
          <a:p>
            <a:pPr marL="342900" indent="-342900">
              <a:buFont typeface="+mj-lt"/>
              <a:buAutoNum type="arabicPeriod"/>
            </a:pPr>
            <a:endParaRPr lang="es-AR" sz="2400" b="1" dirty="0" smtClean="0"/>
          </a:p>
          <a:p>
            <a:endParaRPr lang="es-AR" sz="2400" b="1" dirty="0" smtClean="0"/>
          </a:p>
        </p:txBody>
      </p:sp>
      <p:sp>
        <p:nvSpPr>
          <p:cNvPr id="15" name="Marcador de texto 2"/>
          <p:cNvSpPr txBox="1">
            <a:spLocks/>
          </p:cNvSpPr>
          <p:nvPr/>
        </p:nvSpPr>
        <p:spPr>
          <a:xfrm>
            <a:off x="3366492" y="4827930"/>
            <a:ext cx="576064"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a:t>&gt;</a:t>
            </a:r>
            <a:endParaRPr lang="es-AR" sz="4000" dirty="0" smtClean="0"/>
          </a:p>
          <a:p>
            <a:pPr marL="342900" indent="-342900">
              <a:buFont typeface="+mj-lt"/>
              <a:buAutoNum type="arabicPeriod"/>
            </a:pPr>
            <a:endParaRPr lang="es-AR" sz="2400" b="1" dirty="0" smtClean="0"/>
          </a:p>
          <a:p>
            <a:endParaRPr lang="es-AR" sz="2400" b="1" dirty="0" smtClean="0"/>
          </a:p>
        </p:txBody>
      </p:sp>
      <p:sp>
        <p:nvSpPr>
          <p:cNvPr id="16" name="Marcador de texto 2"/>
          <p:cNvSpPr txBox="1">
            <a:spLocks/>
          </p:cNvSpPr>
          <p:nvPr/>
        </p:nvSpPr>
        <p:spPr>
          <a:xfrm>
            <a:off x="1709193" y="4827930"/>
            <a:ext cx="1038200" cy="99311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4000" dirty="0" smtClean="0"/>
              <a:t>&lt;&gt;</a:t>
            </a:r>
          </a:p>
          <a:p>
            <a:pPr marL="342900" indent="-342900">
              <a:buFont typeface="+mj-lt"/>
              <a:buAutoNum type="arabicPeriod"/>
            </a:pPr>
            <a:endParaRPr lang="es-AR" sz="2400" b="1" dirty="0" smtClean="0"/>
          </a:p>
          <a:p>
            <a:endParaRPr lang="es-AR" sz="2400" b="1" dirty="0" smtClean="0"/>
          </a:p>
        </p:txBody>
      </p:sp>
    </p:spTree>
    <p:extLst>
      <p:ext uri="{BB962C8B-B14F-4D97-AF65-F5344CB8AC3E}">
        <p14:creationId xmlns:p14="http://schemas.microsoft.com/office/powerpoint/2010/main" val="29568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4.2 Operadores lógicos.</a:t>
            </a:r>
            <a:endParaRPr lang="es-AR" dirty="0"/>
          </a:p>
        </p:txBody>
      </p:sp>
      <p:sp>
        <p:nvSpPr>
          <p:cNvPr id="5" name="Marcador de texto 2"/>
          <p:cNvSpPr txBox="1">
            <a:spLocks/>
          </p:cNvSpPr>
          <p:nvPr/>
        </p:nvSpPr>
        <p:spPr>
          <a:xfrm>
            <a:off x="-1" y="1707628"/>
            <a:ext cx="8672513" cy="43010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 FROM usuarios u</a:t>
            </a:r>
          </a:p>
          <a:p>
            <a:pPr algn="ctr"/>
            <a:r>
              <a:rPr lang="es-AR" sz="3200" dirty="0" smtClean="0"/>
              <a:t>WHERE </a:t>
            </a:r>
            <a:r>
              <a:rPr lang="es-AR" sz="3200" b="1" dirty="0" smtClean="0"/>
              <a:t>NOT</a:t>
            </a:r>
            <a:r>
              <a:rPr lang="es-AR" sz="3200" dirty="0" smtClean="0"/>
              <a:t> u.nombre= ‘Diego’</a:t>
            </a:r>
          </a:p>
          <a:p>
            <a:pPr algn="ctr"/>
            <a:r>
              <a:rPr lang="es-AR" sz="3200" b="1" dirty="0" smtClean="0"/>
              <a:t>AND</a:t>
            </a:r>
            <a:r>
              <a:rPr lang="es-AR" sz="3200" dirty="0" smtClean="0"/>
              <a:t> (u.fechaInicio &lt; ’01-01-2017’ </a:t>
            </a:r>
          </a:p>
          <a:p>
            <a:pPr algn="ctr"/>
            <a:r>
              <a:rPr lang="es-AR" sz="3200" dirty="0" smtClean="0"/>
              <a:t>       </a:t>
            </a:r>
            <a:r>
              <a:rPr lang="es-AR" sz="3200" b="1" dirty="0" smtClean="0"/>
              <a:t>OR</a:t>
            </a:r>
            <a:r>
              <a:rPr lang="es-AR" sz="3200" dirty="0" smtClean="0"/>
              <a:t> u.rol&gt;= 5)</a:t>
            </a:r>
            <a:endParaRPr lang="es-AR" sz="3200" dirty="0"/>
          </a:p>
          <a:p>
            <a:pPr marL="457200" indent="-457200">
              <a:buFont typeface="+mj-lt"/>
              <a:buAutoNum type="arabicPeriod"/>
            </a:pPr>
            <a:endParaRPr lang="es-AR" sz="3200" dirty="0" smtClean="0"/>
          </a:p>
        </p:txBody>
      </p:sp>
    </p:spTree>
    <p:extLst>
      <p:ext uri="{BB962C8B-B14F-4D97-AF65-F5344CB8AC3E}">
        <p14:creationId xmlns:p14="http://schemas.microsoft.com/office/powerpoint/2010/main" val="928460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4.3 BETWEEN.</a:t>
            </a:r>
            <a:endParaRPr lang="es-AR" dirty="0"/>
          </a:p>
        </p:txBody>
      </p:sp>
      <p:sp>
        <p:nvSpPr>
          <p:cNvPr id="5" name="Marcador de texto 2"/>
          <p:cNvSpPr txBox="1">
            <a:spLocks/>
          </p:cNvSpPr>
          <p:nvPr/>
        </p:nvSpPr>
        <p:spPr>
          <a:xfrm>
            <a:off x="0" y="1500560"/>
            <a:ext cx="8491264" cy="417646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a:p>
            <a:pPr algn="ctr"/>
            <a:r>
              <a:rPr lang="es-AR" sz="3200" dirty="0" smtClean="0"/>
              <a:t>SELECT * FROM usuarios u</a:t>
            </a:r>
          </a:p>
          <a:p>
            <a:pPr algn="ctr"/>
            <a:r>
              <a:rPr lang="es-AR" sz="3200" dirty="0"/>
              <a:t>WHERE </a:t>
            </a:r>
            <a:r>
              <a:rPr lang="es-AR" sz="3200" dirty="0" smtClean="0"/>
              <a:t>u.sueldo</a:t>
            </a:r>
            <a:endParaRPr lang="es-AR" sz="3200" dirty="0"/>
          </a:p>
          <a:p>
            <a:pPr algn="ctr"/>
            <a:r>
              <a:rPr lang="es-AR" sz="3200" dirty="0" smtClean="0"/>
              <a:t>. </a:t>
            </a:r>
            <a:r>
              <a:rPr lang="es-AR" sz="3200" b="1" dirty="0" smtClean="0"/>
              <a:t>BETWEEN </a:t>
            </a:r>
            <a:r>
              <a:rPr lang="es-AR" sz="3200" dirty="0" smtClean="0"/>
              <a:t>’10000’ </a:t>
            </a:r>
            <a:r>
              <a:rPr lang="es-AR" sz="3200" b="1" dirty="0" smtClean="0"/>
              <a:t>AND </a:t>
            </a:r>
            <a:r>
              <a:rPr lang="es-AR" sz="3200" dirty="0" smtClean="0"/>
              <a:t>’15000’</a:t>
            </a:r>
          </a:p>
          <a:p>
            <a:pPr marL="457200" indent="-457200" algn="ctr">
              <a:buFont typeface="+mj-lt"/>
              <a:buAutoNum type="arabicPeriod"/>
            </a:pPr>
            <a:endParaRPr lang="es-AR" sz="3200" dirty="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20143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4" name="Marcador de texto 3"/>
          <p:cNvSpPr>
            <a:spLocks noGrp="1"/>
          </p:cNvSpPr>
          <p:nvPr>
            <p:ph type="body" sz="quarter" idx="11"/>
          </p:nvPr>
        </p:nvSpPr>
        <p:spPr/>
        <p:txBody>
          <a:bodyPr/>
          <a:lstStyle/>
          <a:p>
            <a:r>
              <a:rPr lang="es-AR" dirty="0" smtClean="0"/>
              <a:t>4.4 IN.</a:t>
            </a:r>
            <a:endParaRPr lang="es-AR" dirty="0"/>
          </a:p>
        </p:txBody>
      </p:sp>
      <p:sp>
        <p:nvSpPr>
          <p:cNvPr id="5" name="Marcador de texto 2"/>
          <p:cNvSpPr txBox="1">
            <a:spLocks/>
          </p:cNvSpPr>
          <p:nvPr/>
        </p:nvSpPr>
        <p:spPr>
          <a:xfrm>
            <a:off x="-1" y="1500560"/>
            <a:ext cx="8672513" cy="417646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a:p>
            <a:pPr algn="ctr"/>
            <a:r>
              <a:rPr lang="es-AR" sz="3200" dirty="0" smtClean="0"/>
              <a:t>SELECT * FROM usuarios u</a:t>
            </a:r>
          </a:p>
          <a:p>
            <a:pPr algn="ctr"/>
            <a:r>
              <a:rPr lang="es-AR" sz="3200" dirty="0" smtClean="0"/>
              <a:t>WHERE u.nombre </a:t>
            </a:r>
          </a:p>
          <a:p>
            <a:pPr algn="ctr"/>
            <a:r>
              <a:rPr lang="es-AR" sz="3200" b="1" dirty="0" smtClean="0"/>
              <a:t>IN</a:t>
            </a:r>
            <a:r>
              <a:rPr lang="es-AR" sz="3200" dirty="0" smtClean="0"/>
              <a:t> (‘Diego’, Armando’, ‘Maradona’)</a:t>
            </a:r>
          </a:p>
          <a:p>
            <a:pPr marL="457200" indent="-457200" algn="ctr">
              <a:buFont typeface="+mj-lt"/>
              <a:buAutoNum type="arabicPeriod"/>
            </a:pPr>
            <a:endParaRPr lang="es-AR" sz="3200" dirty="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90744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4.5 LIKE.</a:t>
            </a:r>
            <a:endParaRPr lang="es-AR" dirty="0"/>
          </a:p>
        </p:txBody>
      </p:sp>
      <p:sp>
        <p:nvSpPr>
          <p:cNvPr id="5" name="Marcador de texto 2"/>
          <p:cNvSpPr txBox="1">
            <a:spLocks/>
          </p:cNvSpPr>
          <p:nvPr/>
        </p:nvSpPr>
        <p:spPr>
          <a:xfrm>
            <a:off x="0" y="1924222"/>
            <a:ext cx="8491264" cy="3752801"/>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 FROM usuarios u</a:t>
            </a:r>
          </a:p>
          <a:p>
            <a:pPr algn="ctr"/>
            <a:r>
              <a:rPr lang="es-AR" sz="3200" dirty="0" smtClean="0"/>
              <a:t>WHERE u.apellido</a:t>
            </a:r>
          </a:p>
          <a:p>
            <a:pPr algn="ctr"/>
            <a:r>
              <a:rPr lang="es-AR" sz="3200" b="1" dirty="0" smtClean="0"/>
              <a:t>LIKE ‘%</a:t>
            </a:r>
            <a:r>
              <a:rPr lang="es-AR" sz="3200" dirty="0" smtClean="0"/>
              <a:t>rado</a:t>
            </a:r>
            <a:r>
              <a:rPr lang="es-AR" sz="3200" b="1" dirty="0" smtClean="0"/>
              <a:t>%’ </a:t>
            </a:r>
            <a:r>
              <a:rPr lang="es-AR" sz="3200" dirty="0" smtClean="0"/>
              <a:t>OR </a:t>
            </a:r>
          </a:p>
          <a:p>
            <a:pPr algn="ctr"/>
            <a:r>
              <a:rPr lang="es-AR" sz="3200" dirty="0" smtClean="0"/>
              <a:t>u.nombre</a:t>
            </a:r>
            <a:r>
              <a:rPr lang="es-AR" sz="3200" b="1" dirty="0" smtClean="0"/>
              <a:t> LIKE ‘D_ _ _ _ _’</a:t>
            </a:r>
          </a:p>
          <a:p>
            <a:pPr marL="457200" indent="-457200">
              <a:buFont typeface="+mj-lt"/>
              <a:buAutoNum type="arabicPeriod"/>
            </a:pPr>
            <a:endParaRPr lang="es-AR" sz="3200" dirty="0"/>
          </a:p>
          <a:p>
            <a:pPr marL="457200" indent="-457200">
              <a:buFont typeface="+mj-lt"/>
              <a:buAutoNum type="arabicPeriod"/>
            </a:pPr>
            <a:endParaRPr lang="es-AR" sz="3200" dirty="0" smtClean="0"/>
          </a:p>
        </p:txBody>
      </p:sp>
    </p:spTree>
    <p:extLst>
      <p:ext uri="{BB962C8B-B14F-4D97-AF65-F5344CB8AC3E}">
        <p14:creationId xmlns:p14="http://schemas.microsoft.com/office/powerpoint/2010/main" val="184494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4. WHERE.</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4.6 Null.</a:t>
            </a:r>
            <a:endParaRPr lang="es-AR" dirty="0"/>
          </a:p>
        </p:txBody>
      </p:sp>
      <p:sp>
        <p:nvSpPr>
          <p:cNvPr id="5" name="Marcador de texto 2"/>
          <p:cNvSpPr txBox="1">
            <a:spLocks/>
          </p:cNvSpPr>
          <p:nvPr/>
        </p:nvSpPr>
        <p:spPr>
          <a:xfrm>
            <a:off x="-1" y="1500560"/>
            <a:ext cx="8672513" cy="417646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a:p>
            <a:pPr algn="ctr"/>
            <a:r>
              <a:rPr lang="es-AR" sz="3200" dirty="0" smtClean="0"/>
              <a:t>SELECT * FROM usuarios u </a:t>
            </a:r>
          </a:p>
          <a:p>
            <a:pPr algn="ctr"/>
            <a:r>
              <a:rPr lang="es-AR" sz="3200" dirty="0" smtClean="0"/>
              <a:t>WHERE u.fechaInicio </a:t>
            </a:r>
            <a:r>
              <a:rPr lang="es-AR" sz="3200" b="1" dirty="0" smtClean="0"/>
              <a:t>IS NULL</a:t>
            </a:r>
          </a:p>
          <a:p>
            <a:pPr algn="ctr"/>
            <a:r>
              <a:rPr lang="es-AR" sz="3200" dirty="0" smtClean="0"/>
              <a:t>OR u.rol </a:t>
            </a:r>
            <a:r>
              <a:rPr lang="es-AR" sz="3200" b="1" dirty="0" smtClean="0"/>
              <a:t>IS NOT NULL</a:t>
            </a:r>
          </a:p>
          <a:p>
            <a:pPr marL="457200" indent="-457200" algn="ctr">
              <a:buFont typeface="+mj-lt"/>
              <a:buAutoNum type="arabicPeriod"/>
            </a:pPr>
            <a:endParaRPr lang="es-AR" sz="3200" dirty="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207927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JOIN.</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5.1 Cruzando tablas.</a:t>
            </a:r>
            <a:endParaRPr lang="es-AR" dirty="0"/>
          </a:p>
        </p:txBody>
      </p:sp>
      <p:sp>
        <p:nvSpPr>
          <p:cNvPr id="5" name="Marcador de texto 2"/>
          <p:cNvSpPr txBox="1">
            <a:spLocks/>
          </p:cNvSpPr>
          <p:nvPr/>
        </p:nvSpPr>
        <p:spPr>
          <a:xfrm>
            <a:off x="-1" y="1500561"/>
            <a:ext cx="8672513" cy="2439887"/>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 FROM clientes c </a:t>
            </a:r>
          </a:p>
          <a:p>
            <a:pPr algn="ctr"/>
            <a:r>
              <a:rPr lang="es-AR" sz="3200" b="1" dirty="0" smtClean="0"/>
              <a:t>JOIN</a:t>
            </a:r>
            <a:r>
              <a:rPr lang="es-AR" sz="3200" dirty="0" smtClean="0"/>
              <a:t> pedidos p </a:t>
            </a:r>
            <a:r>
              <a:rPr lang="es-AR" sz="3200" b="1" dirty="0" smtClean="0"/>
              <a:t>ON</a:t>
            </a:r>
            <a:r>
              <a:rPr lang="es-AR" sz="3200" dirty="0" smtClean="0"/>
              <a:t> c.código </a:t>
            </a:r>
            <a:r>
              <a:rPr lang="es-AR" sz="3200" b="1" dirty="0" smtClean="0"/>
              <a:t>=</a:t>
            </a:r>
            <a:r>
              <a:rPr lang="es-AR" sz="3200" dirty="0" smtClean="0"/>
              <a:t> p.cliente</a:t>
            </a:r>
          </a:p>
          <a:p>
            <a:pPr marL="457200" indent="-457200" algn="ctr">
              <a:buFont typeface="+mj-lt"/>
              <a:buAutoNum type="arabicPeriod"/>
            </a:pPr>
            <a:endParaRPr lang="es-AR" sz="3200" dirty="0"/>
          </a:p>
          <a:p>
            <a:pPr marL="457200" indent="-457200" algn="ctr">
              <a:buFont typeface="+mj-lt"/>
              <a:buAutoNum type="arabicPeriod"/>
            </a:pPr>
            <a:endParaRPr lang="es-AR" sz="3200" dirty="0" smtClean="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9571"/>
            <a:ext cx="8677440" cy="2333085"/>
          </a:xfrm>
          <a:prstGeom prst="rect">
            <a:avLst/>
          </a:prstGeom>
        </p:spPr>
      </p:pic>
    </p:spTree>
    <p:extLst>
      <p:ext uri="{BB962C8B-B14F-4D97-AF65-F5344CB8AC3E}">
        <p14:creationId xmlns:p14="http://schemas.microsoft.com/office/powerpoint/2010/main" val="98949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JOIN.</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5.2 Inner join</a:t>
            </a:r>
            <a:endParaRPr lang="es-AR" dirty="0"/>
          </a:p>
        </p:txBody>
      </p:sp>
      <p:sp>
        <p:nvSpPr>
          <p:cNvPr id="6" name="Marcador de texto 2"/>
          <p:cNvSpPr txBox="1">
            <a:spLocks/>
          </p:cNvSpPr>
          <p:nvPr/>
        </p:nvSpPr>
        <p:spPr>
          <a:xfrm>
            <a:off x="-1" y="2292649"/>
            <a:ext cx="8672513" cy="2439887"/>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2800" dirty="0" smtClean="0"/>
              <a:t>SELECT * FROM usuarios u </a:t>
            </a:r>
          </a:p>
          <a:p>
            <a:pPr algn="ctr"/>
            <a:r>
              <a:rPr lang="es-AR" sz="2800" b="1" dirty="0" smtClean="0"/>
              <a:t>INNER JOIN </a:t>
            </a:r>
            <a:r>
              <a:rPr lang="es-AR" sz="2800" dirty="0" smtClean="0"/>
              <a:t>sectores s </a:t>
            </a:r>
            <a:r>
              <a:rPr lang="es-AR" sz="2800" b="1" dirty="0" smtClean="0"/>
              <a:t>ON</a:t>
            </a:r>
            <a:r>
              <a:rPr lang="es-AR" sz="2800" dirty="0" smtClean="0"/>
              <a:t> u.idSector = s.id</a:t>
            </a:r>
          </a:p>
          <a:p>
            <a:pPr algn="ctr"/>
            <a:r>
              <a:rPr lang="es-AR" sz="2800" b="1" dirty="0" smtClean="0"/>
              <a:t>INNER JOIN </a:t>
            </a:r>
            <a:r>
              <a:rPr lang="es-AR" sz="2800" dirty="0" smtClean="0"/>
              <a:t>empresas e </a:t>
            </a:r>
            <a:r>
              <a:rPr lang="es-AR" sz="2800" b="1" dirty="0" smtClean="0"/>
              <a:t>ON</a:t>
            </a:r>
            <a:r>
              <a:rPr lang="es-AR" sz="2800" dirty="0" smtClean="0"/>
              <a:t> e.id = s.idEmpresa</a:t>
            </a:r>
          </a:p>
          <a:p>
            <a:pPr marL="457200" indent="-457200" algn="ctr">
              <a:buFont typeface="+mj-lt"/>
              <a:buAutoNum type="arabicPeriod"/>
            </a:pPr>
            <a:endParaRPr lang="es-AR" sz="2800" dirty="0"/>
          </a:p>
          <a:p>
            <a:pPr marL="457200" indent="-457200" algn="ctr">
              <a:buFont typeface="+mj-lt"/>
              <a:buAutoNum type="arabicPeriod"/>
            </a:pPr>
            <a:endParaRPr lang="es-AR" sz="2800" dirty="0" smtClean="0"/>
          </a:p>
        </p:txBody>
      </p:sp>
    </p:spTree>
    <p:extLst>
      <p:ext uri="{BB962C8B-B14F-4D97-AF65-F5344CB8AC3E}">
        <p14:creationId xmlns:p14="http://schemas.microsoft.com/office/powerpoint/2010/main" val="355551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1. Presentación.</a:t>
            </a:r>
            <a:endParaRPr lang="es-AR" dirty="0"/>
          </a:p>
        </p:txBody>
      </p:sp>
      <p:sp>
        <p:nvSpPr>
          <p:cNvPr id="3" name="Marcador de texto 2"/>
          <p:cNvSpPr>
            <a:spLocks noGrp="1"/>
          </p:cNvSpPr>
          <p:nvPr>
            <p:ph type="body" sz="quarter" idx="10"/>
          </p:nvPr>
        </p:nvSpPr>
        <p:spPr>
          <a:xfrm>
            <a:off x="591840" y="1348160"/>
            <a:ext cx="7899424" cy="4176464"/>
          </a:xfrm>
        </p:spPr>
        <p:txBody>
          <a:bodyPr/>
          <a:lstStyle/>
          <a:p>
            <a:pPr marL="342900" indent="-342900">
              <a:buFont typeface="+mj-lt"/>
              <a:buAutoNum type="arabicPeriod"/>
            </a:pPr>
            <a:r>
              <a:rPr lang="es-AR" sz="2600" dirty="0" smtClean="0"/>
              <a:t>Presentación.</a:t>
            </a:r>
          </a:p>
          <a:p>
            <a:pPr marL="342900" indent="-342900">
              <a:buFont typeface="+mj-lt"/>
              <a:buAutoNum type="arabicPeriod"/>
            </a:pPr>
            <a:r>
              <a:rPr lang="es-AR" sz="2600" dirty="0" smtClean="0"/>
              <a:t>Definiciones básicas.</a:t>
            </a:r>
          </a:p>
          <a:p>
            <a:pPr marL="342900" indent="-342900">
              <a:buFont typeface="+mj-lt"/>
              <a:buAutoNum type="arabicPeriod"/>
            </a:pPr>
            <a:r>
              <a:rPr lang="es-AR" sz="2600" u="sng" dirty="0" smtClean="0"/>
              <a:t>SELECT:</a:t>
            </a:r>
            <a:r>
              <a:rPr lang="es-AR" sz="2600" dirty="0" smtClean="0"/>
              <a:t> Recuperando datos.</a:t>
            </a:r>
          </a:p>
          <a:p>
            <a:pPr marL="342900" indent="-342900">
              <a:buFont typeface="+mj-lt"/>
              <a:buAutoNum type="arabicPeriod"/>
            </a:pPr>
            <a:r>
              <a:rPr lang="es-AR" sz="2600" u="sng" dirty="0" smtClean="0"/>
              <a:t>WHERE:</a:t>
            </a:r>
            <a:r>
              <a:rPr lang="es-AR" sz="2600" dirty="0" smtClean="0"/>
              <a:t> Aplicando condiciones.</a:t>
            </a:r>
          </a:p>
          <a:p>
            <a:pPr marL="342900" indent="-342900">
              <a:buFont typeface="+mj-lt"/>
              <a:buAutoNum type="arabicPeriod"/>
            </a:pPr>
            <a:r>
              <a:rPr lang="es-AR" sz="2600" u="sng" dirty="0" smtClean="0"/>
              <a:t>JOIN:</a:t>
            </a:r>
            <a:r>
              <a:rPr lang="es-AR" sz="2600" dirty="0" smtClean="0"/>
              <a:t> Cruzando tablas.</a:t>
            </a:r>
          </a:p>
          <a:p>
            <a:pPr marL="342900" indent="-342900">
              <a:buFont typeface="+mj-lt"/>
              <a:buAutoNum type="arabicPeriod"/>
            </a:pPr>
            <a:r>
              <a:rPr lang="es-AR" sz="2600" dirty="0" smtClean="0"/>
              <a:t>Preguntas</a:t>
            </a:r>
          </a:p>
          <a:p>
            <a:endParaRPr lang="es-AR" sz="2600" dirty="0" smtClean="0"/>
          </a:p>
        </p:txBody>
      </p:sp>
      <p:sp>
        <p:nvSpPr>
          <p:cNvPr id="4" name="Marcador de texto 3"/>
          <p:cNvSpPr>
            <a:spLocks noGrp="1"/>
          </p:cNvSpPr>
          <p:nvPr>
            <p:ph type="body" sz="quarter" idx="11"/>
          </p:nvPr>
        </p:nvSpPr>
        <p:spPr/>
        <p:txBody>
          <a:bodyPr/>
          <a:lstStyle/>
          <a:p>
            <a:r>
              <a:rPr lang="es-AR" dirty="0" smtClean="0"/>
              <a:t>1.1 Temario.</a:t>
            </a:r>
            <a:endParaRPr lang="es-AR" dirty="0"/>
          </a:p>
        </p:txBody>
      </p:sp>
    </p:spTree>
    <p:extLst>
      <p:ext uri="{BB962C8B-B14F-4D97-AF65-F5344CB8AC3E}">
        <p14:creationId xmlns:p14="http://schemas.microsoft.com/office/powerpoint/2010/main" val="162855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a:t>
            </a:r>
            <a:r>
              <a:rPr lang="es-AR" dirty="0"/>
              <a:t>JOIN.</a:t>
            </a:r>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5.3 Left join / Right join</a:t>
            </a:r>
            <a:endParaRPr lang="es-AR" dirty="0"/>
          </a:p>
        </p:txBody>
      </p:sp>
      <p:sp>
        <p:nvSpPr>
          <p:cNvPr id="5" name="Marcador de texto 2"/>
          <p:cNvSpPr txBox="1">
            <a:spLocks/>
          </p:cNvSpPr>
          <p:nvPr/>
        </p:nvSpPr>
        <p:spPr>
          <a:xfrm>
            <a:off x="-1" y="792088"/>
            <a:ext cx="8672513" cy="516458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endParaRPr lang="es-AR" sz="3200" dirty="0" smtClean="0"/>
          </a:p>
          <a:p>
            <a:pPr algn="ctr"/>
            <a:r>
              <a:rPr lang="es-AR" sz="3200" dirty="0"/>
              <a:t>SELECT * FROM usuarios u</a:t>
            </a:r>
          </a:p>
          <a:p>
            <a:pPr algn="ctr"/>
            <a:r>
              <a:rPr lang="es-AR" sz="3200" b="1" dirty="0"/>
              <a:t>LEFT JOIN </a:t>
            </a:r>
            <a:r>
              <a:rPr lang="es-AR" sz="3200" dirty="0"/>
              <a:t>sectores s </a:t>
            </a:r>
            <a:r>
              <a:rPr lang="es-AR" sz="3200" b="1" dirty="0"/>
              <a:t>ON</a:t>
            </a:r>
            <a:r>
              <a:rPr lang="es-AR" sz="3200" dirty="0"/>
              <a:t> u.idSector = s.id</a:t>
            </a:r>
          </a:p>
          <a:p>
            <a:pPr marL="457200" indent="-457200" algn="ctr">
              <a:buFont typeface="+mj-lt"/>
              <a:buAutoNum type="arabicPeriod"/>
            </a:pPr>
            <a:endParaRPr lang="es-AR" sz="3200" dirty="0" smtClean="0"/>
          </a:p>
          <a:p>
            <a:pPr algn="ctr"/>
            <a:r>
              <a:rPr lang="es-AR" sz="3200" dirty="0"/>
              <a:t>SELECT * FROM usuarios u</a:t>
            </a:r>
          </a:p>
          <a:p>
            <a:pPr algn="ctr"/>
            <a:r>
              <a:rPr lang="es-AR" sz="3200" b="1" dirty="0" smtClean="0"/>
              <a:t>RIGHTJOIN </a:t>
            </a:r>
            <a:r>
              <a:rPr lang="es-AR" sz="3200" dirty="0"/>
              <a:t>sectores s </a:t>
            </a:r>
            <a:r>
              <a:rPr lang="es-AR" sz="3200" b="1" dirty="0"/>
              <a:t>ON</a:t>
            </a:r>
            <a:r>
              <a:rPr lang="es-AR" sz="3200" dirty="0"/>
              <a:t> u.idSector = s.id</a:t>
            </a:r>
          </a:p>
          <a:p>
            <a:pPr marL="457200" indent="-457200" algn="ctr">
              <a:buFont typeface="+mj-lt"/>
              <a:buAutoNum type="arabicPeriod"/>
            </a:pPr>
            <a:endParaRPr lang="es-AR" sz="3200" dirty="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3980299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5. </a:t>
            </a:r>
            <a:r>
              <a:rPr lang="es-AR" dirty="0"/>
              <a:t>JOIN.</a:t>
            </a:r>
          </a:p>
        </p:txBody>
      </p:sp>
      <p:sp>
        <p:nvSpPr>
          <p:cNvPr id="4" name="Marcador de texto 3"/>
          <p:cNvSpPr>
            <a:spLocks noGrp="1"/>
          </p:cNvSpPr>
          <p:nvPr>
            <p:ph type="body" sz="quarter" idx="11"/>
          </p:nvPr>
        </p:nvSpPr>
        <p:spPr/>
        <p:txBody>
          <a:bodyPr/>
          <a:lstStyle/>
          <a:p>
            <a:r>
              <a:rPr lang="es-AR" dirty="0" smtClean="0"/>
              <a:t>5.4 Otros tipos de cruces.</a:t>
            </a:r>
            <a:endParaRPr lang="es-AR" dirty="0"/>
          </a:p>
        </p:txBody>
      </p:sp>
      <p:sp>
        <p:nvSpPr>
          <p:cNvPr id="5" name="Marcador de texto 2"/>
          <p:cNvSpPr txBox="1">
            <a:spLocks/>
          </p:cNvSpPr>
          <p:nvPr/>
        </p:nvSpPr>
        <p:spPr>
          <a:xfrm>
            <a:off x="0" y="1707628"/>
            <a:ext cx="8672513" cy="430106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 FROM usuarios u </a:t>
            </a:r>
            <a:r>
              <a:rPr lang="es-AR" sz="3200" b="1" dirty="0" smtClean="0"/>
              <a:t>FULL JOIN </a:t>
            </a:r>
            <a:r>
              <a:rPr lang="es-AR" sz="3200" dirty="0" smtClean="0"/>
              <a:t>sectores s </a:t>
            </a:r>
            <a:r>
              <a:rPr lang="es-AR" sz="3200" b="1" dirty="0" smtClean="0"/>
              <a:t>ON</a:t>
            </a:r>
            <a:r>
              <a:rPr lang="es-AR" sz="3200" dirty="0" smtClean="0"/>
              <a:t> u.idSector = s.id</a:t>
            </a:r>
          </a:p>
          <a:p>
            <a:pPr marL="457200" indent="-457200" algn="ctr">
              <a:buFont typeface="+mj-lt"/>
              <a:buAutoNum type="arabicPeriod"/>
            </a:pPr>
            <a:endParaRPr lang="es-AR" sz="3200" dirty="0" smtClean="0"/>
          </a:p>
          <a:p>
            <a:pPr algn="ctr"/>
            <a:r>
              <a:rPr lang="es-AR" sz="3200" dirty="0" smtClean="0"/>
              <a:t>SELECT * FROM usuarios u </a:t>
            </a:r>
          </a:p>
          <a:p>
            <a:pPr algn="ctr"/>
            <a:r>
              <a:rPr lang="es-AR" sz="3200" b="1" dirty="0" smtClean="0"/>
              <a:t>CROSS JOIN </a:t>
            </a:r>
            <a:r>
              <a:rPr lang="es-AR" sz="3200" dirty="0" smtClean="0"/>
              <a:t>sectores s</a:t>
            </a:r>
            <a:endParaRPr lang="es-AR" sz="3200" dirty="0"/>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3210888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6. Preguntas.</a:t>
            </a:r>
            <a:endParaRPr lang="es-AR" dirty="0"/>
          </a:p>
        </p:txBody>
      </p:sp>
      <p:sp>
        <p:nvSpPr>
          <p:cNvPr id="4" name="Marcador de texto 3"/>
          <p:cNvSpPr>
            <a:spLocks noGrp="1"/>
          </p:cNvSpPr>
          <p:nvPr>
            <p:ph type="body" sz="quarter" idx="11"/>
          </p:nvPr>
        </p:nvSpPr>
        <p:spPr/>
        <p:txBody>
          <a:bodyPr/>
          <a:lstStyle/>
          <a:p>
            <a:endParaRPr lang="es-AR"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04144"/>
            <a:ext cx="8672513" cy="4804544"/>
          </a:xfrm>
          <a:prstGeom prst="rect">
            <a:avLst/>
          </a:prstGeom>
        </p:spPr>
      </p:pic>
    </p:spTree>
    <p:extLst>
      <p:ext uri="{BB962C8B-B14F-4D97-AF65-F5344CB8AC3E}">
        <p14:creationId xmlns:p14="http://schemas.microsoft.com/office/powerpoint/2010/main" val="3603664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2. Definiciones básicas.</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2.1 Primeras definiciones.</a:t>
            </a:r>
            <a:endParaRPr lang="es-AR"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781" y="4158899"/>
            <a:ext cx="2061989" cy="1673498"/>
          </a:xfrm>
          <a:prstGeom prst="rect">
            <a:avLst/>
          </a:prstGeom>
        </p:spPr>
      </p:pic>
      <p:grpSp>
        <p:nvGrpSpPr>
          <p:cNvPr id="16" name="Grupo 15"/>
          <p:cNvGrpSpPr/>
          <p:nvPr/>
        </p:nvGrpSpPr>
        <p:grpSpPr>
          <a:xfrm>
            <a:off x="340853" y="1636192"/>
            <a:ext cx="1616277" cy="2225418"/>
            <a:chOff x="340853" y="1924223"/>
            <a:chExt cx="1616277" cy="2225418"/>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03" y="1924223"/>
              <a:ext cx="1165179" cy="1800201"/>
            </a:xfrm>
            <a:prstGeom prst="rect">
              <a:avLst/>
            </a:prstGeom>
          </p:spPr>
        </p:pic>
        <p:sp>
          <p:nvSpPr>
            <p:cNvPr id="13" name="Marcador de texto 2"/>
            <p:cNvSpPr txBox="1">
              <a:spLocks/>
            </p:cNvSpPr>
            <p:nvPr/>
          </p:nvSpPr>
          <p:spPr>
            <a:xfrm>
              <a:off x="340853" y="3586858"/>
              <a:ext cx="1616277" cy="562783"/>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Servidores</a:t>
              </a:r>
            </a:p>
            <a:p>
              <a:pPr marL="342900" indent="-342900">
                <a:buFont typeface="+mj-lt"/>
                <a:buAutoNum type="arabicPeriod"/>
              </a:pPr>
              <a:endParaRPr lang="es-AR" sz="2000" b="1" dirty="0" smtClean="0"/>
            </a:p>
            <a:p>
              <a:endParaRPr lang="es-AR" sz="2000" b="1" dirty="0" smtClean="0"/>
            </a:p>
          </p:txBody>
        </p:sp>
      </p:grpSp>
      <p:grpSp>
        <p:nvGrpSpPr>
          <p:cNvPr id="17" name="Grupo 16"/>
          <p:cNvGrpSpPr/>
          <p:nvPr/>
        </p:nvGrpSpPr>
        <p:grpSpPr>
          <a:xfrm>
            <a:off x="3184128" y="1866253"/>
            <a:ext cx="2002677" cy="2074195"/>
            <a:chOff x="3265436" y="1938261"/>
            <a:chExt cx="2002677" cy="2074195"/>
          </a:xfrm>
        </p:grpSpPr>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280" y="1938261"/>
              <a:ext cx="1494993" cy="1650912"/>
            </a:xfrm>
            <a:prstGeom prst="rect">
              <a:avLst/>
            </a:prstGeom>
          </p:spPr>
        </p:pic>
        <p:sp>
          <p:nvSpPr>
            <p:cNvPr id="14" name="Marcador de texto 2"/>
            <p:cNvSpPr txBox="1">
              <a:spLocks/>
            </p:cNvSpPr>
            <p:nvPr/>
          </p:nvSpPr>
          <p:spPr>
            <a:xfrm>
              <a:off x="3265436" y="3449673"/>
              <a:ext cx="2002677" cy="562783"/>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Base de datos</a:t>
              </a:r>
            </a:p>
            <a:p>
              <a:pPr marL="342900" indent="-342900">
                <a:buFont typeface="+mj-lt"/>
                <a:buAutoNum type="arabicPeriod"/>
              </a:pPr>
              <a:endParaRPr lang="es-AR" sz="2000" b="1" dirty="0" smtClean="0"/>
            </a:p>
            <a:p>
              <a:endParaRPr lang="es-AR" sz="2000" b="1" dirty="0" smtClean="0"/>
            </a:p>
          </p:txBody>
        </p:sp>
      </p:grpSp>
      <p:grpSp>
        <p:nvGrpSpPr>
          <p:cNvPr id="19" name="Grupo 18"/>
          <p:cNvGrpSpPr/>
          <p:nvPr/>
        </p:nvGrpSpPr>
        <p:grpSpPr>
          <a:xfrm>
            <a:off x="6018413" y="1924224"/>
            <a:ext cx="2236822" cy="1937386"/>
            <a:chOff x="6018413" y="1924224"/>
            <a:chExt cx="2236822" cy="1937386"/>
          </a:xfrm>
        </p:grpSpPr>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8413" y="1924224"/>
              <a:ext cx="2236822" cy="1084858"/>
            </a:xfrm>
            <a:prstGeom prst="rect">
              <a:avLst/>
            </a:prstGeom>
          </p:spPr>
        </p:pic>
        <p:sp>
          <p:nvSpPr>
            <p:cNvPr id="15" name="Marcador de texto 2"/>
            <p:cNvSpPr txBox="1">
              <a:spLocks/>
            </p:cNvSpPr>
            <p:nvPr/>
          </p:nvSpPr>
          <p:spPr>
            <a:xfrm>
              <a:off x="6131812" y="3298827"/>
              <a:ext cx="2010023" cy="562783"/>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Lenguaje SQL</a:t>
              </a:r>
            </a:p>
            <a:p>
              <a:pPr marL="342900" indent="-342900">
                <a:buFont typeface="+mj-lt"/>
                <a:buAutoNum type="arabicPeriod"/>
              </a:pPr>
              <a:endParaRPr lang="es-AR" sz="2000" b="1" dirty="0" smtClean="0"/>
            </a:p>
            <a:p>
              <a:endParaRPr lang="es-AR" sz="2000" b="1" dirty="0" smtClean="0"/>
            </a:p>
          </p:txBody>
        </p:sp>
      </p:grpSp>
    </p:spTree>
    <p:extLst>
      <p:ext uri="{BB962C8B-B14F-4D97-AF65-F5344CB8AC3E}">
        <p14:creationId xmlns:p14="http://schemas.microsoft.com/office/powerpoint/2010/main" val="88707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2</a:t>
            </a:r>
            <a:r>
              <a:rPr lang="es-AR" dirty="0" smtClean="0"/>
              <a:t>. Definiciones básicas.</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2.2 Sesión de SQL Server. </a:t>
            </a:r>
            <a:endParaRPr lang="es-AR" dirty="0"/>
          </a:p>
        </p:txBody>
      </p:sp>
      <p:sp>
        <p:nvSpPr>
          <p:cNvPr id="5" name="Marcador de texto 2"/>
          <p:cNvSpPr txBox="1">
            <a:spLocks/>
          </p:cNvSpPr>
          <p:nvPr/>
        </p:nvSpPr>
        <p:spPr>
          <a:xfrm>
            <a:off x="2027633" y="2273072"/>
            <a:ext cx="1872208"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Peticiones</a:t>
            </a:r>
          </a:p>
          <a:p>
            <a:pPr marL="342900" indent="-342900">
              <a:buFont typeface="+mj-lt"/>
              <a:buAutoNum type="arabicPeriod"/>
            </a:pPr>
            <a:endParaRPr lang="es-AR" sz="2000" b="1" dirty="0" smtClean="0"/>
          </a:p>
          <a:p>
            <a:endParaRPr lang="es-AR" sz="2000" b="1" dirty="0" smtClean="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3" y="2126064"/>
            <a:ext cx="2278433" cy="2278433"/>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247" y="2325288"/>
            <a:ext cx="1997459" cy="2205782"/>
          </a:xfrm>
          <a:prstGeom prst="rect">
            <a:avLst/>
          </a:prstGeom>
        </p:spPr>
      </p:pic>
      <p:cxnSp>
        <p:nvCxnSpPr>
          <p:cNvPr id="18" name="Conector recto de flecha 17"/>
          <p:cNvCxnSpPr/>
          <p:nvPr/>
        </p:nvCxnSpPr>
        <p:spPr>
          <a:xfrm>
            <a:off x="2084762" y="2788320"/>
            <a:ext cx="38610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2166533" y="3868440"/>
            <a:ext cx="38027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Marcador de texto 2"/>
          <p:cNvSpPr txBox="1">
            <a:spLocks/>
          </p:cNvSpPr>
          <p:nvPr/>
        </p:nvSpPr>
        <p:spPr>
          <a:xfrm>
            <a:off x="4415121" y="3765449"/>
            <a:ext cx="1872208" cy="480670"/>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s-AR" sz="2000" b="1" dirty="0" smtClean="0"/>
              <a:t>Respuestas</a:t>
            </a:r>
          </a:p>
          <a:p>
            <a:pPr marL="342900" indent="-342900">
              <a:buFont typeface="+mj-lt"/>
              <a:buAutoNum type="arabicPeriod"/>
            </a:pPr>
            <a:endParaRPr lang="es-AR" sz="2000" b="1" dirty="0" smtClean="0"/>
          </a:p>
          <a:p>
            <a:endParaRPr lang="es-AR" sz="2000" b="1" dirty="0" smtClean="0"/>
          </a:p>
        </p:txBody>
      </p:sp>
      <p:pic>
        <p:nvPicPr>
          <p:cNvPr id="26" name="Imagen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2120" y="2816447"/>
            <a:ext cx="2020591" cy="979985"/>
          </a:xfrm>
          <a:prstGeom prst="rect">
            <a:avLst/>
          </a:prstGeom>
        </p:spPr>
      </p:pic>
      <p:pic>
        <p:nvPicPr>
          <p:cNvPr id="10" name="Imagen 9"/>
          <p:cNvPicPr>
            <a:picLocks noChangeAspect="1"/>
          </p:cNvPicPr>
          <p:nvPr/>
        </p:nvPicPr>
        <p:blipFill>
          <a:blip r:embed="rId6"/>
          <a:stretch>
            <a:fillRect/>
          </a:stretch>
        </p:blipFill>
        <p:spPr>
          <a:xfrm>
            <a:off x="231800" y="5596632"/>
            <a:ext cx="8216427" cy="335988"/>
          </a:xfrm>
          <a:prstGeom prst="rect">
            <a:avLst/>
          </a:prstGeom>
        </p:spPr>
      </p:pic>
    </p:spTree>
    <p:extLst>
      <p:ext uri="{BB962C8B-B14F-4D97-AF65-F5344CB8AC3E}">
        <p14:creationId xmlns:p14="http://schemas.microsoft.com/office/powerpoint/2010/main" val="71825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4" name="Marcador de texto 3"/>
          <p:cNvSpPr>
            <a:spLocks noGrp="1"/>
          </p:cNvSpPr>
          <p:nvPr>
            <p:ph type="body" sz="quarter" idx="11"/>
          </p:nvPr>
        </p:nvSpPr>
        <p:spPr/>
        <p:txBody>
          <a:bodyPr/>
          <a:lstStyle/>
          <a:p>
            <a:r>
              <a:rPr lang="es-AR" dirty="0"/>
              <a:t>3</a:t>
            </a:r>
            <a:r>
              <a:rPr lang="es-AR" dirty="0" smtClean="0"/>
              <a:t>.1 Primeros pasos.</a:t>
            </a:r>
            <a:endParaRPr lang="es-AR" dirty="0"/>
          </a:p>
        </p:txBody>
      </p:sp>
      <p:sp>
        <p:nvSpPr>
          <p:cNvPr id="5" name="Marcador de texto 2"/>
          <p:cNvSpPr txBox="1">
            <a:spLocks/>
          </p:cNvSpPr>
          <p:nvPr/>
        </p:nvSpPr>
        <p:spPr>
          <a:xfrm>
            <a:off x="0" y="2932336"/>
            <a:ext cx="8672513" cy="79208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600" b="1" dirty="0" smtClean="0"/>
              <a:t>SELECT </a:t>
            </a:r>
            <a:r>
              <a:rPr lang="es-AR" sz="3600" dirty="0" smtClean="0"/>
              <a:t>campos </a:t>
            </a:r>
            <a:r>
              <a:rPr lang="es-AR" sz="3600" b="1" dirty="0" smtClean="0"/>
              <a:t>FROM </a:t>
            </a:r>
            <a:r>
              <a:rPr lang="es-AR" sz="3600" dirty="0" smtClean="0"/>
              <a:t>tablas</a:t>
            </a:r>
          </a:p>
          <a:p>
            <a:pPr marL="342900" indent="-342900" algn="ctr">
              <a:buFont typeface="+mj-lt"/>
              <a:buAutoNum type="arabicPeriod"/>
            </a:pPr>
            <a:endParaRPr lang="es-AR" sz="3600" b="1" dirty="0" smtClean="0"/>
          </a:p>
          <a:p>
            <a:pPr algn="ctr"/>
            <a:endParaRPr lang="es-AR" sz="3600" b="1" dirty="0" smtClean="0"/>
          </a:p>
        </p:txBody>
      </p:sp>
    </p:spTree>
    <p:extLst>
      <p:ext uri="{BB962C8B-B14F-4D97-AF65-F5344CB8AC3E}">
        <p14:creationId xmlns:p14="http://schemas.microsoft.com/office/powerpoint/2010/main" val="426303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3.2 DISTINCT.</a:t>
            </a:r>
            <a:endParaRPr lang="es-AR" dirty="0"/>
          </a:p>
        </p:txBody>
      </p:sp>
      <p:sp>
        <p:nvSpPr>
          <p:cNvPr id="5" name="Marcador de texto 2"/>
          <p:cNvSpPr txBox="1">
            <a:spLocks/>
          </p:cNvSpPr>
          <p:nvPr/>
        </p:nvSpPr>
        <p:spPr>
          <a:xfrm>
            <a:off x="-1" y="2572296"/>
            <a:ext cx="8672513" cy="310472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DISTINCT</a:t>
            </a:r>
            <a:r>
              <a:rPr lang="es-AR" sz="3200" dirty="0" smtClean="0"/>
              <a:t> </a:t>
            </a:r>
            <a:r>
              <a:rPr lang="es-AR" sz="3200" dirty="0" smtClean="0"/>
              <a:t>campo</a:t>
            </a:r>
            <a:endParaRPr lang="es-AR" sz="3200" dirty="0" smtClean="0"/>
          </a:p>
          <a:p>
            <a:pPr algn="ctr"/>
            <a:r>
              <a:rPr lang="es-AR" sz="3200" dirty="0" smtClean="0"/>
              <a:t>FROM usuarios u</a:t>
            </a:r>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74259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3.3 TOP.</a:t>
            </a:r>
            <a:endParaRPr lang="es-AR" dirty="0"/>
          </a:p>
        </p:txBody>
      </p:sp>
      <p:sp>
        <p:nvSpPr>
          <p:cNvPr id="5" name="Marcador de texto 2"/>
          <p:cNvSpPr txBox="1">
            <a:spLocks/>
          </p:cNvSpPr>
          <p:nvPr/>
        </p:nvSpPr>
        <p:spPr>
          <a:xfrm>
            <a:off x="-1" y="1500560"/>
            <a:ext cx="8672513" cy="4176464"/>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a:t>
            </a:r>
            <a:r>
              <a:rPr lang="es-AR" sz="3200" b="1" dirty="0" smtClean="0"/>
              <a:t>TOP 3</a:t>
            </a:r>
            <a:r>
              <a:rPr lang="es-AR" sz="3200" dirty="0" smtClean="0"/>
              <a:t> * </a:t>
            </a:r>
          </a:p>
          <a:p>
            <a:pPr algn="ctr"/>
            <a:r>
              <a:rPr lang="es-AR" sz="3200" dirty="0" smtClean="0"/>
              <a:t>FROM usuarios u</a:t>
            </a:r>
          </a:p>
          <a:p>
            <a:pPr algn="ctr"/>
            <a:endParaRPr lang="es-AR" sz="3200" dirty="0"/>
          </a:p>
          <a:p>
            <a:pPr algn="ctr"/>
            <a:r>
              <a:rPr lang="es-AR" sz="3200" dirty="0" smtClean="0"/>
              <a:t>SELECT </a:t>
            </a:r>
            <a:r>
              <a:rPr lang="es-AR" sz="3200" b="1" dirty="0" smtClean="0"/>
              <a:t>TOP 50 PERCENT *</a:t>
            </a:r>
          </a:p>
          <a:p>
            <a:pPr algn="ctr"/>
            <a:r>
              <a:rPr lang="es-AR" sz="3200" dirty="0" smtClean="0"/>
              <a:t>FROM usuarios u</a:t>
            </a:r>
          </a:p>
          <a:p>
            <a:pPr marL="457200" indent="-457200" algn="ctr">
              <a:buFont typeface="+mj-lt"/>
              <a:buAutoNum type="arabicPeriod"/>
            </a:pPr>
            <a:endParaRPr lang="es-AR" sz="3200" dirty="0" smtClean="0"/>
          </a:p>
        </p:txBody>
      </p:sp>
    </p:spTree>
    <p:extLst>
      <p:ext uri="{BB962C8B-B14F-4D97-AF65-F5344CB8AC3E}">
        <p14:creationId xmlns:p14="http://schemas.microsoft.com/office/powerpoint/2010/main" val="2845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3.4 Alias.</a:t>
            </a:r>
            <a:endParaRPr lang="es-AR" dirty="0"/>
          </a:p>
        </p:txBody>
      </p:sp>
      <p:sp>
        <p:nvSpPr>
          <p:cNvPr id="5" name="Marcador de texto 2"/>
          <p:cNvSpPr txBox="1">
            <a:spLocks/>
          </p:cNvSpPr>
          <p:nvPr/>
        </p:nvSpPr>
        <p:spPr>
          <a:xfrm>
            <a:off x="591840" y="2212256"/>
            <a:ext cx="7899424" cy="346476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u.apellido </a:t>
            </a:r>
            <a:r>
              <a:rPr lang="es-AR" sz="3200" b="1" dirty="0" smtClean="0"/>
              <a:t>AS </a:t>
            </a:r>
            <a:r>
              <a:rPr lang="es-AR" sz="3200" dirty="0" smtClean="0"/>
              <a:t>Usuario, </a:t>
            </a:r>
          </a:p>
          <a:p>
            <a:pPr algn="ctr"/>
            <a:r>
              <a:rPr lang="es-AR" sz="3200" dirty="0" smtClean="0"/>
              <a:t>u.fecha </a:t>
            </a:r>
            <a:r>
              <a:rPr lang="es-AR" sz="3200" b="1" dirty="0" smtClean="0"/>
              <a:t>AS </a:t>
            </a:r>
            <a:r>
              <a:rPr lang="es-AR" sz="3200" dirty="0" smtClean="0"/>
              <a:t>‘Fecha inicio’</a:t>
            </a:r>
          </a:p>
          <a:p>
            <a:pPr algn="ctr"/>
            <a:r>
              <a:rPr lang="es-AR" sz="3200" dirty="0" smtClean="0"/>
              <a:t>FROM usuarios u</a:t>
            </a:r>
          </a:p>
          <a:p>
            <a:pPr marL="457200" indent="-457200">
              <a:buFont typeface="+mj-lt"/>
              <a:buAutoNum type="arabicPeriod"/>
            </a:pPr>
            <a:endParaRPr lang="es-AR" sz="3200" dirty="0" smtClean="0"/>
          </a:p>
        </p:txBody>
      </p:sp>
    </p:spTree>
    <p:extLst>
      <p:ext uri="{BB962C8B-B14F-4D97-AF65-F5344CB8AC3E}">
        <p14:creationId xmlns:p14="http://schemas.microsoft.com/office/powerpoint/2010/main" val="87051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3. SELECT.</a:t>
            </a:r>
            <a:endParaRPr lang="es-AR" dirty="0"/>
          </a:p>
        </p:txBody>
      </p:sp>
      <p:sp>
        <p:nvSpPr>
          <p:cNvPr id="3" name="Marcador de texto 2"/>
          <p:cNvSpPr>
            <a:spLocks noGrp="1"/>
          </p:cNvSpPr>
          <p:nvPr>
            <p:ph type="body" sz="quarter" idx="10"/>
          </p:nvPr>
        </p:nvSpPr>
        <p:spPr>
          <a:xfrm>
            <a:off x="685304" y="1348160"/>
            <a:ext cx="7899424" cy="4176464"/>
          </a:xfrm>
        </p:spPr>
        <p:txBody>
          <a:bodyPr/>
          <a:lstStyle/>
          <a:p>
            <a:endParaRPr lang="es-AR" sz="2000" dirty="0" smtClean="0"/>
          </a:p>
          <a:p>
            <a:pPr marL="342900" indent="-342900">
              <a:buFont typeface="+mj-lt"/>
              <a:buAutoNum type="arabicPeriod"/>
            </a:pPr>
            <a:endParaRPr lang="es-AR" sz="2000" dirty="0" smtClean="0"/>
          </a:p>
          <a:p>
            <a:endParaRPr lang="es-AR" sz="2000" dirty="0" smtClean="0"/>
          </a:p>
          <a:p>
            <a:endParaRPr lang="es-AR" sz="2000" dirty="0" smtClean="0"/>
          </a:p>
        </p:txBody>
      </p:sp>
      <p:sp>
        <p:nvSpPr>
          <p:cNvPr id="4" name="Marcador de texto 3"/>
          <p:cNvSpPr>
            <a:spLocks noGrp="1"/>
          </p:cNvSpPr>
          <p:nvPr>
            <p:ph type="body" sz="quarter" idx="11"/>
          </p:nvPr>
        </p:nvSpPr>
        <p:spPr/>
        <p:txBody>
          <a:bodyPr/>
          <a:lstStyle/>
          <a:p>
            <a:r>
              <a:rPr lang="es-AR" dirty="0" smtClean="0"/>
              <a:t>3.5 Operadores aritméticos.</a:t>
            </a:r>
            <a:endParaRPr lang="es-AR" dirty="0"/>
          </a:p>
        </p:txBody>
      </p:sp>
      <p:sp>
        <p:nvSpPr>
          <p:cNvPr id="5" name="Marcador de texto 2"/>
          <p:cNvSpPr txBox="1">
            <a:spLocks/>
          </p:cNvSpPr>
          <p:nvPr/>
        </p:nvSpPr>
        <p:spPr>
          <a:xfrm>
            <a:off x="591840" y="2212256"/>
            <a:ext cx="7899424" cy="3464768"/>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Raleway" panose="020B0003030101060003"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algn="ctr"/>
            <a:r>
              <a:rPr lang="es-AR" sz="3200" dirty="0" smtClean="0"/>
              <a:t>SELECT u.nombre, </a:t>
            </a:r>
            <a:r>
              <a:rPr lang="es-AR" sz="3200" b="1" dirty="0" smtClean="0"/>
              <a:t>(u.sueldo * 0,10) </a:t>
            </a:r>
          </a:p>
          <a:p>
            <a:pPr algn="ctr"/>
            <a:r>
              <a:rPr lang="es-AR" sz="3200" dirty="0" smtClean="0"/>
              <a:t>as ‘Sueldo proyectado’ </a:t>
            </a:r>
          </a:p>
          <a:p>
            <a:pPr algn="ctr"/>
            <a:r>
              <a:rPr lang="es-AR" sz="3200" dirty="0" smtClean="0"/>
              <a:t>FROM usuarios u.</a:t>
            </a:r>
          </a:p>
          <a:p>
            <a:pPr marL="457200" indent="-457200">
              <a:buFont typeface="+mj-lt"/>
              <a:buAutoNum type="arabicPeriod"/>
            </a:pPr>
            <a:endParaRPr lang="es-AR" sz="3200" dirty="0" smtClean="0"/>
          </a:p>
        </p:txBody>
      </p:sp>
    </p:spTree>
    <p:extLst>
      <p:ext uri="{BB962C8B-B14F-4D97-AF65-F5344CB8AC3E}">
        <p14:creationId xmlns:p14="http://schemas.microsoft.com/office/powerpoint/2010/main" val="1265977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Automatizacion - Introduccion</Template>
  <TotalTime>11589</TotalTime>
  <Words>3984</Words>
  <Application>Microsoft Office PowerPoint</Application>
  <PresentationFormat>Personalizado</PresentationFormat>
  <Paragraphs>404</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Calibri</vt:lpstr>
      <vt:lpstr>Raleway</vt:lpstr>
      <vt:lpstr>Trebuchet MS</vt:lpstr>
      <vt:lpstr>Arial</vt:lpstr>
      <vt:lpstr>template</vt:lpstr>
      <vt:lpstr>Presentación de PowerPoint</vt:lpstr>
      <vt:lpstr>1. Presentación.</vt:lpstr>
      <vt:lpstr>2. Definiciones básicas.</vt:lpstr>
      <vt:lpstr>2. Definiciones básicas.</vt:lpstr>
      <vt:lpstr>3. SELECT.</vt:lpstr>
      <vt:lpstr>3. SELECT.</vt:lpstr>
      <vt:lpstr>3. SELECT.</vt:lpstr>
      <vt:lpstr>3. SELECT.</vt:lpstr>
      <vt:lpstr>3. SELECT.</vt:lpstr>
      <vt:lpstr>3. SELECT.</vt:lpstr>
      <vt:lpstr>3. SELECT.</vt:lpstr>
      <vt:lpstr>4. WHERE.</vt:lpstr>
      <vt:lpstr>4. WHERE.</vt:lpstr>
      <vt:lpstr>4. WHERE.</vt:lpstr>
      <vt:lpstr>4. WHERE.</vt:lpstr>
      <vt:lpstr>4. WHERE.</vt:lpstr>
      <vt:lpstr>4. WHERE.</vt:lpstr>
      <vt:lpstr>5. JOIN.</vt:lpstr>
      <vt:lpstr>5. JOIN.</vt:lpstr>
      <vt:lpstr>5. JOIN.</vt:lpstr>
      <vt:lpstr>5. JOIN.</vt:lpstr>
      <vt:lpstr>6. Preguntas.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Leopoldo Bernasconi</dc:creator>
  <cp:lastModifiedBy>Leopoldo Bernasconi</cp:lastModifiedBy>
  <cp:revision>412</cp:revision>
  <dcterms:created xsi:type="dcterms:W3CDTF">2015-12-18T14:01:42Z</dcterms:created>
  <dcterms:modified xsi:type="dcterms:W3CDTF">2017-04-24T14:33:48Z</dcterms:modified>
</cp:coreProperties>
</file>