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369" r:id="rId2"/>
    <p:sldId id="372" r:id="rId3"/>
    <p:sldId id="395" r:id="rId4"/>
    <p:sldId id="397" r:id="rId5"/>
    <p:sldId id="396" r:id="rId6"/>
    <p:sldId id="399" r:id="rId7"/>
    <p:sldId id="400" r:id="rId8"/>
    <p:sldId id="401" r:id="rId9"/>
    <p:sldId id="402" r:id="rId10"/>
    <p:sldId id="403" r:id="rId11"/>
    <p:sldId id="404" r:id="rId12"/>
    <p:sldId id="405" r:id="rId13"/>
    <p:sldId id="406" r:id="rId14"/>
    <p:sldId id="407" r:id="rId15"/>
    <p:sldId id="408" r:id="rId16"/>
    <p:sldId id="409" r:id="rId17"/>
    <p:sldId id="390" r:id="rId18"/>
  </p:sldIdLst>
  <p:sldSz cx="8672513" cy="6008688"/>
  <p:notesSz cx="6858000" cy="9144000"/>
  <p:embeddedFontLst>
    <p:embeddedFont>
      <p:font typeface="Calibri" panose="020F0502020204030204" pitchFamily="34" charset="0"/>
      <p:regular r:id="rId20"/>
      <p:bold r:id="rId21"/>
      <p:italic r:id="rId22"/>
      <p:boldItalic r:id="rId23"/>
    </p:embeddedFont>
    <p:embeddedFont>
      <p:font typeface="Trebuchet MS" panose="020B0603020202020204" pitchFamily="34" charset="0"/>
      <p:regular r:id="rId24"/>
      <p:bold r:id="rId25"/>
      <p:italic r:id="rId26"/>
      <p:boldItalic r:id="rId27"/>
    </p:embeddedFont>
    <p:embeddedFont>
      <p:font typeface="Raleway" panose="020B0604020202020204" charset="0"/>
      <p:regular r:id="rId28"/>
      <p:bold r:id="rId29"/>
    </p:embeddedFont>
  </p:embeddedFontLst>
  <p:defaultTextStyle>
    <a:defPPr>
      <a:defRPr lang="es-ES"/>
    </a:defPPr>
    <a:lvl1pPr marL="0" algn="l" defTabSz="1006663" rtl="0" eaLnBrk="1" latinLnBrk="0" hangingPunct="1">
      <a:defRPr sz="1982" kern="1200">
        <a:solidFill>
          <a:schemeClr val="tx1"/>
        </a:solidFill>
        <a:latin typeface="+mn-lt"/>
        <a:ea typeface="+mn-ea"/>
        <a:cs typeface="+mn-cs"/>
      </a:defRPr>
    </a:lvl1pPr>
    <a:lvl2pPr marL="503331" algn="l" defTabSz="1006663" rtl="0" eaLnBrk="1" latinLnBrk="0" hangingPunct="1">
      <a:defRPr sz="1982" kern="1200">
        <a:solidFill>
          <a:schemeClr val="tx1"/>
        </a:solidFill>
        <a:latin typeface="+mn-lt"/>
        <a:ea typeface="+mn-ea"/>
        <a:cs typeface="+mn-cs"/>
      </a:defRPr>
    </a:lvl2pPr>
    <a:lvl3pPr marL="1006663" algn="l" defTabSz="1006663" rtl="0" eaLnBrk="1" latinLnBrk="0" hangingPunct="1">
      <a:defRPr sz="1982" kern="1200">
        <a:solidFill>
          <a:schemeClr val="tx1"/>
        </a:solidFill>
        <a:latin typeface="+mn-lt"/>
        <a:ea typeface="+mn-ea"/>
        <a:cs typeface="+mn-cs"/>
      </a:defRPr>
    </a:lvl3pPr>
    <a:lvl4pPr marL="1509994" algn="l" defTabSz="1006663" rtl="0" eaLnBrk="1" latinLnBrk="0" hangingPunct="1">
      <a:defRPr sz="1982" kern="1200">
        <a:solidFill>
          <a:schemeClr val="tx1"/>
        </a:solidFill>
        <a:latin typeface="+mn-lt"/>
        <a:ea typeface="+mn-ea"/>
        <a:cs typeface="+mn-cs"/>
      </a:defRPr>
    </a:lvl4pPr>
    <a:lvl5pPr marL="2013326" algn="l" defTabSz="1006663" rtl="0" eaLnBrk="1" latinLnBrk="0" hangingPunct="1">
      <a:defRPr sz="1982" kern="1200">
        <a:solidFill>
          <a:schemeClr val="tx1"/>
        </a:solidFill>
        <a:latin typeface="+mn-lt"/>
        <a:ea typeface="+mn-ea"/>
        <a:cs typeface="+mn-cs"/>
      </a:defRPr>
    </a:lvl5pPr>
    <a:lvl6pPr marL="2516657" algn="l" defTabSz="1006663" rtl="0" eaLnBrk="1" latinLnBrk="0" hangingPunct="1">
      <a:defRPr sz="1982" kern="1200">
        <a:solidFill>
          <a:schemeClr val="tx1"/>
        </a:solidFill>
        <a:latin typeface="+mn-lt"/>
        <a:ea typeface="+mn-ea"/>
        <a:cs typeface="+mn-cs"/>
      </a:defRPr>
    </a:lvl6pPr>
    <a:lvl7pPr marL="3019989" algn="l" defTabSz="1006663" rtl="0" eaLnBrk="1" latinLnBrk="0" hangingPunct="1">
      <a:defRPr sz="1982" kern="1200">
        <a:solidFill>
          <a:schemeClr val="tx1"/>
        </a:solidFill>
        <a:latin typeface="+mn-lt"/>
        <a:ea typeface="+mn-ea"/>
        <a:cs typeface="+mn-cs"/>
      </a:defRPr>
    </a:lvl7pPr>
    <a:lvl8pPr marL="3523320" algn="l" defTabSz="1006663" rtl="0" eaLnBrk="1" latinLnBrk="0" hangingPunct="1">
      <a:defRPr sz="1982" kern="1200">
        <a:solidFill>
          <a:schemeClr val="tx1"/>
        </a:solidFill>
        <a:latin typeface="+mn-lt"/>
        <a:ea typeface="+mn-ea"/>
        <a:cs typeface="+mn-cs"/>
      </a:defRPr>
    </a:lvl8pPr>
    <a:lvl9pPr marL="4026652" algn="l" defTabSz="1006663" rtl="0" eaLnBrk="1" latinLnBrk="0" hangingPunct="1">
      <a:defRPr sz="19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5" userDrawn="1">
          <p15:clr>
            <a:srgbClr val="A4A3A4"/>
          </p15:clr>
        </p15:guide>
        <p15:guide id="2" userDrawn="1">
          <p15:clr>
            <a:srgbClr val="A4A3A4"/>
          </p15:clr>
        </p15:guide>
        <p15:guide id="3" orient="horz" pos="9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s Grosso" initials="AG" lastIdx="12" clrIdx="0"/>
  <p:cmAuthor id="1" name="Leopoldo Bernasconi" initials="LB" lastIdx="1" clrIdx="1">
    <p:extLst>
      <p:ext uri="{19B8F6BF-5375-455C-9EA6-DF929625EA0E}">
        <p15:presenceInfo xmlns:p15="http://schemas.microsoft.com/office/powerpoint/2012/main" userId="S-1-5-21-1323998825-2574780516-2908413015-1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DD"/>
    <a:srgbClr val="FF8C2D"/>
    <a:srgbClr val="2D2D2D"/>
    <a:srgbClr val="FFB56B"/>
    <a:srgbClr val="FC793E"/>
    <a:srgbClr val="FDB899"/>
    <a:srgbClr val="FAA950"/>
    <a:srgbClr val="FC6724"/>
    <a:srgbClr val="FC9364"/>
    <a:srgbClr val="FC8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47935" autoAdjust="0"/>
  </p:normalViewPr>
  <p:slideViewPr>
    <p:cSldViewPr>
      <p:cViewPr varScale="1">
        <p:scale>
          <a:sx n="40" d="100"/>
          <a:sy n="40" d="100"/>
        </p:scale>
        <p:origin x="2334" y="54"/>
      </p:cViewPr>
      <p:guideLst>
        <p:guide orient="horz" pos="3525"/>
        <p:guide/>
        <p:guide orient="horz" pos="9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2066F-92C5-438B-A48F-01A928622C2A}" type="datetimeFigureOut">
              <a:rPr lang="es-AR" smtClean="0"/>
              <a:pPr/>
              <a:t>27/04/2017</a:t>
            </a:fld>
            <a:endParaRPr lang="es-AR" dirty="0"/>
          </a:p>
        </p:txBody>
      </p:sp>
      <p:sp>
        <p:nvSpPr>
          <p:cNvPr id="4" name="3 Marcador de imagen de diapositiva"/>
          <p:cNvSpPr>
            <a:spLocks noGrp="1" noRot="1" noChangeAspect="1"/>
          </p:cNvSpPr>
          <p:nvPr>
            <p:ph type="sldImg" idx="2"/>
          </p:nvPr>
        </p:nvSpPr>
        <p:spPr>
          <a:xfrm>
            <a:off x="955675" y="685800"/>
            <a:ext cx="494665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2016F-03C1-44A6-B9E3-22D2F2DA74BD}" type="slidenum">
              <a:rPr lang="es-AR" smtClean="0"/>
              <a:pPr/>
              <a:t>‹Nº›</a:t>
            </a:fld>
            <a:endParaRPr lang="es-AR" dirty="0"/>
          </a:p>
        </p:txBody>
      </p:sp>
    </p:spTree>
    <p:extLst>
      <p:ext uri="{BB962C8B-B14F-4D97-AF65-F5344CB8AC3E}">
        <p14:creationId xmlns:p14="http://schemas.microsoft.com/office/powerpoint/2010/main" val="2859987566"/>
      </p:ext>
    </p:extLst>
  </p:cSld>
  <p:clrMap bg1="lt1" tx1="dk1" bg2="lt2" tx2="dk2" accent1="accent1" accent2="accent2" accent3="accent3" accent4="accent4" accent5="accent5" accent6="accent6" hlink="hlink" folHlink="folHlink"/>
  <p:notesStyle>
    <a:lvl1pPr marL="0" algn="l" defTabSz="1006663" rtl="0" eaLnBrk="1" latinLnBrk="0" hangingPunct="1">
      <a:defRPr sz="1321" kern="1200">
        <a:solidFill>
          <a:schemeClr val="tx1"/>
        </a:solidFill>
        <a:latin typeface="+mn-lt"/>
        <a:ea typeface="+mn-ea"/>
        <a:cs typeface="+mn-cs"/>
      </a:defRPr>
    </a:lvl1pPr>
    <a:lvl2pPr marL="503331" algn="l" defTabSz="1006663" rtl="0" eaLnBrk="1" latinLnBrk="0" hangingPunct="1">
      <a:defRPr sz="1321" kern="1200">
        <a:solidFill>
          <a:schemeClr val="tx1"/>
        </a:solidFill>
        <a:latin typeface="+mn-lt"/>
        <a:ea typeface="+mn-ea"/>
        <a:cs typeface="+mn-cs"/>
      </a:defRPr>
    </a:lvl2pPr>
    <a:lvl3pPr marL="1006663" algn="l" defTabSz="1006663" rtl="0" eaLnBrk="1" latinLnBrk="0" hangingPunct="1">
      <a:defRPr sz="1321" kern="1200">
        <a:solidFill>
          <a:schemeClr val="tx1"/>
        </a:solidFill>
        <a:latin typeface="+mn-lt"/>
        <a:ea typeface="+mn-ea"/>
        <a:cs typeface="+mn-cs"/>
      </a:defRPr>
    </a:lvl3pPr>
    <a:lvl4pPr marL="1509994" algn="l" defTabSz="1006663" rtl="0" eaLnBrk="1" latinLnBrk="0" hangingPunct="1">
      <a:defRPr sz="1321" kern="1200">
        <a:solidFill>
          <a:schemeClr val="tx1"/>
        </a:solidFill>
        <a:latin typeface="+mn-lt"/>
        <a:ea typeface="+mn-ea"/>
        <a:cs typeface="+mn-cs"/>
      </a:defRPr>
    </a:lvl4pPr>
    <a:lvl5pPr marL="2013326" algn="l" defTabSz="1006663" rtl="0" eaLnBrk="1" latinLnBrk="0" hangingPunct="1">
      <a:defRPr sz="1321" kern="1200">
        <a:solidFill>
          <a:schemeClr val="tx1"/>
        </a:solidFill>
        <a:latin typeface="+mn-lt"/>
        <a:ea typeface="+mn-ea"/>
        <a:cs typeface="+mn-cs"/>
      </a:defRPr>
    </a:lvl5pPr>
    <a:lvl6pPr marL="2516657" algn="l" defTabSz="1006663" rtl="0" eaLnBrk="1" latinLnBrk="0" hangingPunct="1">
      <a:defRPr sz="1321" kern="1200">
        <a:solidFill>
          <a:schemeClr val="tx1"/>
        </a:solidFill>
        <a:latin typeface="+mn-lt"/>
        <a:ea typeface="+mn-ea"/>
        <a:cs typeface="+mn-cs"/>
      </a:defRPr>
    </a:lvl6pPr>
    <a:lvl7pPr marL="3019989" algn="l" defTabSz="1006663" rtl="0" eaLnBrk="1" latinLnBrk="0" hangingPunct="1">
      <a:defRPr sz="1321" kern="1200">
        <a:solidFill>
          <a:schemeClr val="tx1"/>
        </a:solidFill>
        <a:latin typeface="+mn-lt"/>
        <a:ea typeface="+mn-ea"/>
        <a:cs typeface="+mn-cs"/>
      </a:defRPr>
    </a:lvl7pPr>
    <a:lvl8pPr marL="3523320" algn="l" defTabSz="1006663" rtl="0" eaLnBrk="1" latinLnBrk="0" hangingPunct="1">
      <a:defRPr sz="1321" kern="1200">
        <a:solidFill>
          <a:schemeClr val="tx1"/>
        </a:solidFill>
        <a:latin typeface="+mn-lt"/>
        <a:ea typeface="+mn-ea"/>
        <a:cs typeface="+mn-cs"/>
      </a:defRPr>
    </a:lvl8pPr>
    <a:lvl9pPr marL="4026652" algn="l" defTabSz="1006663" rtl="0" eaLnBrk="1" latinLnBrk="0" hangingPunct="1">
      <a:defRPr sz="13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685800"/>
            <a:ext cx="4946650" cy="3429000"/>
          </a:xfrm>
        </p:spPr>
      </p:sp>
      <p:sp>
        <p:nvSpPr>
          <p:cNvPr id="3" name="Notes Placeholder 2"/>
          <p:cNvSpPr>
            <a:spLocks noGrp="1"/>
          </p:cNvSpPr>
          <p:nvPr>
            <p:ph type="body" idx="1"/>
          </p:nvPr>
        </p:nvSpPr>
        <p:spPr/>
        <p:txBody>
          <a:bodyPr/>
          <a:lstStyle/>
          <a:p>
            <a:endParaRPr lang="es-AR" b="0" dirty="0"/>
          </a:p>
        </p:txBody>
      </p:sp>
      <p:sp>
        <p:nvSpPr>
          <p:cNvPr id="4" name="Slide Number Placeholder 3"/>
          <p:cNvSpPr>
            <a:spLocks noGrp="1"/>
          </p:cNvSpPr>
          <p:nvPr>
            <p:ph type="sldNum" sz="quarter" idx="10"/>
          </p:nvPr>
        </p:nvSpPr>
        <p:spPr/>
        <p:txBody>
          <a:bodyPr/>
          <a:lstStyle/>
          <a:p>
            <a:fld id="{2AB2016F-03C1-44A6-B9E3-22D2F2DA74BD}" type="slidenum">
              <a:rPr lang="es-AR" smtClean="0"/>
              <a:pPr/>
              <a:t>1</a:t>
            </a:fld>
            <a:endParaRPr lang="es-AR" dirty="0"/>
          </a:p>
        </p:txBody>
      </p:sp>
    </p:spTree>
    <p:extLst>
      <p:ext uri="{BB962C8B-B14F-4D97-AF65-F5344CB8AC3E}">
        <p14:creationId xmlns:p14="http://schemas.microsoft.com/office/powerpoint/2010/main" val="41242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La clausula SUM es utilizada para sumar los valores de un campo. En cambio AVG () permite obtener el promedio de los valores de un campo.</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En ambos casos, el campo indicado debe ser de tipo numérico. Caso contrario se mostrara un mensaje de error.</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Puede ser utilizado con datos de tipo numero (o castearlo).</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1" u="sng" baseline="0" dirty="0" smtClean="0">
                <a:solidFill>
                  <a:srgbClr val="FF0000"/>
                </a:solidFill>
              </a:rPr>
              <a:t>Ver con SQL Server</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SUM con GROUPY BY.</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SUM con error.</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AVG con GROUPY BY.</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SUM, COUNT, MIN y AVG con GROUP BY</a:t>
            </a:r>
            <a:r>
              <a:rPr lang="es-AR" sz="1400" b="0" u="none" baseline="0" dirty="0" smtClean="0">
                <a:solidFill>
                  <a:srgbClr val="FF0000"/>
                </a:solidFill>
              </a:rPr>
              <a:t>.</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err="1" smtClean="0">
                <a:solidFill>
                  <a:srgbClr val="FF0000"/>
                </a:solidFill>
              </a:rPr>
              <a:t>Combinacion</a:t>
            </a:r>
            <a:r>
              <a:rPr lang="es-AR" sz="1400" b="0" u="none" baseline="0" dirty="0" smtClean="0">
                <a:solidFill>
                  <a:srgbClr val="FF0000"/>
                </a:solidFill>
              </a:rPr>
              <a:t> de funciones de agregado</a:t>
            </a:r>
            <a:endParaRPr lang="es-AR" sz="1400" b="0" u="none" baseline="0" dirty="0" smtClean="0">
              <a:solidFill>
                <a:srgbClr val="FF0000"/>
              </a:solidFill>
            </a:endParaRP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10</a:t>
            </a:fld>
            <a:endParaRPr lang="es-AR" dirty="0"/>
          </a:p>
        </p:txBody>
      </p:sp>
    </p:spTree>
    <p:extLst>
      <p:ext uri="{BB962C8B-B14F-4D97-AF65-F5344CB8AC3E}">
        <p14:creationId xmlns:p14="http://schemas.microsoft.com/office/powerpoint/2010/main" val="37555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La clausulas MIN() y MAX() permiten obtener el valor mínimo / máximo de los campo. Funciona tanto para números (recuperar el valor mas bajo / mas alto), para fechas (la fecha mas antigua / mas a futuro) o para textos (devuelve el mas bajo o mas alto de acuerdo a su ordenamiento alfabético).</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Todas las funciones de agregado y se agrupamiento pueden ser ejecutadas en una única consulta y pueden afecta a mas de una tabla.</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1" u="sng" baseline="0" dirty="0" smtClean="0">
                <a:solidFill>
                  <a:srgbClr val="FF0000"/>
                </a:solidFill>
              </a:rPr>
              <a:t>Ver con SQL Server</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MIN de un campo numérico.</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MAX de un campo de tipo texto.</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Mostrara todas las funciones de agrupamiento en una única consulta y para mas de una tabla.</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11</a:t>
            </a:fld>
            <a:endParaRPr lang="es-AR" dirty="0"/>
          </a:p>
        </p:txBody>
      </p:sp>
    </p:spTree>
    <p:extLst>
      <p:ext uri="{BB962C8B-B14F-4D97-AF65-F5344CB8AC3E}">
        <p14:creationId xmlns:p14="http://schemas.microsoft.com/office/powerpoint/2010/main" val="304406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El HAVING se utiliza para aplicar condiciones sobre datos calculados mediante las funciones de agrupamiento. Se podría considerar que tiene un comportamiento idéntico al WHERE pero se utiliza para aplicar condiciones sobre los valores agrupados. El HAVING se incluye luego del GROUP BY.</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1" u="sng" baseline="0" dirty="0" smtClean="0">
                <a:solidFill>
                  <a:srgbClr val="FF0000"/>
                </a:solidFill>
              </a:rPr>
              <a:t>Ver con SQL Server</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Utilización del HAVING sobre un COUNT.</a:t>
            </a:r>
            <a:endParaRPr lang="es-AR" sz="1400"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12</a:t>
            </a:fld>
            <a:endParaRPr lang="es-AR" dirty="0"/>
          </a:p>
        </p:txBody>
      </p:sp>
    </p:spTree>
    <p:extLst>
      <p:ext uri="{BB962C8B-B14F-4D97-AF65-F5344CB8AC3E}">
        <p14:creationId xmlns:p14="http://schemas.microsoft.com/office/powerpoint/2010/main" val="231461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Existen 2 clausulas que afectan los datos visualizados en una consulta con GROUP BY. Estos son:</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1" u="sng" baseline="0" dirty="0" smtClean="0"/>
              <a:t>ROLLUP</a:t>
            </a:r>
            <a:r>
              <a:rPr lang="es-AR" sz="1400" u="sng" baseline="0" dirty="0" smtClean="0"/>
              <a:t>:</a:t>
            </a:r>
            <a:r>
              <a:rPr lang="es-AR" sz="1400" baseline="0" dirty="0" smtClean="0"/>
              <a:t> </a:t>
            </a:r>
            <a:r>
              <a:rPr lang="es-AR" sz="1400" b="1" baseline="0" dirty="0" smtClean="0"/>
              <a:t>Agrega un registro a los resultados </a:t>
            </a:r>
            <a:r>
              <a:rPr lang="es-AR" sz="1400" baseline="0" dirty="0" smtClean="0"/>
              <a:t>visualizados en donde se vera el dato de la funcion sin considerar agrupamiento. Es decir, para un COUNT sobre un campo, mostrara el conteo de los registros de cada uno de los valores del campo y un </a:t>
            </a:r>
            <a:r>
              <a:rPr lang="es-AR" sz="1400" b="1" baseline="0" dirty="0" smtClean="0"/>
              <a:t>ultimo registro con el conteo de los datos de toda la tabla</a:t>
            </a:r>
            <a:r>
              <a:rPr lang="es-AR" sz="1400" baseline="0" dirty="0" smtClean="0"/>
              <a:t>. Si el agrupamiento es por mas de un campo, entonces agregara un registros con la cuenta de cada uno de los valores del campo.</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1" u="sng" baseline="0" dirty="0" smtClean="0"/>
              <a:t>CUBE</a:t>
            </a:r>
            <a:r>
              <a:rPr lang="es-AR" sz="1400" u="sng" baseline="0" dirty="0" smtClean="0"/>
              <a:t>: </a:t>
            </a:r>
            <a:r>
              <a:rPr lang="es-AR" sz="1400" baseline="0" dirty="0" smtClean="0"/>
              <a:t>Esta sentencia </a:t>
            </a:r>
            <a:r>
              <a:rPr lang="es-AR" sz="1400" b="1" baseline="0" dirty="0" smtClean="0"/>
              <a:t>potencia el Rollup ya que devuelve los subtotales </a:t>
            </a:r>
            <a:r>
              <a:rPr lang="es-AR" sz="1400" baseline="0" dirty="0" smtClean="0"/>
              <a:t>de todos los campos por los que se agrupo la consulta Si se lo ejecuta agrupando con un único campo, no se observaran diferencias. Cuando se lo hace agrupando por 2 campos (Por ejemplo: Proyecto y Estado), la consulta devolverá</a:t>
            </a:r>
          </a:p>
          <a:p>
            <a:pPr marL="789081" marR="0" lvl="1"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aseline="0" dirty="0" smtClean="0"/>
              <a:t>Cantidad de registros para cada combinatoria Proyecto / Estado.</a:t>
            </a:r>
          </a:p>
          <a:p>
            <a:pPr marL="789081" marR="0" lvl="1"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aseline="0" dirty="0" smtClean="0"/>
              <a:t>Subtotales por proyecto.</a:t>
            </a:r>
          </a:p>
          <a:p>
            <a:pPr marL="789081" marR="0" lvl="1"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aseline="0" dirty="0" smtClean="0"/>
              <a:t>Subtotales por estado.</a:t>
            </a:r>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400" baseline="0" dirty="0" smtClean="0"/>
              <a:t>En ambos casos la </a:t>
            </a:r>
            <a:r>
              <a:rPr lang="es-AR" sz="1400" b="1" baseline="0" dirty="0" smtClean="0"/>
              <a:t>cantidad máxima de campos agrupables es 10.</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1" u="sng" baseline="0" dirty="0" smtClean="0">
                <a:solidFill>
                  <a:srgbClr val="FF0000"/>
                </a:solidFill>
              </a:rPr>
              <a:t>Ver con SQL Server</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Utilización del ROOLUP sobre un COUNT.</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Utilización del ROOLUP sobre un MAX.</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Utilización del CUBE sobre un COUNT.</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AR" sz="1400" baseline="0" dirty="0" smtClean="0"/>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AR" sz="1400"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13</a:t>
            </a:fld>
            <a:endParaRPr lang="es-AR" dirty="0"/>
          </a:p>
        </p:txBody>
      </p:sp>
    </p:spTree>
    <p:extLst>
      <p:ext uri="{BB962C8B-B14F-4D97-AF65-F5344CB8AC3E}">
        <p14:creationId xmlns:p14="http://schemas.microsoft.com/office/powerpoint/2010/main" val="930364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Al utilizar los </a:t>
            </a:r>
            <a:r>
              <a:rPr lang="es-AR" sz="1400" b="1" baseline="0" dirty="0" smtClean="0"/>
              <a:t>resultados de una consulta como parámetro en otra estamos hablando de consultas anidadas </a:t>
            </a:r>
            <a:r>
              <a:rPr lang="es-AR" sz="1400" baseline="0" dirty="0" smtClean="0"/>
              <a:t>(o subconsultas). Podemos diferenciar dos tipos diferentes:</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aseline="0" dirty="0" smtClean="0"/>
              <a:t>Las que devuelven un </a:t>
            </a:r>
            <a:r>
              <a:rPr lang="es-AR" sz="1400" b="1" baseline="0" dirty="0" smtClean="0"/>
              <a:t>único </a:t>
            </a:r>
            <a:r>
              <a:rPr lang="es-AR" sz="1400" b="1" baseline="0" dirty="0" smtClean="0"/>
              <a:t>valor</a:t>
            </a:r>
            <a:r>
              <a:rPr lang="es-AR" sz="1400" b="0" baseline="0" dirty="0" smtClean="0"/>
              <a:t> (Esto se limita con Top1 o con unas función de agregado)</a:t>
            </a:r>
            <a:endParaRPr lang="es-AR" sz="1400" baseline="0" dirty="0" smtClean="0"/>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aseline="0" dirty="0" smtClean="0"/>
              <a:t>Las que devuelven un </a:t>
            </a:r>
            <a:r>
              <a:rPr lang="es-AR" sz="1400" b="1" baseline="0" dirty="0" smtClean="0"/>
              <a:t>set de datos</a:t>
            </a:r>
            <a:r>
              <a:rPr lang="es-AR" sz="1400" baseline="0" dirty="0" smtClean="0"/>
              <a:t>.</a:t>
            </a:r>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400" baseline="0" dirty="0" smtClean="0"/>
              <a:t>También es posible utilizar una subconsulta como parámetros para le ejecución de un </a:t>
            </a:r>
            <a:r>
              <a:rPr lang="es-AR" sz="1400" b="1" baseline="0" dirty="0" smtClean="0"/>
              <a:t>UPDATE, o INSERT o DELETE</a:t>
            </a:r>
            <a:r>
              <a:rPr lang="es-AR" sz="1400" baseline="0" dirty="0" smtClean="0"/>
              <a:t>. Otra funcion que tienen las consultas anidadas es la de cruzar tablas (conocidas con el nombre de “consultas derivadas).</a:t>
            </a:r>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400" u="sng" baseline="0" dirty="0" smtClean="0"/>
              <a:t>Atención:</a:t>
            </a:r>
            <a:r>
              <a:rPr lang="es-AR" sz="1400" baseline="0" dirty="0" smtClean="0"/>
              <a:t> </a:t>
            </a:r>
            <a:r>
              <a:rPr lang="es-AR" sz="1400" b="1" baseline="0" dirty="0" smtClean="0"/>
              <a:t>Considerar a que cláusula SQL se iguala la subconsulta en base a los valores que puede retornar</a:t>
            </a:r>
            <a:r>
              <a:rPr lang="es-AR" sz="1400" baseline="0" dirty="0" smtClean="0"/>
              <a:t>. Si la subconsulta puede devolver mas de un valor, no podremos utilizar ningún operador relacional (“=“, “&gt;”, etc.). Sino que habrá que incluir un IN. Caso contrario, se visualizara un mensaje de error.</a:t>
            </a:r>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400" u="sng" baseline="0" dirty="0" smtClean="0"/>
              <a:t>Buena practica:</a:t>
            </a:r>
            <a:r>
              <a:rPr lang="es-AR" sz="1400" baseline="0" dirty="0" smtClean="0"/>
              <a:t> </a:t>
            </a:r>
            <a:r>
              <a:rPr lang="es-AR" sz="1400" b="1" baseline="0" dirty="0" smtClean="0"/>
              <a:t>Ejecutar primero la subconsulta </a:t>
            </a:r>
            <a:r>
              <a:rPr lang="es-AR" sz="1400" baseline="0" dirty="0" smtClean="0"/>
              <a:t>para conocer que datos va a devolver y luego utilizarlo como parámetro de otra consulta.</a:t>
            </a:r>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1" u="sng" baseline="0" dirty="0" smtClean="0">
                <a:solidFill>
                  <a:srgbClr val="FF0000"/>
                </a:solidFill>
              </a:rPr>
              <a:t>Ver con SQL Server</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Utilizar subconsultas que devuelven un único valor.</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Utilizar subconsultas que devuelven un set de datos.</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Insert con subconsultas.</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Utilizar subconsultas para generar tablas derivadas.</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AR" sz="1400" baseline="0" dirty="0" smtClean="0"/>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AR" sz="1400"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14</a:t>
            </a:fld>
            <a:endParaRPr lang="es-AR" dirty="0"/>
          </a:p>
        </p:txBody>
      </p:sp>
    </p:spTree>
    <p:extLst>
      <p:ext uri="{BB962C8B-B14F-4D97-AF65-F5344CB8AC3E}">
        <p14:creationId xmlns:p14="http://schemas.microsoft.com/office/powerpoint/2010/main" val="51514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Hasta ahora recuperamos datos de una o mas tablas sin un orden en particular. Pero, con la cláusula ORDER BY, es posible visualizar los resultados de una consulta de forma ordenada por uno o mas campos y de forma ascendente o descendente.</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Es posible indicar el </a:t>
            </a:r>
            <a:r>
              <a:rPr lang="es-AR" sz="1400" b="1" baseline="0" dirty="0" smtClean="0"/>
              <a:t>nombre de los campos </a:t>
            </a:r>
            <a:r>
              <a:rPr lang="es-AR" sz="1400" baseline="0" dirty="0" smtClean="0"/>
              <a:t>por los que se quiere ordenar </a:t>
            </a:r>
            <a:r>
              <a:rPr lang="es-AR" sz="1400" b="1" baseline="0" dirty="0" smtClean="0"/>
              <a:t>o bien , el numero de campo</a:t>
            </a:r>
            <a:r>
              <a:rPr lang="es-AR" sz="1400" baseline="0" dirty="0" smtClean="0"/>
              <a:t>.</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Algunas características:</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1" baseline="0" dirty="0" smtClean="0"/>
              <a:t>Si no se especifica la forma de ordenar, se hace de formas ascendente </a:t>
            </a:r>
            <a:r>
              <a:rPr lang="es-AR" sz="1400" baseline="0" dirty="0" smtClean="0"/>
              <a:t>(de menor a mayor).</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1" baseline="0" dirty="0" smtClean="0"/>
              <a:t>Es posible ordenar por un campo que no es mostrado </a:t>
            </a:r>
            <a:r>
              <a:rPr lang="es-AR" sz="1400" baseline="0" dirty="0" smtClean="0"/>
              <a:t>en la consulta.</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1" baseline="0" dirty="0" smtClean="0"/>
              <a:t>Es posible ordenar por un campo calculado</a:t>
            </a:r>
            <a:r>
              <a:rPr lang="es-AR" sz="1400" baseline="0" dirty="0" smtClean="0"/>
              <a:t>.</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400" baseline="0" dirty="0" smtClean="0"/>
              <a:t>Consejos de </a:t>
            </a:r>
            <a:r>
              <a:rPr lang="es-AR" sz="1400" b="1" baseline="0" dirty="0" smtClean="0"/>
              <a:t>rendimiento</a:t>
            </a:r>
            <a:r>
              <a:rPr lang="es-AR" sz="1400" baseline="0" dirty="0" smtClean="0"/>
              <a:t>:</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1" baseline="0" dirty="0" smtClean="0"/>
              <a:t>No ordenar a menos que sea necesario </a:t>
            </a:r>
            <a:r>
              <a:rPr lang="es-AR" sz="1400" baseline="0" dirty="0" smtClean="0"/>
              <a:t>(y solo por los campos realmente necesarios).</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1" baseline="0" dirty="0" smtClean="0"/>
              <a:t>Ordenar por campos numéricos </a:t>
            </a:r>
            <a:r>
              <a:rPr lang="es-AR" sz="1400" baseline="0" dirty="0" smtClean="0"/>
              <a:t>en lugar de campos de texto.</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1" baseline="0" dirty="0" smtClean="0"/>
              <a:t>Si se ordena siempre por un mismo campo, considerar realizar un “</a:t>
            </a:r>
            <a:r>
              <a:rPr lang="es-AR" sz="1321" b="1" i="0" kern="1200" dirty="0" smtClean="0">
                <a:solidFill>
                  <a:schemeClr val="tx1"/>
                </a:solidFill>
                <a:effectLst/>
                <a:latin typeface="+mn-lt"/>
                <a:ea typeface="+mn-ea"/>
                <a:cs typeface="+mn-cs"/>
              </a:rPr>
              <a:t>Clustered Index” </a:t>
            </a:r>
            <a:r>
              <a:rPr lang="es-AR" sz="1321" b="0" i="0" kern="1200" dirty="0" smtClean="0">
                <a:solidFill>
                  <a:schemeClr val="tx1"/>
                </a:solidFill>
                <a:effectLst/>
                <a:latin typeface="+mn-lt"/>
                <a:ea typeface="+mn-ea"/>
                <a:cs typeface="+mn-cs"/>
              </a:rPr>
              <a:t>sorbe ese</a:t>
            </a:r>
            <a:r>
              <a:rPr lang="es-AR" sz="1321" b="0" i="0" kern="1200" baseline="0" dirty="0" smtClean="0">
                <a:solidFill>
                  <a:schemeClr val="tx1"/>
                </a:solidFill>
                <a:effectLst/>
                <a:latin typeface="+mn-lt"/>
                <a:ea typeface="+mn-ea"/>
                <a:cs typeface="+mn-cs"/>
              </a:rPr>
              <a:t> campo.</a:t>
            </a: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1" u="sng" baseline="0" dirty="0" smtClean="0">
                <a:solidFill>
                  <a:srgbClr val="FF0000"/>
                </a:solidFill>
              </a:rPr>
              <a:t>Ver con SQL Server</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Ordenar una consulta por varios campos, alternando entre ASC y DESC.</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AR" sz="1400" baseline="0" dirty="0" smtClean="0"/>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AR" sz="1400"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15</a:t>
            </a:fld>
            <a:endParaRPr lang="es-AR" dirty="0"/>
          </a:p>
        </p:txBody>
      </p:sp>
    </p:spTree>
    <p:extLst>
      <p:ext uri="{BB962C8B-B14F-4D97-AF65-F5344CB8AC3E}">
        <p14:creationId xmlns:p14="http://schemas.microsoft.com/office/powerpoint/2010/main" val="3632701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Se utiliza para </a:t>
            </a:r>
            <a:r>
              <a:rPr lang="es-AR" sz="1400" b="1" baseline="0" dirty="0" smtClean="0"/>
              <a:t>combinar</a:t>
            </a:r>
            <a:r>
              <a:rPr lang="es-AR" sz="1400" baseline="0" dirty="0" smtClean="0"/>
              <a:t> (unir) </a:t>
            </a:r>
            <a:r>
              <a:rPr lang="es-AR" sz="1400" b="1" baseline="0" dirty="0" smtClean="0"/>
              <a:t>resultados de 2 o mas consultas en una única</a:t>
            </a:r>
            <a:r>
              <a:rPr lang="es-AR" sz="1400" baseline="0" dirty="0" smtClean="0"/>
              <a:t>. Sera necesario que las consultas referenciadas tengan:</a:t>
            </a: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sz="1400" b="1" baseline="0" dirty="0" smtClean="0"/>
              <a:t>Misma cantidad de campos</a:t>
            </a:r>
            <a:r>
              <a:rPr lang="es-AR" sz="1400" b="0" baseline="0" dirty="0" smtClean="0"/>
              <a:t>.</a:t>
            </a: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sz="1400" b="1" baseline="0" dirty="0" smtClean="0"/>
              <a:t>Mismo tipo de dato ( convertible).</a:t>
            </a: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sz="1400" b="1" baseline="0" dirty="0" smtClean="0"/>
              <a:t>Estén en el mismo orden</a:t>
            </a:r>
            <a:r>
              <a:rPr lang="es-AR" sz="1400" baseline="0" dirty="0" smtClean="0"/>
              <a:t>. </a:t>
            </a: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 typeface="+mj-lt"/>
              <a:buNone/>
              <a:tabLst/>
              <a:defRPr/>
            </a:pPr>
            <a:r>
              <a:rPr lang="es-AR" sz="1400" baseline="0" dirty="0" smtClean="0"/>
              <a:t>En cuanto a resultados repetidos el comportamiento es:</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u="sng" baseline="0" dirty="0" smtClean="0"/>
              <a:t>Usando UNION:</a:t>
            </a:r>
            <a:r>
              <a:rPr lang="es-AR" sz="1400" baseline="0" dirty="0" smtClean="0"/>
              <a:t> No se incluyen los registros con valores en sus campos repetidos.</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u="sng" baseline="0" dirty="0" smtClean="0"/>
              <a:t>Usando UNION ALL:</a:t>
            </a:r>
            <a:r>
              <a:rPr lang="es-AR" sz="1400" baseline="0" dirty="0" smtClean="0"/>
              <a:t> Se incluyen todos los registros de las tablas sin importar si se repiten o no.</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Es posible ordenar el resultado a través de ORDER BY. El nombre de la columna mostrada será el de la primer consulta.</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Consejos de rendimiento:</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1" baseline="0" dirty="0" smtClean="0"/>
              <a:t>UNION ALL es mucho mas performante </a:t>
            </a:r>
            <a:r>
              <a:rPr lang="es-AR" sz="1400" baseline="0" dirty="0" smtClean="0"/>
              <a:t>ya que no analiza si existen registros repetidos.</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1" u="sng" baseline="0" dirty="0" smtClean="0">
                <a:solidFill>
                  <a:srgbClr val="FF0000"/>
                </a:solidFill>
              </a:rPr>
              <a:t>Ver con SQL Server</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UNION</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UNION ALL</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AR" sz="1400" baseline="0" dirty="0" smtClean="0"/>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AR" sz="1400"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16</a:t>
            </a:fld>
            <a:endParaRPr lang="es-AR" dirty="0"/>
          </a:p>
        </p:txBody>
      </p:sp>
    </p:spTree>
    <p:extLst>
      <p:ext uri="{BB962C8B-B14F-4D97-AF65-F5344CB8AC3E}">
        <p14:creationId xmlns:p14="http://schemas.microsoft.com/office/powerpoint/2010/main" val="3893488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mj-lt"/>
              <a:buNone/>
            </a:pPr>
            <a:r>
              <a:rPr lang="es-AR" sz="1400" u="none" baseline="0" dirty="0" smtClean="0"/>
              <a:t>Preguntas.</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17</a:t>
            </a:fld>
            <a:endParaRPr lang="es-AR" dirty="0"/>
          </a:p>
        </p:txBody>
      </p:sp>
    </p:spTree>
    <p:extLst>
      <p:ext uri="{BB962C8B-B14F-4D97-AF65-F5344CB8AC3E}">
        <p14:creationId xmlns:p14="http://schemas.microsoft.com/office/powerpoint/2010/main" val="47815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En este segundo encuentro del nivel “Inicial” de SQL vamos a estar viendo:</a:t>
            </a:r>
          </a:p>
          <a:p>
            <a:pPr marL="285750" indent="-285750">
              <a:buFont typeface="Arial" panose="020B0604020202020204" pitchFamily="34" charset="0"/>
              <a:buChar char="•"/>
            </a:pPr>
            <a:r>
              <a:rPr lang="es-AR" sz="1400" u="sng" baseline="0" dirty="0" smtClean="0"/>
              <a:t>Gestión de datos en tablas: </a:t>
            </a:r>
            <a:r>
              <a:rPr lang="es-AR" sz="1400" u="none" baseline="0" dirty="0" smtClean="0"/>
              <a:t>clausulas INSERT, UPDATE y DELETE (Y su diferencia con TRUNCATE).</a:t>
            </a:r>
          </a:p>
          <a:p>
            <a:pPr marL="285750" indent="-285750">
              <a:buFont typeface="Arial" panose="020B0604020202020204" pitchFamily="34" charset="0"/>
              <a:buChar char="•"/>
            </a:pPr>
            <a:r>
              <a:rPr lang="es-AR" sz="1400" u="sng" baseline="0" dirty="0" smtClean="0"/>
              <a:t>Funciones de agregado:</a:t>
            </a:r>
            <a:r>
              <a:rPr lang="es-AR" sz="1400" u="none" baseline="0" dirty="0" smtClean="0"/>
              <a:t> Funciones COUNT, SUM AVG, MIN / MAX (Utilizándolas con y sin GROUP BY).</a:t>
            </a:r>
          </a:p>
          <a:p>
            <a:pPr marL="285750" indent="-285750">
              <a:buFont typeface="Arial" panose="020B0604020202020204" pitchFamily="34" charset="0"/>
              <a:buChar char="•"/>
            </a:pPr>
            <a:r>
              <a:rPr lang="es-AR" sz="1400" u="sng" baseline="0" dirty="0" smtClean="0"/>
              <a:t>Consultas anidadas:</a:t>
            </a:r>
            <a:r>
              <a:rPr lang="es-AR" sz="1400" u="none" baseline="0" dirty="0" smtClean="0"/>
              <a:t> o subconsultas.</a:t>
            </a:r>
          </a:p>
          <a:p>
            <a:pPr marL="285750" indent="-285750">
              <a:buFont typeface="Arial" panose="020B0604020202020204" pitchFamily="34" charset="0"/>
              <a:buChar char="•"/>
            </a:pPr>
            <a:r>
              <a:rPr lang="es-AR" sz="1400" u="sng" baseline="0" dirty="0" smtClean="0"/>
              <a:t>Otras clausulas</a:t>
            </a:r>
            <a:r>
              <a:rPr lang="es-AR" sz="1400" u="none" baseline="0" dirty="0" smtClean="0"/>
              <a:t>: Ordenamiento de datos y UNION.</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2</a:t>
            </a:fld>
            <a:endParaRPr lang="es-AR" dirty="0"/>
          </a:p>
        </p:txBody>
      </p:sp>
    </p:spTree>
    <p:extLst>
      <p:ext uri="{BB962C8B-B14F-4D97-AF65-F5344CB8AC3E}">
        <p14:creationId xmlns:p14="http://schemas.microsoft.com/office/powerpoint/2010/main" val="198705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Con la clausula INSERT es posible ingresar uno o mas registros en una tabla. SQL Server </a:t>
            </a:r>
            <a:r>
              <a:rPr lang="es-AR" sz="1400" baseline="0" dirty="0" err="1" smtClean="0"/>
              <a:t>mos</a:t>
            </a:r>
            <a:r>
              <a:rPr lang="es-AR" sz="1400" baseline="0" dirty="0" smtClean="0"/>
              <a:t> brinda varias alternativos al momento de usar esta sentencia:</a:t>
            </a: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sz="1400" b="1" u="sng" baseline="0" dirty="0" smtClean="0"/>
              <a:t>Ingresar un registro Indicando campos específicos</a:t>
            </a:r>
            <a:r>
              <a:rPr lang="es-AR" sz="1400" u="sng" baseline="0" dirty="0" smtClean="0"/>
              <a:t>: </a:t>
            </a:r>
            <a:r>
              <a:rPr lang="es-AR" sz="1400" baseline="0" dirty="0" smtClean="0"/>
              <a:t>Se </a:t>
            </a:r>
            <a:r>
              <a:rPr lang="es-AR" sz="1400" b="1" baseline="0" dirty="0" smtClean="0"/>
              <a:t>ingresaran los valores indicados solo para los capos informados. Para los demás </a:t>
            </a:r>
            <a:r>
              <a:rPr lang="es-AR" sz="1400" baseline="0" dirty="0" smtClean="0"/>
              <a:t>campos, </a:t>
            </a:r>
            <a:r>
              <a:rPr lang="es-AR" sz="1400" b="1" baseline="0" dirty="0" smtClean="0"/>
              <a:t>SQL Server intentara </a:t>
            </a:r>
            <a:r>
              <a:rPr lang="es-AR" sz="1400" baseline="0" dirty="0" smtClean="0"/>
              <a:t>establecer el valor como </a:t>
            </a:r>
            <a:r>
              <a:rPr lang="es-AR" sz="1400" b="1" baseline="0" dirty="0" err="1" smtClean="0"/>
              <a:t>null</a:t>
            </a:r>
            <a:r>
              <a:rPr lang="es-AR" sz="1400" baseline="0" dirty="0" smtClean="0"/>
              <a:t> (De no poder hacerlo, se muestra un mensaje de error y no se ejecuta el INSERT). En estos casos, la cantidad de campos indicados deberá coincidir con la cantidad de valores (y el tipo de dato ingresado). De no ser así, se mostrara un mensaje de error y no se ejecuta el INSERT.</a:t>
            </a: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sz="1400" b="1" u="sng" baseline="0" dirty="0" smtClean="0"/>
              <a:t>Ingresar un registro sin indicar campos</a:t>
            </a:r>
            <a:r>
              <a:rPr lang="es-AR" sz="1400" u="sng" baseline="0" dirty="0" smtClean="0"/>
              <a:t>:</a:t>
            </a:r>
            <a:r>
              <a:rPr lang="es-AR" sz="1400" baseline="0" dirty="0" smtClean="0"/>
              <a:t> Se deberá indicar la tabla a la que se quieren ingresar los datos y luego los valores a ingresar. En estos casos, </a:t>
            </a:r>
            <a:r>
              <a:rPr lang="es-AR" sz="1400" b="1" baseline="0" dirty="0" smtClean="0"/>
              <a:t>se deberán informar los valores de todos los campos</a:t>
            </a:r>
            <a:r>
              <a:rPr lang="es-AR" sz="1400" baseline="0" dirty="0" smtClean="0"/>
              <a:t>. De no ser así, mostrara un </a:t>
            </a:r>
            <a:r>
              <a:rPr lang="es-AR" sz="1400" b="1" baseline="0" dirty="0" smtClean="0"/>
              <a:t>mensaje de error </a:t>
            </a:r>
            <a:r>
              <a:rPr lang="es-AR" sz="1400" baseline="0" dirty="0" smtClean="0"/>
              <a:t>y no se ejecuta el INSERT.</a:t>
            </a: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sz="1400" baseline="0" dirty="0" smtClean="0"/>
              <a:t>Ingresar </a:t>
            </a:r>
            <a:r>
              <a:rPr lang="es-AR" sz="1400" b="1" baseline="0" dirty="0" smtClean="0"/>
              <a:t>varios registros </a:t>
            </a:r>
            <a:r>
              <a:rPr lang="es-AR" sz="1400" baseline="0" dirty="0" smtClean="0"/>
              <a:t>en la misma instrucción.</a:t>
            </a: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sz="1400" baseline="0" dirty="0" smtClean="0"/>
              <a:t>Ingresando registros usando un </a:t>
            </a:r>
            <a:r>
              <a:rPr lang="es-AR" sz="1400" b="1" baseline="0" dirty="0" smtClean="0"/>
              <a:t>SELECT en el VALUES.</a:t>
            </a:r>
          </a:p>
          <a:p>
            <a:pPr marL="0" marR="0" lvl="0" indent="0" algn="l" defTabSz="1006663" rtl="0" eaLnBrk="1" fontAlgn="auto" latinLnBrk="0" hangingPunct="1">
              <a:lnSpc>
                <a:spcPct val="100000"/>
              </a:lnSpc>
              <a:spcBef>
                <a:spcPts val="0"/>
              </a:spcBef>
              <a:spcAft>
                <a:spcPts val="0"/>
              </a:spcAft>
              <a:buClrTx/>
              <a:buSzTx/>
              <a:buFont typeface="+mj-lt"/>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 typeface="+mj-lt"/>
              <a:buNone/>
              <a:tabLst/>
              <a:defRPr/>
            </a:pPr>
            <a:r>
              <a:rPr lang="es-AR" sz="1400" baseline="0" dirty="0" smtClean="0"/>
              <a:t>Mas adelante veremos que existen excepciones a lo enunciado arriba. Ejemplo: No se deberá informar ni el nombre del campo ni el dato de campos IDENTITY (autoincrementales).</a:t>
            </a:r>
          </a:p>
          <a:p>
            <a:pPr marL="0" marR="0" lvl="0" indent="0" algn="l" defTabSz="1006663" rtl="0" eaLnBrk="1" fontAlgn="auto" latinLnBrk="0" hangingPunct="1">
              <a:lnSpc>
                <a:spcPct val="100000"/>
              </a:lnSpc>
              <a:spcBef>
                <a:spcPts val="0"/>
              </a:spcBef>
              <a:spcAft>
                <a:spcPts val="0"/>
              </a:spcAft>
              <a:buClrTx/>
              <a:buSzTx/>
              <a:buFont typeface="+mj-lt"/>
              <a:buNone/>
              <a:tabLst/>
              <a:defRPr/>
            </a:pPr>
            <a:r>
              <a:rPr lang="es-AR" sz="1400" baseline="0" dirty="0" smtClean="0"/>
              <a:t>A tener en cuenta: Los tipos de dato que se quieren ingresar, tienen que coincidir siempre con los de los campos a donde queremos ingresar</a:t>
            </a:r>
            <a:r>
              <a:rPr lang="es-AR" sz="1400" baseline="0" dirty="0" smtClean="0"/>
              <a:t>.</a:t>
            </a:r>
          </a:p>
          <a:p>
            <a:pPr marL="0" marR="0" lvl="0" indent="0" algn="l" defTabSz="1006663" rtl="0" eaLnBrk="1" fontAlgn="auto" latinLnBrk="0" hangingPunct="1">
              <a:lnSpc>
                <a:spcPct val="100000"/>
              </a:lnSpc>
              <a:spcBef>
                <a:spcPts val="0"/>
              </a:spcBef>
              <a:spcAft>
                <a:spcPts val="0"/>
              </a:spcAft>
              <a:buClrTx/>
              <a:buSzTx/>
              <a:buFont typeface="+mj-lt"/>
              <a:buNone/>
              <a:tabLst/>
              <a:defRPr/>
            </a:pPr>
            <a:r>
              <a:rPr lang="es-AR" sz="1400" baseline="0" dirty="0" smtClean="0"/>
              <a:t>Las instrucciones que intentan ingresar mas de un registro a una tabla se hacen de forma conjunta. Es decir, si la ultima tira error, no se insertara ningún registro. Es todos o ninguno.</a:t>
            </a: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1" u="sng" baseline="0" dirty="0" smtClean="0">
                <a:solidFill>
                  <a:srgbClr val="FF0000"/>
                </a:solidFill>
              </a:rPr>
              <a:t>Ver con SQL Server</a:t>
            </a:r>
          </a:p>
          <a:p>
            <a:pPr marL="342900" lvl="0" indent="-342900">
              <a:buFont typeface="+mj-lt"/>
              <a:buAutoNum type="arabicPeriod"/>
            </a:pPr>
            <a:r>
              <a:rPr lang="es-AR" sz="1400" u="none" baseline="0" dirty="0" smtClean="0"/>
              <a:t>Realizar un INSERT sin informar campos (un único registros)</a:t>
            </a:r>
          </a:p>
          <a:p>
            <a:pPr marL="342900" lvl="0" indent="-342900">
              <a:buFont typeface="+mj-lt"/>
              <a:buAutoNum type="arabicPeriod"/>
            </a:pPr>
            <a:r>
              <a:rPr lang="es-AR" sz="1400" u="none" baseline="0" dirty="0" smtClean="0"/>
              <a:t>Realizar un INSERT informando ciertos campos específicos (Varios registros).</a:t>
            </a:r>
          </a:p>
          <a:p>
            <a:pPr marL="342900" lvl="0" indent="-342900">
              <a:buFont typeface="+mj-lt"/>
              <a:buAutoNum type="arabicPeriod"/>
            </a:pPr>
            <a:r>
              <a:rPr lang="es-AR" sz="1400" u="none" baseline="0" dirty="0" smtClean="0"/>
              <a:t>Mostrar errores ante error en el INSERT.</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3</a:t>
            </a:fld>
            <a:endParaRPr lang="es-AR" dirty="0"/>
          </a:p>
        </p:txBody>
      </p:sp>
    </p:spTree>
    <p:extLst>
      <p:ext uri="{BB962C8B-B14F-4D97-AF65-F5344CB8AC3E}">
        <p14:creationId xmlns:p14="http://schemas.microsoft.com/office/powerpoint/2010/main" val="2578132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SQL Server permite modificar datos ya ingresados en una tabla a través de la clausula UPDATE. Una vez ejecutada la acción, SQL Server </a:t>
            </a:r>
            <a:r>
              <a:rPr lang="es-AR" sz="1400" b="1" baseline="0" dirty="0" smtClean="0"/>
              <a:t>muestra un mensaje con la cantidad de registros afectados.</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0" baseline="0" dirty="0" smtClean="0"/>
              <a:t>Es posible modificar varios campos en la misma instrucción. Para esto hay que separar los campos y valores con una coma.</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u="sng" baseline="0" dirty="0" smtClean="0"/>
              <a:t>Atención:</a:t>
            </a:r>
            <a:r>
              <a:rPr lang="es-AR" sz="1400" baseline="0" dirty="0" smtClean="0"/>
              <a:t> Es importante la </a:t>
            </a:r>
            <a:r>
              <a:rPr lang="es-AR" sz="1400" b="1" baseline="0" dirty="0" smtClean="0"/>
              <a:t>inclusión del WHERE</a:t>
            </a:r>
            <a:r>
              <a:rPr lang="es-AR" sz="1400" baseline="0" dirty="0" smtClean="0"/>
              <a:t> al utilizar el UDPATE (De no ser así, se estarán afectando todos lo registros de la tabla).</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u="sng" baseline="0" dirty="0" smtClean="0"/>
              <a:t>Buena practica:</a:t>
            </a:r>
            <a:r>
              <a:rPr lang="es-AR" sz="1400" baseline="0" dirty="0" smtClean="0"/>
              <a:t> Es recomendable, </a:t>
            </a:r>
            <a:r>
              <a:rPr lang="es-AR" sz="1400" b="1" baseline="0" dirty="0" smtClean="0"/>
              <a:t>ejecuta previamente un SELECT </a:t>
            </a:r>
            <a:r>
              <a:rPr lang="es-AR" sz="1400" baseline="0" dirty="0" smtClean="0"/>
              <a:t>con las condiciones que se utilizaran en el UPDATE. De esta forma, tenemos visualmente en pantalla todos los registros que serán afectados por el UPDATE.</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1" u="sng" baseline="0" dirty="0" smtClean="0">
                <a:solidFill>
                  <a:srgbClr val="FF0000"/>
                </a:solidFill>
              </a:rPr>
              <a:t>Ver con SQL Server</a:t>
            </a:r>
          </a:p>
          <a:p>
            <a:pPr marL="342900" lvl="0" indent="-342900">
              <a:buFont typeface="+mj-lt"/>
              <a:buAutoNum type="arabicPeriod"/>
            </a:pPr>
            <a:r>
              <a:rPr lang="es-AR" sz="1400" u="none" baseline="0" dirty="0" smtClean="0"/>
              <a:t>Actualización de un campo de un registro (A varios registros).</a:t>
            </a:r>
          </a:p>
          <a:p>
            <a:pPr marL="342900" lvl="0" indent="-342900">
              <a:buFont typeface="+mj-lt"/>
              <a:buAutoNum type="arabicPeriod"/>
            </a:pPr>
            <a:r>
              <a:rPr lang="es-AR" sz="1400" u="none" baseline="0" dirty="0" smtClean="0"/>
              <a:t>Actualización de varios campos de varios registros (A un único registro).</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4</a:t>
            </a:fld>
            <a:endParaRPr lang="es-AR" dirty="0"/>
          </a:p>
        </p:txBody>
      </p:sp>
    </p:spTree>
    <p:extLst>
      <p:ext uri="{BB962C8B-B14F-4D97-AF65-F5344CB8AC3E}">
        <p14:creationId xmlns:p14="http://schemas.microsoft.com/office/powerpoint/2010/main" val="4184813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Así como podemos ingresar y actualizar datos de una tabla, </a:t>
            </a:r>
            <a:r>
              <a:rPr lang="es-AR" sz="1400" b="1" baseline="0" dirty="0" smtClean="0"/>
              <a:t>es posible eliminar registros </a:t>
            </a:r>
            <a:r>
              <a:rPr lang="es-AR" sz="1400" baseline="0" dirty="0" smtClean="0"/>
              <a:t>a través de la clausula </a:t>
            </a:r>
            <a:r>
              <a:rPr lang="es-AR" sz="1400" b="1" baseline="0" dirty="0" smtClean="0"/>
              <a:t>DELETE o TRUNCATE</a:t>
            </a:r>
            <a:r>
              <a:rPr lang="es-AR" sz="1400" baseline="0" dirty="0" smtClean="0"/>
              <a:t>. Una vez ejecutada la acción, SQL Server muestra un mensaje con la </a:t>
            </a:r>
            <a:r>
              <a:rPr lang="es-AR" sz="1400" b="1" baseline="0" dirty="0" smtClean="0"/>
              <a:t>cantidad de registros afectados </a:t>
            </a:r>
            <a:r>
              <a:rPr lang="es-AR" sz="1400" baseline="0" dirty="0" smtClean="0"/>
              <a:t>(para DELETE o la correcta ejecución del comando para TRUNCATE).</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u="sng" baseline="0" dirty="0" smtClean="0"/>
              <a:t>Atención: </a:t>
            </a:r>
            <a:r>
              <a:rPr lang="es-AR" sz="1400" baseline="0" dirty="0" smtClean="0"/>
              <a:t>Como en el UPDATE, en el DELETE es muy importante la </a:t>
            </a:r>
            <a:r>
              <a:rPr lang="es-AR" sz="1400" b="1" baseline="0" dirty="0" smtClean="0"/>
              <a:t>inclusión del WHERE </a:t>
            </a:r>
            <a:r>
              <a:rPr lang="es-AR" sz="1400" baseline="0" dirty="0" smtClean="0"/>
              <a:t>para no eliminar todos los datos de la tabla.</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u="sng" baseline="0" dirty="0" smtClean="0"/>
              <a:t>Buena practica:</a:t>
            </a:r>
            <a:r>
              <a:rPr lang="es-AR" sz="1400" baseline="0" dirty="0" smtClean="0"/>
              <a:t> Es recomendable, </a:t>
            </a:r>
            <a:r>
              <a:rPr lang="es-AR" sz="1400" b="1" baseline="0" dirty="0" smtClean="0"/>
              <a:t>ejecuta previamente un SELECT </a:t>
            </a:r>
            <a:r>
              <a:rPr lang="es-AR" sz="1400" baseline="0" dirty="0" smtClean="0"/>
              <a:t>con las condiciones que se utilizaran en el DELETE. De esta forma, tenemos visualmente en pantalla todos los registros que serán eliminados de la tabla.</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5</a:t>
            </a:fld>
            <a:endParaRPr lang="es-AR" dirty="0"/>
          </a:p>
        </p:txBody>
      </p:sp>
    </p:spTree>
    <p:extLst>
      <p:ext uri="{BB962C8B-B14F-4D97-AF65-F5344CB8AC3E}">
        <p14:creationId xmlns:p14="http://schemas.microsoft.com/office/powerpoint/2010/main" val="1941836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En pantalla se ven las principales diferencias entre las clausulas DELETE y TRUNCATE.</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1" u="sng" baseline="0" dirty="0" smtClean="0">
                <a:solidFill>
                  <a:srgbClr val="FF0000"/>
                </a:solidFill>
              </a:rPr>
              <a:t>Ver con SQL Server</a:t>
            </a:r>
          </a:p>
          <a:p>
            <a:pPr marL="342900" lvl="0" indent="-342900">
              <a:buFont typeface="+mj-lt"/>
              <a:buAutoNum type="arabicPeriod"/>
            </a:pPr>
            <a:r>
              <a:rPr lang="es-AR" sz="1400" u="none" baseline="0" dirty="0" smtClean="0"/>
              <a:t>Realizar un DELETE con condiciones.</a:t>
            </a:r>
          </a:p>
          <a:p>
            <a:pPr marL="342900" lvl="0" indent="-342900">
              <a:buFont typeface="+mj-lt"/>
              <a:buAutoNum type="arabicPeriod"/>
            </a:pPr>
            <a:r>
              <a:rPr lang="es-AR" sz="1400" u="none" baseline="0" dirty="0" smtClean="0"/>
              <a:t>Realizar un TRUNCATE en una tabla.</a:t>
            </a:r>
          </a:p>
          <a:p>
            <a:pPr marL="342900" lvl="0" indent="-342900">
              <a:buFont typeface="+mj-lt"/>
              <a:buAutoNum type="arabicPeriod"/>
            </a:pPr>
            <a:r>
              <a:rPr lang="es-AR" sz="1400" u="none" baseline="0" dirty="0" smtClean="0"/>
              <a:t>Comparar el IDENTITY al eliminar una tabla con los 2 métodos.</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6</a:t>
            </a:fld>
            <a:endParaRPr lang="es-AR" dirty="0"/>
          </a:p>
        </p:txBody>
      </p:sp>
    </p:spTree>
    <p:extLst>
      <p:ext uri="{BB962C8B-B14F-4D97-AF65-F5344CB8AC3E}">
        <p14:creationId xmlns:p14="http://schemas.microsoft.com/office/powerpoint/2010/main" val="1157110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Las funciones de agregado permiten </a:t>
            </a:r>
            <a:r>
              <a:rPr lang="es-AR" sz="1400" b="1" baseline="0" dirty="0" smtClean="0"/>
              <a:t>operar con conjuntos de valores</a:t>
            </a:r>
            <a:r>
              <a:rPr lang="es-AR" sz="1400" baseline="0" dirty="0" smtClean="0"/>
              <a:t>: contar registros, calcular sumas, promedios y obtener máximos y mínimos. Van a retornar siempre un </a:t>
            </a:r>
            <a:r>
              <a:rPr lang="es-AR" sz="1400" b="1" baseline="0" dirty="0" smtClean="0"/>
              <a:t>único valor </a:t>
            </a:r>
            <a:r>
              <a:rPr lang="es-AR" sz="1400" baseline="0" dirty="0" smtClean="0"/>
              <a:t>dependiendo de lo solicitado.</a:t>
            </a:r>
            <a:br>
              <a:rPr lang="es-AR" sz="1400" baseline="0" dirty="0" smtClean="0"/>
            </a:br>
            <a:r>
              <a:rPr lang="es-AR" sz="1400" baseline="0" dirty="0" smtClean="0"/>
              <a:t>Lo que se incluye dentro del paréntesis es lo que se va a contar. </a:t>
            </a:r>
            <a:r>
              <a:rPr lang="es-AR" sz="1400" b="1" baseline="0" dirty="0" smtClean="0"/>
              <a:t>Puede indicarse un campo especifico para contar, pero estaría ignorando los posibles valores nulos </a:t>
            </a:r>
            <a:r>
              <a:rPr lang="es-AR" sz="1400" baseline="0" dirty="0" smtClean="0"/>
              <a:t>de dicho campo. Con el “*”, se cuentan todos los valores: nulos y no nulos.</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Las principales funciones son:</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aseline="0" dirty="0" smtClean="0"/>
              <a:t>COUNT: Cuenta registros de tablas.</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aseline="0" dirty="0" smtClean="0"/>
              <a:t>SUM:  Suma los valores de un campo (Solo para valores numéricos).</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aseline="0" dirty="0" smtClean="0"/>
              <a:t>AVG: Obtiene el promedio de los valores de un campo (Solo para valores numéricos).</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aseline="0" dirty="0" smtClean="0"/>
              <a:t>MIN / MAX: Obtiene el mas bajo / alto de todos los valores de un campo. Para los casos de texto considera un ordenamiento alfabético.</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1" u="sng" baseline="0" dirty="0" smtClean="0">
                <a:solidFill>
                  <a:srgbClr val="FF0000"/>
                </a:solidFill>
              </a:rPr>
              <a:t>Ver con SQL Server</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aseline="0" dirty="0" smtClean="0"/>
              <a:t>Realizar el COUNT(*) de una tabla.</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aseline="0" dirty="0" smtClean="0"/>
              <a:t>Realizar el SUM(campo) de una tabla.</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aseline="0" dirty="0" smtClean="0"/>
              <a:t>Realizar el MIN (campo) / MAX (campo) de una tabla.</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AR" sz="1400"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7</a:t>
            </a:fld>
            <a:endParaRPr lang="es-AR" dirty="0"/>
          </a:p>
        </p:txBody>
      </p:sp>
    </p:spTree>
    <p:extLst>
      <p:ext uri="{BB962C8B-B14F-4D97-AF65-F5344CB8AC3E}">
        <p14:creationId xmlns:p14="http://schemas.microsoft.com/office/powerpoint/2010/main" val="3036582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A través de la sentencia GROUP BY es posible </a:t>
            </a:r>
            <a:r>
              <a:rPr lang="es-AR" sz="1400" b="1" baseline="0" dirty="0" smtClean="0"/>
              <a:t>visualizar la información de una consulta de forma agrupada</a:t>
            </a:r>
            <a:r>
              <a:rPr lang="es-AR" sz="1400" baseline="0" dirty="0" smtClean="0"/>
              <a:t>. </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A simple vista no hay diferencias entre ejecutar la consulta en pantalla y un SELECT DISTINCT. </a:t>
            </a:r>
            <a:r>
              <a:rPr lang="es-AR" sz="1400" b="1" baseline="0" dirty="0" smtClean="0"/>
              <a:t>Lo fuerte de esta clausula se aprecia cuando es acompañado por alguna de las funciones de agregado.</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De esta forma es posible contar la cantidad de registros, realizar sumas u obtener máximos en base a un agrupamiento determinado. </a:t>
            </a:r>
            <a:r>
              <a:rPr lang="es-AR" sz="1400" b="1" baseline="0" dirty="0" smtClean="0"/>
              <a:t>Este agrupamiento puede hacerse por uno o mas campos</a:t>
            </a:r>
            <a:r>
              <a:rPr lang="es-AR" sz="1400" baseline="0" dirty="0" smtClean="0"/>
              <a:t>.</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Para que funcione el GROUP BY será necesario </a:t>
            </a:r>
            <a:r>
              <a:rPr lang="es-AR" sz="1400" b="1" baseline="0" dirty="0" smtClean="0"/>
              <a:t>indicar</a:t>
            </a:r>
            <a:r>
              <a:rPr lang="es-AR" sz="1400" baseline="0" dirty="0" smtClean="0"/>
              <a:t> a continuación los </a:t>
            </a:r>
            <a:r>
              <a:rPr lang="es-AR" sz="1400" b="1" baseline="0" dirty="0" smtClean="0"/>
              <a:t>campos</a:t>
            </a:r>
            <a:r>
              <a:rPr lang="es-AR" sz="1400" baseline="0" dirty="0" smtClean="0"/>
              <a:t> por los cuales se quiere agrupar la consulta. De no ser así, se mostrara un mensaje de error.</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1" u="sng" baseline="0" dirty="0" smtClean="0">
                <a:solidFill>
                  <a:srgbClr val="FF0000"/>
                </a:solidFill>
              </a:rPr>
              <a:t>Ver con SQL Server</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aseline="0" dirty="0" smtClean="0"/>
              <a:t>GROUP BY de un campo (de una única tabla).</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aseline="0" dirty="0" smtClean="0"/>
              <a:t>GORUP BY de varios campos de diferentes tablas.</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8</a:t>
            </a:fld>
            <a:endParaRPr lang="es-AR" dirty="0"/>
          </a:p>
        </p:txBody>
      </p:sp>
    </p:spTree>
    <p:extLst>
      <p:ext uri="{BB962C8B-B14F-4D97-AF65-F5344CB8AC3E}">
        <p14:creationId xmlns:p14="http://schemas.microsoft.com/office/powerpoint/2010/main" val="349172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La clausula COUNT es utilizada para </a:t>
            </a:r>
            <a:r>
              <a:rPr lang="es-AR" sz="1400" b="1" baseline="0" dirty="0" smtClean="0"/>
              <a:t>contar registros </a:t>
            </a:r>
            <a:r>
              <a:rPr lang="es-AR" sz="1400" baseline="0" dirty="0" smtClean="0"/>
              <a:t>de una o mas tablas. </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Se debe utilizar la alternativa </a:t>
            </a:r>
            <a:r>
              <a:rPr lang="es-AR" sz="1400" b="1" baseline="0" dirty="0" smtClean="0"/>
              <a:t>COUNT_BIG</a:t>
            </a:r>
            <a:r>
              <a:rPr lang="es-AR" sz="1400" baseline="0" dirty="0" smtClean="0"/>
              <a:t> cuando la cantidad de registros a contar es muy grande (Difícilmente se utilice en Engee ya que el tipo de dato INT llega a 2.147.483.647).</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Es posible contar la cantidad de valores únicos para un campo utilizando de la siguiente forma: “SELECT COUNT( Distinct campo1) FROM tabla”.</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aseline="0" dirty="0" smtClean="0"/>
              <a:t>Puede ser utilizado con </a:t>
            </a:r>
            <a:r>
              <a:rPr lang="es-AR" sz="1400" b="1" baseline="0" dirty="0" smtClean="0"/>
              <a:t>datos de cualquier tipo</a:t>
            </a:r>
            <a:r>
              <a:rPr lang="es-AR" sz="1400" baseline="0" dirty="0" smtClean="0"/>
              <a:t>.</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1" u="sng" baseline="0" dirty="0" smtClean="0">
                <a:solidFill>
                  <a:srgbClr val="FF0000"/>
                </a:solidFill>
              </a:rPr>
              <a:t>Ver con SQL Server</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COUNT sin GROUPY BY.</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COUNT con GROUPY BY.</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COUNT_BIG.</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b="0" u="none" baseline="0" dirty="0" smtClean="0">
                <a:solidFill>
                  <a:srgbClr val="FF0000"/>
                </a:solidFill>
              </a:rPr>
              <a:t>COUNT con DISTINCT.</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9</a:t>
            </a:fld>
            <a:endParaRPr lang="es-AR" dirty="0"/>
          </a:p>
        </p:txBody>
      </p:sp>
    </p:spTree>
    <p:extLst>
      <p:ext uri="{BB962C8B-B14F-4D97-AF65-F5344CB8AC3E}">
        <p14:creationId xmlns:p14="http://schemas.microsoft.com/office/powerpoint/2010/main" val="3628072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7"/>
            <a:ext cx="8672513" cy="6006001"/>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35318" y="2393110"/>
            <a:ext cx="3201875" cy="129004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4" name="Rectángulo 3"/>
          <p:cNvSpPr/>
          <p:nvPr userDrawn="1"/>
        </p:nvSpPr>
        <p:spPr>
          <a:xfrm>
            <a:off x="2135094" y="3580634"/>
            <a:ext cx="4543231" cy="338554"/>
          </a:xfrm>
          <a:prstGeom prst="rect">
            <a:avLst/>
          </a:prstGeom>
        </p:spPr>
        <p:txBody>
          <a:bodyPr wrap="none">
            <a:spAutoFit/>
          </a:bodyPr>
          <a:lstStyle/>
          <a:p>
            <a:r>
              <a:rPr lang="es-AR" sz="1600" dirty="0" smtClean="0">
                <a:solidFill>
                  <a:srgbClr val="2D2D2D"/>
                </a:solidFill>
                <a:latin typeface="Raleway" panose="020B0003030101060003" pitchFamily="34" charset="0"/>
              </a:rPr>
              <a:t>Desarrollo de </a:t>
            </a:r>
            <a:r>
              <a:rPr lang="es-AR" sz="1600" dirty="0">
                <a:solidFill>
                  <a:srgbClr val="2D2D2D"/>
                </a:solidFill>
                <a:latin typeface="Raleway" panose="020B0003030101060003" pitchFamily="34" charset="0"/>
              </a:rPr>
              <a:t>software e Ingeniería de calidad</a:t>
            </a:r>
            <a:endParaRPr lang="es-ES" sz="1600" dirty="0">
              <a:latin typeface="Raleway" panose="020B0003030101060003" pitchFamily="34" charset="0"/>
            </a:endParaRPr>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5318" y="1708200"/>
            <a:ext cx="3201875" cy="1290048"/>
          </a:xfrm>
          <a:prstGeom prst="rect">
            <a:avLst/>
          </a:prstGeom>
        </p:spPr>
      </p:pic>
      <p:sp>
        <p:nvSpPr>
          <p:cNvPr id="8" name="Rectángulo 7"/>
          <p:cNvSpPr/>
          <p:nvPr userDrawn="1"/>
        </p:nvSpPr>
        <p:spPr>
          <a:xfrm>
            <a:off x="1994187" y="3508400"/>
            <a:ext cx="4718333" cy="482796"/>
          </a:xfrm>
          <a:prstGeom prst="rect">
            <a:avLst/>
          </a:prstGeom>
          <a:noFill/>
          <a:ln w="3175">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Tree>
    <p:extLst>
      <p:ext uri="{BB962C8B-B14F-4D97-AF65-F5344CB8AC3E}">
        <p14:creationId xmlns:p14="http://schemas.microsoft.com/office/powerpoint/2010/main" val="164133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5" name="Rectángulo 4"/>
          <p:cNvSpPr/>
          <p:nvPr userDrawn="1"/>
        </p:nvSpPr>
        <p:spPr>
          <a:xfrm>
            <a:off x="447674" y="1348160"/>
            <a:ext cx="4896694" cy="707886"/>
          </a:xfrm>
          <a:prstGeom prst="rect">
            <a:avLst/>
          </a:prstGeom>
        </p:spPr>
        <p:txBody>
          <a:bodyPr wrap="square">
            <a:spAutoFit/>
          </a:bodyPr>
          <a:lstStyle/>
          <a:p>
            <a:r>
              <a:rPr lang="es-ES" sz="4000" dirty="0" smtClean="0">
                <a:solidFill>
                  <a:schemeClr val="bg1"/>
                </a:solidFill>
              </a:rPr>
              <a:t>Título separador</a:t>
            </a:r>
            <a:endParaRPr lang="es-ES" sz="4000" dirty="0">
              <a:solidFill>
                <a:schemeClr val="bg1"/>
              </a:solidFill>
            </a:endParaRPr>
          </a:p>
        </p:txBody>
      </p:sp>
      <p:sp>
        <p:nvSpPr>
          <p:cNvPr id="6" name="Rectángulo 5"/>
          <p:cNvSpPr/>
          <p:nvPr userDrawn="1"/>
        </p:nvSpPr>
        <p:spPr>
          <a:xfrm>
            <a:off x="-560288" y="1276152"/>
            <a:ext cx="5904656" cy="851902"/>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0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320675"/>
            <a:ext cx="7339755" cy="739453"/>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Tree>
    <p:extLst>
      <p:ext uri="{BB962C8B-B14F-4D97-AF65-F5344CB8AC3E}">
        <p14:creationId xmlns:p14="http://schemas.microsoft.com/office/powerpoint/2010/main" val="3831705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userDrawn="1">
          <p15:clr>
            <a:srgbClr val="FBAE40"/>
          </p15:clr>
        </p15:guide>
        <p15:guide id="2" orient="horz" pos="985" userDrawn="1">
          <p15:clr>
            <a:srgbClr val="FBAE40"/>
          </p15:clr>
        </p15:guide>
        <p15:guide id="3" orient="horz" pos="35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52017"/>
            <a:ext cx="7339755" cy="576064"/>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latin typeface="Raleway" panose="020B0003030101060003" pitchFamily="34" charset="0"/>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
        <p:nvSpPr>
          <p:cNvPr id="9" name="Marcador de texto 8"/>
          <p:cNvSpPr>
            <a:spLocks noGrp="1"/>
          </p:cNvSpPr>
          <p:nvPr>
            <p:ph type="body" sz="quarter" idx="11" hasCustomPrompt="1"/>
          </p:nvPr>
        </p:nvSpPr>
        <p:spPr>
          <a:xfrm>
            <a:off x="631264" y="555501"/>
            <a:ext cx="6768008" cy="648643"/>
          </a:xfrm>
          <a:prstGeom prst="rect">
            <a:avLst/>
          </a:prstGeom>
        </p:spPr>
        <p:txBody>
          <a:bodyPr/>
          <a:lstStyle>
            <a:lvl1pPr marL="0" indent="0">
              <a:buNone/>
              <a:defRPr sz="2400" b="0">
                <a:solidFill>
                  <a:schemeClr val="bg1"/>
                </a:solidFill>
                <a:latin typeface="+mn-lt"/>
              </a:defRPr>
            </a:lvl1pPr>
          </a:lstStyle>
          <a:p>
            <a:pPr lvl="0"/>
            <a:r>
              <a:rPr lang="es-ES" dirty="0" smtClean="0"/>
              <a:t>Subtítulo</a:t>
            </a:r>
            <a:endParaRPr lang="es-ES" dirty="0"/>
          </a:p>
        </p:txBody>
      </p:sp>
    </p:spTree>
    <p:extLst>
      <p:ext uri="{BB962C8B-B14F-4D97-AF65-F5344CB8AC3E}">
        <p14:creationId xmlns:p14="http://schemas.microsoft.com/office/powerpoint/2010/main" val="8500108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p15:clr>
            <a:srgbClr val="FBAE40"/>
          </p15:clr>
        </p15:guide>
        <p15:guide id="2" orient="horz" pos="985">
          <p15:clr>
            <a:srgbClr val="FBAE40"/>
          </p15:clr>
        </p15:guide>
        <p15:guide id="3" orient="horz" pos="35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1026" name="Picture 2" descr="D:\Mis Documentos en E\varios\engee\PPT\1.jpg"/>
          <p:cNvPicPr>
            <a:picLocks noChangeAspect="1" noChangeArrowheads="1"/>
          </p:cNvPicPr>
          <p:nvPr userDrawn="1"/>
        </p:nvPicPr>
        <p:blipFill>
          <a:blip r:embed="rId2"/>
          <a:srcRect t="1060"/>
          <a:stretch>
            <a:fillRect/>
          </a:stretch>
        </p:blipFill>
        <p:spPr bwMode="auto">
          <a:xfrm>
            <a:off x="4" y="0"/>
            <a:ext cx="8672512" cy="6008709"/>
          </a:xfrm>
          <a:prstGeom prst="rect">
            <a:avLst/>
          </a:prstGeom>
          <a:noFill/>
        </p:spPr>
      </p:pic>
      <p:sp>
        <p:nvSpPr>
          <p:cNvPr id="2" name="1 Título"/>
          <p:cNvSpPr>
            <a:spLocks noGrp="1"/>
          </p:cNvSpPr>
          <p:nvPr>
            <p:ph type="ctrTitle"/>
          </p:nvPr>
        </p:nvSpPr>
        <p:spPr>
          <a:xfrm>
            <a:off x="3726467" y="3004346"/>
            <a:ext cx="4295608" cy="1287974"/>
          </a:xfrm>
          <a:prstGeom prst="rect">
            <a:avLst/>
          </a:prstGeom>
        </p:spPr>
        <p:txBody>
          <a:bodyPr>
            <a:noAutofit/>
          </a:bodyPr>
          <a:lstStyle>
            <a:lvl1pPr algn="r">
              <a:defRPr sz="2667">
                <a:solidFill>
                  <a:srgbClr val="FF9900"/>
                </a:solidFill>
                <a:latin typeface="Trebuchet MS" pitchFamily="34" charset="0"/>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3726467" y="4506528"/>
            <a:ext cx="4309143" cy="1251818"/>
          </a:xfrm>
          <a:prstGeom prst="rect">
            <a:avLst/>
          </a:prstGeom>
        </p:spPr>
        <p:txBody>
          <a:bodyPr>
            <a:normAutofit/>
          </a:bodyPr>
          <a:lstStyle>
            <a:lvl1pPr marL="0" indent="0" algn="r">
              <a:lnSpc>
                <a:spcPct val="100000"/>
              </a:lnSpc>
              <a:buNone/>
              <a:defRPr sz="2000">
                <a:solidFill>
                  <a:schemeClr val="tx1">
                    <a:tint val="75000"/>
                  </a:schemeClr>
                </a:solidFill>
                <a:latin typeface="Trebuchet MS" pitchFamily="34"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smtClean="0"/>
              <a:t>Haga clic para modificar el estilo de subtítulo del patrón</a:t>
            </a:r>
            <a:endParaRPr lang="es-ES" dirty="0"/>
          </a:p>
        </p:txBody>
      </p:sp>
      <p:sp>
        <p:nvSpPr>
          <p:cNvPr id="4" name="3 Marcador de fecha"/>
          <p:cNvSpPr>
            <a:spLocks noGrp="1"/>
          </p:cNvSpPr>
          <p:nvPr>
            <p:ph type="dt" sz="half" idx="10"/>
          </p:nvPr>
        </p:nvSpPr>
        <p:spPr>
          <a:xfrm>
            <a:off x="433626" y="5569166"/>
            <a:ext cx="2023586" cy="319907"/>
          </a:xfrm>
          <a:prstGeom prst="rect">
            <a:avLst/>
          </a:prstGeom>
        </p:spPr>
        <p:txBody>
          <a:bodyPr/>
          <a:lstStyle/>
          <a:p>
            <a:fld id="{509F8A38-D7BF-4891-8F9E-895B9C1DA592}" type="datetimeFigureOut">
              <a:rPr lang="es-ES" smtClean="0"/>
              <a:pPr/>
              <a:t>27/04/2017</a:t>
            </a:fld>
            <a:endParaRPr lang="es-ES" dirty="0"/>
          </a:p>
        </p:txBody>
      </p:sp>
    </p:spTree>
    <p:extLst>
      <p:ext uri="{BB962C8B-B14F-4D97-AF65-F5344CB8AC3E}">
        <p14:creationId xmlns:p14="http://schemas.microsoft.com/office/powerpoint/2010/main" val="297329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pic>
        <p:nvPicPr>
          <p:cNvPr id="10" name="5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Lst>
  <p:timing>
    <p:tnLst>
      <p:par>
        <p:cTn id="1" dur="indefinite" restart="never" nodeType="tmRoot"/>
      </p:par>
    </p:tnLst>
  </p:timing>
  <p:txStyles>
    <p:titleStyle>
      <a:lvl1pPr algn="l" defTabSz="761970" rtl="0" eaLnBrk="1" latinLnBrk="0" hangingPunct="1">
        <a:spcBef>
          <a:spcPct val="0"/>
        </a:spcBef>
        <a:buNone/>
        <a:defRPr sz="4000" b="1" kern="1200">
          <a:solidFill>
            <a:schemeClr val="bg1"/>
          </a:solidFill>
          <a:latin typeface="Raleway" panose="020B0003030101060003" pitchFamily="34" charset="0"/>
          <a:ea typeface="+mj-ea"/>
          <a:cs typeface="+mj-cs"/>
        </a:defRPr>
      </a:lvl1pPr>
    </p:titleStyle>
    <p:bodyStyle>
      <a:lvl1pPr marL="285739" indent="-285739" algn="l" defTabSz="761970" rtl="0" eaLnBrk="1" latinLnBrk="0" hangingPunct="1">
        <a:lnSpc>
          <a:spcPct val="150000"/>
        </a:lnSpc>
        <a:spcBef>
          <a:spcPct val="20000"/>
        </a:spcBef>
        <a:buClr>
          <a:srgbClr val="FF9900"/>
        </a:buClr>
        <a:buFont typeface="Arial" pitchFamily="34" charset="0"/>
        <a:buChar char="•"/>
        <a:defRPr sz="2000" kern="1200">
          <a:solidFill>
            <a:schemeClr val="tx1"/>
          </a:solidFill>
          <a:latin typeface="Trebuchet MS" pitchFamily="34" charset="0"/>
          <a:ea typeface="+mn-ea"/>
          <a:cs typeface="+mn-cs"/>
        </a:defRPr>
      </a:lvl1pPr>
      <a:lvl2pPr marL="619100" indent="-238115" algn="l" defTabSz="761970" rtl="0" eaLnBrk="1" latinLnBrk="0" hangingPunct="1">
        <a:lnSpc>
          <a:spcPct val="150000"/>
        </a:lnSpc>
        <a:spcBef>
          <a:spcPct val="20000"/>
        </a:spcBef>
        <a:buClr>
          <a:schemeClr val="tx1">
            <a:lumMod val="65000"/>
            <a:lumOff val="35000"/>
          </a:schemeClr>
        </a:buClr>
        <a:buFont typeface="Arial" pitchFamily="34" charset="0"/>
        <a:buChar char="•"/>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
            <a:ext cx="8672513" cy="6006001"/>
          </a:xfrm>
          <a:prstGeom prst="rect">
            <a:avLst/>
          </a:prstGeom>
        </p:spPr>
      </p:pic>
      <p:sp>
        <p:nvSpPr>
          <p:cNvPr id="6" name="Subtítulo 5"/>
          <p:cNvSpPr>
            <a:spLocks noGrp="1"/>
          </p:cNvSpPr>
          <p:nvPr>
            <p:ph type="subTitle" idx="1"/>
          </p:nvPr>
        </p:nvSpPr>
        <p:spPr>
          <a:xfrm>
            <a:off x="519832" y="2629083"/>
            <a:ext cx="7306331" cy="747762"/>
          </a:xfrm>
        </p:spPr>
        <p:txBody>
          <a:bodyPr>
            <a:noAutofit/>
          </a:bodyPr>
          <a:lstStyle/>
          <a:p>
            <a:pPr algn="ctr"/>
            <a:r>
              <a:rPr lang="es-ES" sz="4400" b="1" dirty="0" smtClean="0">
                <a:solidFill>
                  <a:schemeClr val="accent1"/>
                </a:solidFill>
              </a:rPr>
              <a:t>SQL - Nivel 1 </a:t>
            </a:r>
          </a:p>
          <a:p>
            <a:pPr algn="ctr"/>
            <a:r>
              <a:rPr lang="es-ES" sz="4400" b="1" dirty="0" smtClean="0">
                <a:solidFill>
                  <a:schemeClr val="accent1"/>
                </a:solidFill>
              </a:rPr>
              <a:t>Encuentro 2</a:t>
            </a:r>
            <a:endParaRPr lang="es-ES" sz="4400" b="1" dirty="0">
              <a:solidFill>
                <a:schemeClr val="accent1"/>
              </a:solidFill>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288" y="964560"/>
            <a:ext cx="3201875" cy="1290048"/>
          </a:xfrm>
          <a:prstGeom prst="rect">
            <a:avLst/>
          </a:prstGeom>
        </p:spPr>
      </p:pic>
    </p:spTree>
    <p:extLst>
      <p:ext uri="{BB962C8B-B14F-4D97-AF65-F5344CB8AC3E}">
        <p14:creationId xmlns:p14="http://schemas.microsoft.com/office/powerpoint/2010/main" val="216915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Funciones de agregado. </a:t>
            </a:r>
            <a:endParaRPr lang="es-AR" dirty="0"/>
          </a:p>
        </p:txBody>
      </p:sp>
      <p:sp>
        <p:nvSpPr>
          <p:cNvPr id="4" name="Marcador de texto 3"/>
          <p:cNvSpPr>
            <a:spLocks noGrp="1"/>
          </p:cNvSpPr>
          <p:nvPr>
            <p:ph type="body" sz="quarter" idx="11"/>
          </p:nvPr>
        </p:nvSpPr>
        <p:spPr/>
        <p:txBody>
          <a:bodyPr/>
          <a:lstStyle/>
          <a:p>
            <a:r>
              <a:rPr lang="es-AR" dirty="0" smtClean="0"/>
              <a:t>3.4 SUM () / AVG().</a:t>
            </a:r>
            <a:endParaRPr lang="es-AR" dirty="0"/>
          </a:p>
        </p:txBody>
      </p:sp>
      <p:sp>
        <p:nvSpPr>
          <p:cNvPr id="5" name="Marcador de texto 2"/>
          <p:cNvSpPr txBox="1">
            <a:spLocks/>
          </p:cNvSpPr>
          <p:nvPr/>
        </p:nvSpPr>
        <p:spPr>
          <a:xfrm>
            <a:off x="-1" y="1852216"/>
            <a:ext cx="8672513" cy="14401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endParaRPr lang="es-AR" sz="3200" dirty="0" smtClean="0"/>
          </a:p>
        </p:txBody>
      </p:sp>
      <p:sp>
        <p:nvSpPr>
          <p:cNvPr id="7" name="Marcador de texto 2"/>
          <p:cNvSpPr txBox="1">
            <a:spLocks/>
          </p:cNvSpPr>
          <p:nvPr/>
        </p:nvSpPr>
        <p:spPr>
          <a:xfrm>
            <a:off x="-69480" y="1708200"/>
            <a:ext cx="8672513" cy="14401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SELECT </a:t>
            </a:r>
            <a:r>
              <a:rPr lang="es-AR" sz="3200" b="1" dirty="0" smtClean="0"/>
              <a:t>AVG (campo1)</a:t>
            </a:r>
            <a:r>
              <a:rPr lang="es-AR" sz="3200" dirty="0" smtClean="0"/>
              <a:t> FROM tabla</a:t>
            </a:r>
          </a:p>
          <a:p>
            <a:pPr algn="ctr"/>
            <a:endParaRPr lang="es-AR" sz="3200" dirty="0"/>
          </a:p>
          <a:p>
            <a:pPr algn="ctr"/>
            <a:r>
              <a:rPr lang="es-AR" sz="3200" dirty="0" smtClean="0"/>
              <a:t>SELECT campo1, </a:t>
            </a:r>
            <a:r>
              <a:rPr lang="es-AR" sz="3200" b="1" dirty="0" smtClean="0"/>
              <a:t>SUM (campo1)</a:t>
            </a:r>
          </a:p>
          <a:p>
            <a:pPr algn="ctr"/>
            <a:r>
              <a:rPr lang="es-AR" sz="3200" dirty="0" smtClean="0"/>
              <a:t>FROM tabla </a:t>
            </a:r>
            <a:r>
              <a:rPr lang="es-AR" sz="3200" b="1" dirty="0" smtClean="0"/>
              <a:t>GROUP BY campo1</a:t>
            </a:r>
            <a:endParaRPr lang="es-AR" sz="3200" b="1" dirty="0"/>
          </a:p>
        </p:txBody>
      </p:sp>
    </p:spTree>
    <p:extLst>
      <p:ext uri="{BB962C8B-B14F-4D97-AF65-F5344CB8AC3E}">
        <p14:creationId xmlns:p14="http://schemas.microsoft.com/office/powerpoint/2010/main" val="2606873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Funciones de agregado. </a:t>
            </a:r>
            <a:endParaRPr lang="es-AR" dirty="0"/>
          </a:p>
        </p:txBody>
      </p:sp>
      <p:sp>
        <p:nvSpPr>
          <p:cNvPr id="4" name="Marcador de texto 3"/>
          <p:cNvSpPr>
            <a:spLocks noGrp="1"/>
          </p:cNvSpPr>
          <p:nvPr>
            <p:ph type="body" sz="quarter" idx="11"/>
          </p:nvPr>
        </p:nvSpPr>
        <p:spPr/>
        <p:txBody>
          <a:bodyPr/>
          <a:lstStyle/>
          <a:p>
            <a:r>
              <a:rPr lang="es-AR" dirty="0" smtClean="0"/>
              <a:t>3.5 MIN() / MAX().</a:t>
            </a:r>
            <a:endParaRPr lang="es-AR" dirty="0"/>
          </a:p>
        </p:txBody>
      </p:sp>
      <p:sp>
        <p:nvSpPr>
          <p:cNvPr id="5" name="Marcador de texto 2"/>
          <p:cNvSpPr txBox="1">
            <a:spLocks/>
          </p:cNvSpPr>
          <p:nvPr/>
        </p:nvSpPr>
        <p:spPr>
          <a:xfrm>
            <a:off x="-1" y="1852216"/>
            <a:ext cx="8672513" cy="14401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endParaRPr lang="es-AR" sz="3200" dirty="0" smtClean="0"/>
          </a:p>
        </p:txBody>
      </p:sp>
      <p:sp>
        <p:nvSpPr>
          <p:cNvPr id="7" name="Marcador de texto 2"/>
          <p:cNvSpPr txBox="1">
            <a:spLocks/>
          </p:cNvSpPr>
          <p:nvPr/>
        </p:nvSpPr>
        <p:spPr>
          <a:xfrm>
            <a:off x="-69480" y="1708200"/>
            <a:ext cx="8672513" cy="14401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SELECT </a:t>
            </a:r>
            <a:r>
              <a:rPr lang="es-AR" sz="3200" b="1" dirty="0" smtClean="0"/>
              <a:t>MIN(campo1) </a:t>
            </a:r>
            <a:r>
              <a:rPr lang="es-AR" sz="3200" dirty="0" smtClean="0"/>
              <a:t>FROM tabla</a:t>
            </a:r>
          </a:p>
          <a:p>
            <a:pPr algn="ctr"/>
            <a:endParaRPr lang="es-AR" sz="3200" dirty="0"/>
          </a:p>
          <a:p>
            <a:pPr algn="ctr"/>
            <a:r>
              <a:rPr lang="es-AR" sz="3200" dirty="0" smtClean="0"/>
              <a:t>SELECT campo1, </a:t>
            </a:r>
            <a:r>
              <a:rPr lang="es-AR" sz="3200" b="1" dirty="0" smtClean="0"/>
              <a:t>MAX(campo1)</a:t>
            </a:r>
          </a:p>
          <a:p>
            <a:pPr algn="ctr"/>
            <a:r>
              <a:rPr lang="es-AR" sz="3200" dirty="0" smtClean="0"/>
              <a:t>FROM tabla </a:t>
            </a:r>
            <a:r>
              <a:rPr lang="es-AR" sz="3200" b="1" dirty="0" smtClean="0"/>
              <a:t>GROUP BY campo1</a:t>
            </a:r>
            <a:endParaRPr lang="es-AR" sz="3200" b="1" dirty="0"/>
          </a:p>
        </p:txBody>
      </p:sp>
    </p:spTree>
    <p:extLst>
      <p:ext uri="{BB962C8B-B14F-4D97-AF65-F5344CB8AC3E}">
        <p14:creationId xmlns:p14="http://schemas.microsoft.com/office/powerpoint/2010/main" val="3437948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Funciones de agregado. </a:t>
            </a:r>
            <a:endParaRPr lang="es-AR" dirty="0"/>
          </a:p>
        </p:txBody>
      </p:sp>
      <p:sp>
        <p:nvSpPr>
          <p:cNvPr id="4" name="Marcador de texto 3"/>
          <p:cNvSpPr>
            <a:spLocks noGrp="1"/>
          </p:cNvSpPr>
          <p:nvPr>
            <p:ph type="body" sz="quarter" idx="11"/>
          </p:nvPr>
        </p:nvSpPr>
        <p:spPr/>
        <p:txBody>
          <a:bodyPr/>
          <a:lstStyle/>
          <a:p>
            <a:r>
              <a:rPr lang="es-AR" dirty="0" smtClean="0"/>
              <a:t>3.6 HAVING.</a:t>
            </a:r>
            <a:endParaRPr lang="es-AR" dirty="0"/>
          </a:p>
        </p:txBody>
      </p:sp>
      <p:sp>
        <p:nvSpPr>
          <p:cNvPr id="5" name="Marcador de texto 2"/>
          <p:cNvSpPr txBox="1">
            <a:spLocks/>
          </p:cNvSpPr>
          <p:nvPr/>
        </p:nvSpPr>
        <p:spPr>
          <a:xfrm>
            <a:off x="-1" y="1852216"/>
            <a:ext cx="8672513" cy="14401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endParaRPr lang="es-AR" sz="3200" dirty="0" smtClean="0"/>
          </a:p>
        </p:txBody>
      </p:sp>
      <p:sp>
        <p:nvSpPr>
          <p:cNvPr id="7" name="Marcador de texto 2"/>
          <p:cNvSpPr txBox="1">
            <a:spLocks/>
          </p:cNvSpPr>
          <p:nvPr/>
        </p:nvSpPr>
        <p:spPr>
          <a:xfrm>
            <a:off x="-69480" y="2140248"/>
            <a:ext cx="8672513" cy="3024336"/>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SELECT campo1, COUNT(campo1)</a:t>
            </a:r>
          </a:p>
          <a:p>
            <a:pPr algn="ctr"/>
            <a:r>
              <a:rPr lang="es-AR" sz="3200" dirty="0" smtClean="0"/>
              <a:t>FROM tabla GROUP BY campo1</a:t>
            </a:r>
          </a:p>
          <a:p>
            <a:pPr algn="ctr"/>
            <a:r>
              <a:rPr lang="es-AR" sz="3200" b="1" dirty="0" smtClean="0"/>
              <a:t>HAVING</a:t>
            </a:r>
            <a:r>
              <a:rPr lang="es-AR" sz="3200" dirty="0" smtClean="0"/>
              <a:t> COUNT(campo1) &gt; 10</a:t>
            </a:r>
            <a:endParaRPr lang="es-AR" sz="3200" dirty="0"/>
          </a:p>
        </p:txBody>
      </p:sp>
    </p:spTree>
    <p:extLst>
      <p:ext uri="{BB962C8B-B14F-4D97-AF65-F5344CB8AC3E}">
        <p14:creationId xmlns:p14="http://schemas.microsoft.com/office/powerpoint/2010/main" val="3581999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Funciones de agregado. </a:t>
            </a:r>
            <a:endParaRPr lang="es-AR" dirty="0"/>
          </a:p>
        </p:txBody>
      </p:sp>
      <p:sp>
        <p:nvSpPr>
          <p:cNvPr id="4" name="Marcador de texto 3"/>
          <p:cNvSpPr>
            <a:spLocks noGrp="1"/>
          </p:cNvSpPr>
          <p:nvPr>
            <p:ph type="body" sz="quarter" idx="11"/>
          </p:nvPr>
        </p:nvSpPr>
        <p:spPr/>
        <p:txBody>
          <a:bodyPr/>
          <a:lstStyle/>
          <a:p>
            <a:r>
              <a:rPr lang="es-AR" dirty="0" smtClean="0"/>
              <a:t>37 Resumen de resultados.</a:t>
            </a:r>
            <a:endParaRPr lang="es-AR" dirty="0"/>
          </a:p>
        </p:txBody>
      </p:sp>
      <p:sp>
        <p:nvSpPr>
          <p:cNvPr id="5" name="Marcador de texto 2"/>
          <p:cNvSpPr txBox="1">
            <a:spLocks/>
          </p:cNvSpPr>
          <p:nvPr/>
        </p:nvSpPr>
        <p:spPr>
          <a:xfrm>
            <a:off x="-1" y="1852216"/>
            <a:ext cx="8672513" cy="14401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endParaRPr lang="es-AR" sz="3200" dirty="0" smtClean="0"/>
          </a:p>
        </p:txBody>
      </p:sp>
      <p:sp>
        <p:nvSpPr>
          <p:cNvPr id="7" name="Marcador de texto 2"/>
          <p:cNvSpPr txBox="1">
            <a:spLocks/>
          </p:cNvSpPr>
          <p:nvPr/>
        </p:nvSpPr>
        <p:spPr>
          <a:xfrm>
            <a:off x="-69480" y="2140248"/>
            <a:ext cx="8672513" cy="3024336"/>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SELECT campo1, COUNT(campo1)</a:t>
            </a:r>
          </a:p>
          <a:p>
            <a:pPr algn="ctr"/>
            <a:r>
              <a:rPr lang="es-AR" sz="3200" dirty="0" smtClean="0"/>
              <a:t>FROM tabla GROUP BY campo1</a:t>
            </a:r>
          </a:p>
          <a:p>
            <a:pPr algn="ctr"/>
            <a:r>
              <a:rPr lang="es-AR" sz="3200" b="1" dirty="0" err="1" smtClean="0"/>
              <a:t>with</a:t>
            </a:r>
            <a:r>
              <a:rPr lang="es-AR" sz="3200" b="1" dirty="0" smtClean="0"/>
              <a:t> </a:t>
            </a:r>
            <a:r>
              <a:rPr lang="es-AR" sz="3200" b="1" dirty="0" err="1" smtClean="0"/>
              <a:t>rollup</a:t>
            </a:r>
            <a:endParaRPr lang="es-AR" sz="3200" b="1" dirty="0" smtClean="0"/>
          </a:p>
          <a:p>
            <a:pPr algn="ctr"/>
            <a:r>
              <a:rPr lang="es-AR" sz="3200" b="1" dirty="0" err="1" smtClean="0"/>
              <a:t>With</a:t>
            </a:r>
            <a:r>
              <a:rPr lang="es-AR" sz="3200" b="1" dirty="0" smtClean="0"/>
              <a:t> cube</a:t>
            </a:r>
            <a:endParaRPr lang="es-AR" sz="3200" b="1" dirty="0"/>
          </a:p>
        </p:txBody>
      </p:sp>
    </p:spTree>
    <p:extLst>
      <p:ext uri="{BB962C8B-B14F-4D97-AF65-F5344CB8AC3E}">
        <p14:creationId xmlns:p14="http://schemas.microsoft.com/office/powerpoint/2010/main" val="2853093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Consultas anidadas. </a:t>
            </a:r>
            <a:endParaRPr lang="es-AR" dirty="0"/>
          </a:p>
        </p:txBody>
      </p:sp>
      <p:sp>
        <p:nvSpPr>
          <p:cNvPr id="4" name="Marcador de texto 3"/>
          <p:cNvSpPr>
            <a:spLocks noGrp="1"/>
          </p:cNvSpPr>
          <p:nvPr>
            <p:ph type="body" sz="quarter" idx="11"/>
          </p:nvPr>
        </p:nvSpPr>
        <p:spPr/>
        <p:txBody>
          <a:bodyPr/>
          <a:lstStyle/>
          <a:p>
            <a:r>
              <a:rPr lang="es-AR" dirty="0" smtClean="0"/>
              <a:t> </a:t>
            </a:r>
            <a:endParaRPr lang="es-AR" dirty="0"/>
          </a:p>
        </p:txBody>
      </p:sp>
      <p:sp>
        <p:nvSpPr>
          <p:cNvPr id="5" name="Marcador de texto 2"/>
          <p:cNvSpPr txBox="1">
            <a:spLocks/>
          </p:cNvSpPr>
          <p:nvPr/>
        </p:nvSpPr>
        <p:spPr>
          <a:xfrm>
            <a:off x="-1" y="1852216"/>
            <a:ext cx="8672513" cy="14401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endParaRPr lang="es-AR" sz="3200" dirty="0" smtClean="0"/>
          </a:p>
        </p:txBody>
      </p:sp>
      <p:sp>
        <p:nvSpPr>
          <p:cNvPr id="7" name="Marcador de texto 2"/>
          <p:cNvSpPr txBox="1">
            <a:spLocks/>
          </p:cNvSpPr>
          <p:nvPr/>
        </p:nvSpPr>
        <p:spPr>
          <a:xfrm>
            <a:off x="-69480" y="2140248"/>
            <a:ext cx="8672513" cy="3456384"/>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SELECT </a:t>
            </a:r>
            <a:r>
              <a:rPr lang="es-AR" sz="3200" dirty="0" err="1" smtClean="0"/>
              <a:t>p.Nombre</a:t>
            </a:r>
            <a:r>
              <a:rPr lang="es-AR" sz="3200" dirty="0" smtClean="0"/>
              <a:t> </a:t>
            </a:r>
            <a:r>
              <a:rPr lang="es-AR" sz="3200" dirty="0" smtClean="0"/>
              <a:t>FROM </a:t>
            </a:r>
            <a:r>
              <a:rPr lang="es-AR" sz="3200" dirty="0" smtClean="0"/>
              <a:t>Productos p</a:t>
            </a:r>
            <a:endParaRPr lang="es-AR" sz="3200" dirty="0" smtClean="0"/>
          </a:p>
          <a:p>
            <a:pPr algn="ctr"/>
            <a:r>
              <a:rPr lang="es-AR" sz="3200" dirty="0" smtClean="0"/>
              <a:t>WHERE </a:t>
            </a:r>
            <a:r>
              <a:rPr lang="es-AR" sz="3200" dirty="0" err="1" smtClean="0"/>
              <a:t>p.Precio</a:t>
            </a:r>
            <a:r>
              <a:rPr lang="es-AR" sz="3200" dirty="0" smtClean="0"/>
              <a:t> &gt;</a:t>
            </a:r>
          </a:p>
          <a:p>
            <a:pPr algn="ctr"/>
            <a:r>
              <a:rPr lang="es-AR" sz="3200" dirty="0" smtClean="0"/>
              <a:t>(Select AVG (p2.Precio) FROM Productos p2</a:t>
            </a:r>
            <a:endParaRPr lang="es-AR" sz="3200" dirty="0" smtClean="0"/>
          </a:p>
          <a:p>
            <a:pPr algn="ctr"/>
            <a:r>
              <a:rPr lang="es-AR" sz="3200" dirty="0" smtClean="0"/>
              <a:t>WHERE p2.bitVigente = 1)</a:t>
            </a:r>
            <a:endParaRPr lang="es-AR" sz="3200" dirty="0"/>
          </a:p>
        </p:txBody>
      </p:sp>
    </p:spTree>
    <p:extLst>
      <p:ext uri="{BB962C8B-B14F-4D97-AF65-F5344CB8AC3E}">
        <p14:creationId xmlns:p14="http://schemas.microsoft.com/office/powerpoint/2010/main" val="49933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5</a:t>
            </a:r>
            <a:r>
              <a:rPr lang="es-AR" dirty="0" smtClean="0"/>
              <a:t> Otras clausulas SQL. </a:t>
            </a:r>
            <a:endParaRPr lang="es-AR" dirty="0"/>
          </a:p>
        </p:txBody>
      </p:sp>
      <p:sp>
        <p:nvSpPr>
          <p:cNvPr id="4" name="Marcador de texto 3"/>
          <p:cNvSpPr>
            <a:spLocks noGrp="1"/>
          </p:cNvSpPr>
          <p:nvPr>
            <p:ph type="body" sz="quarter" idx="11"/>
          </p:nvPr>
        </p:nvSpPr>
        <p:spPr/>
        <p:txBody>
          <a:bodyPr/>
          <a:lstStyle/>
          <a:p>
            <a:r>
              <a:rPr lang="es-AR" dirty="0"/>
              <a:t>5</a:t>
            </a:r>
            <a:r>
              <a:rPr lang="es-AR" dirty="0" smtClean="0"/>
              <a:t>,1  Order by.</a:t>
            </a:r>
            <a:endParaRPr lang="es-AR" dirty="0"/>
          </a:p>
        </p:txBody>
      </p:sp>
      <p:sp>
        <p:nvSpPr>
          <p:cNvPr id="5" name="Marcador de texto 2"/>
          <p:cNvSpPr txBox="1">
            <a:spLocks/>
          </p:cNvSpPr>
          <p:nvPr/>
        </p:nvSpPr>
        <p:spPr>
          <a:xfrm>
            <a:off x="-70944" y="1996231"/>
            <a:ext cx="8672513" cy="14401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endParaRPr lang="es-AR" sz="3200" dirty="0" smtClean="0"/>
          </a:p>
        </p:txBody>
      </p:sp>
      <p:sp>
        <p:nvSpPr>
          <p:cNvPr id="7" name="Marcador de texto 2"/>
          <p:cNvSpPr txBox="1">
            <a:spLocks/>
          </p:cNvSpPr>
          <p:nvPr/>
        </p:nvSpPr>
        <p:spPr>
          <a:xfrm>
            <a:off x="0" y="1592391"/>
            <a:ext cx="8672513" cy="4436289"/>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a:t>SELECT * FROM tabla</a:t>
            </a:r>
          </a:p>
          <a:p>
            <a:pPr algn="ctr"/>
            <a:r>
              <a:rPr lang="es-AR" sz="3200" b="1" dirty="0"/>
              <a:t>ORDER BY campo1 </a:t>
            </a:r>
            <a:r>
              <a:rPr lang="es-AR" sz="3200" b="1" dirty="0" smtClean="0"/>
              <a:t>DESC</a:t>
            </a:r>
          </a:p>
          <a:p>
            <a:pPr algn="ctr"/>
            <a:endParaRPr lang="es-AR" sz="3200" dirty="0"/>
          </a:p>
          <a:p>
            <a:pPr algn="ctr"/>
            <a:r>
              <a:rPr lang="es-AR" sz="3200" dirty="0"/>
              <a:t>SELECT * FROM tabla</a:t>
            </a:r>
          </a:p>
          <a:p>
            <a:pPr algn="ctr"/>
            <a:r>
              <a:rPr lang="es-AR" sz="3200" b="1" dirty="0"/>
              <a:t>ORDER BY </a:t>
            </a:r>
            <a:r>
              <a:rPr lang="es-AR" sz="3200" b="1" dirty="0" smtClean="0"/>
              <a:t>1 ASC</a:t>
            </a:r>
            <a:endParaRPr lang="es-AR" sz="3200" b="1" dirty="0"/>
          </a:p>
          <a:p>
            <a:pPr algn="ctr"/>
            <a:endParaRPr lang="es-AR" sz="3200" dirty="0"/>
          </a:p>
        </p:txBody>
      </p:sp>
    </p:spTree>
    <p:extLst>
      <p:ext uri="{BB962C8B-B14F-4D97-AF65-F5344CB8AC3E}">
        <p14:creationId xmlns:p14="http://schemas.microsoft.com/office/powerpoint/2010/main" val="3076859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5. Otras clausulas SQL. </a:t>
            </a:r>
            <a:endParaRPr lang="es-AR" dirty="0"/>
          </a:p>
        </p:txBody>
      </p:sp>
      <p:sp>
        <p:nvSpPr>
          <p:cNvPr id="4" name="Marcador de texto 3"/>
          <p:cNvSpPr>
            <a:spLocks noGrp="1"/>
          </p:cNvSpPr>
          <p:nvPr>
            <p:ph type="body" sz="quarter" idx="11"/>
          </p:nvPr>
        </p:nvSpPr>
        <p:spPr/>
        <p:txBody>
          <a:bodyPr/>
          <a:lstStyle/>
          <a:p>
            <a:r>
              <a:rPr lang="es-AR" dirty="0" smtClean="0"/>
              <a:t>5.2 UNION.</a:t>
            </a:r>
            <a:endParaRPr lang="es-AR" dirty="0"/>
          </a:p>
        </p:txBody>
      </p:sp>
      <p:sp>
        <p:nvSpPr>
          <p:cNvPr id="5" name="Marcador de texto 2"/>
          <p:cNvSpPr txBox="1">
            <a:spLocks/>
          </p:cNvSpPr>
          <p:nvPr/>
        </p:nvSpPr>
        <p:spPr>
          <a:xfrm>
            <a:off x="-1" y="1852216"/>
            <a:ext cx="8672513" cy="14401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endParaRPr lang="es-AR" sz="3200" dirty="0" smtClean="0"/>
          </a:p>
        </p:txBody>
      </p:sp>
      <p:sp>
        <p:nvSpPr>
          <p:cNvPr id="7" name="Marcador de texto 2"/>
          <p:cNvSpPr txBox="1">
            <a:spLocks/>
          </p:cNvSpPr>
          <p:nvPr/>
        </p:nvSpPr>
        <p:spPr>
          <a:xfrm>
            <a:off x="-69480" y="1636192"/>
            <a:ext cx="8672513" cy="3024336"/>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SELECT campo1, campo2</a:t>
            </a:r>
          </a:p>
          <a:p>
            <a:pPr algn="ctr"/>
            <a:r>
              <a:rPr lang="es-AR" sz="3200" dirty="0" smtClean="0"/>
              <a:t>FROM tabla1</a:t>
            </a:r>
          </a:p>
          <a:p>
            <a:pPr algn="ctr"/>
            <a:r>
              <a:rPr lang="es-AR" sz="3200" b="1" dirty="0" smtClean="0"/>
              <a:t>UNION</a:t>
            </a:r>
          </a:p>
          <a:p>
            <a:pPr algn="ctr"/>
            <a:r>
              <a:rPr lang="es-AR" sz="3200" dirty="0" smtClean="0"/>
              <a:t>SELECT </a:t>
            </a:r>
            <a:r>
              <a:rPr lang="es-AR" sz="3200" dirty="0"/>
              <a:t>campo1, campo2</a:t>
            </a:r>
          </a:p>
          <a:p>
            <a:pPr algn="ctr"/>
            <a:r>
              <a:rPr lang="es-AR" sz="3200" dirty="0"/>
              <a:t>FROM tabla1</a:t>
            </a:r>
          </a:p>
          <a:p>
            <a:pPr algn="ctr"/>
            <a:endParaRPr lang="es-AR" sz="3200" dirty="0" smtClean="0"/>
          </a:p>
          <a:p>
            <a:pPr algn="ctr"/>
            <a:endParaRPr lang="es-AR" sz="3200" dirty="0"/>
          </a:p>
        </p:txBody>
      </p:sp>
    </p:spTree>
    <p:extLst>
      <p:ext uri="{BB962C8B-B14F-4D97-AF65-F5344CB8AC3E}">
        <p14:creationId xmlns:p14="http://schemas.microsoft.com/office/powerpoint/2010/main" val="695554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6. Preguntas.</a:t>
            </a:r>
            <a:endParaRPr lang="es-AR" dirty="0"/>
          </a:p>
        </p:txBody>
      </p:sp>
      <p:sp>
        <p:nvSpPr>
          <p:cNvPr id="4" name="Marcador de texto 3"/>
          <p:cNvSpPr>
            <a:spLocks noGrp="1"/>
          </p:cNvSpPr>
          <p:nvPr>
            <p:ph type="body" sz="quarter" idx="11"/>
          </p:nvPr>
        </p:nvSpPr>
        <p:spPr/>
        <p:txBody>
          <a:bodyPr/>
          <a:lstStyle/>
          <a:p>
            <a:endParaRPr lang="es-AR"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04144"/>
            <a:ext cx="8672513" cy="4804544"/>
          </a:xfrm>
          <a:prstGeom prst="rect">
            <a:avLst/>
          </a:prstGeom>
        </p:spPr>
      </p:pic>
    </p:spTree>
    <p:extLst>
      <p:ext uri="{BB962C8B-B14F-4D97-AF65-F5344CB8AC3E}">
        <p14:creationId xmlns:p14="http://schemas.microsoft.com/office/powerpoint/2010/main" val="3603664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1. Presentación.</a:t>
            </a:r>
            <a:endParaRPr lang="es-AR" dirty="0"/>
          </a:p>
        </p:txBody>
      </p:sp>
      <p:sp>
        <p:nvSpPr>
          <p:cNvPr id="3" name="Marcador de texto 2"/>
          <p:cNvSpPr>
            <a:spLocks noGrp="1"/>
          </p:cNvSpPr>
          <p:nvPr>
            <p:ph type="body" sz="quarter" idx="10"/>
          </p:nvPr>
        </p:nvSpPr>
        <p:spPr>
          <a:xfrm>
            <a:off x="591840" y="1348160"/>
            <a:ext cx="7899424" cy="4176464"/>
          </a:xfrm>
        </p:spPr>
        <p:txBody>
          <a:bodyPr/>
          <a:lstStyle/>
          <a:p>
            <a:pPr marL="342900" indent="-342900">
              <a:buFont typeface="+mj-lt"/>
              <a:buAutoNum type="arabicPeriod"/>
            </a:pPr>
            <a:r>
              <a:rPr lang="es-AR" sz="2600" dirty="0" smtClean="0"/>
              <a:t>Presentación.</a:t>
            </a:r>
          </a:p>
          <a:p>
            <a:pPr marL="342900" indent="-342900">
              <a:buFont typeface="+mj-lt"/>
              <a:buAutoNum type="arabicPeriod"/>
            </a:pPr>
            <a:r>
              <a:rPr lang="es-AR" sz="2600" dirty="0" smtClean="0"/>
              <a:t>Gestión de datos.</a:t>
            </a:r>
          </a:p>
          <a:p>
            <a:pPr marL="342900" indent="-342900">
              <a:buFont typeface="+mj-lt"/>
              <a:buAutoNum type="arabicPeriod"/>
            </a:pPr>
            <a:r>
              <a:rPr lang="es-AR" sz="2600" dirty="0" smtClean="0"/>
              <a:t>Funciones de agregado + GROUP BY.</a:t>
            </a:r>
          </a:p>
          <a:p>
            <a:pPr marL="342900" indent="-342900">
              <a:buFont typeface="+mj-lt"/>
              <a:buAutoNum type="arabicPeriod"/>
            </a:pPr>
            <a:r>
              <a:rPr lang="es-AR" sz="2600" dirty="0" smtClean="0"/>
              <a:t>Consultas </a:t>
            </a:r>
            <a:r>
              <a:rPr lang="es-AR" sz="2600" dirty="0" smtClean="0"/>
              <a:t>anidadas.</a:t>
            </a:r>
            <a:endParaRPr lang="es-AR" sz="2600" dirty="0" smtClean="0"/>
          </a:p>
          <a:p>
            <a:pPr marL="342900" indent="-342900">
              <a:buFont typeface="+mj-lt"/>
              <a:buAutoNum type="arabicPeriod"/>
            </a:pPr>
            <a:r>
              <a:rPr lang="es-AR" sz="2600" dirty="0" smtClean="0"/>
              <a:t>Otras clausulas SQL.</a:t>
            </a:r>
          </a:p>
          <a:p>
            <a:pPr marL="342900" indent="-342900">
              <a:buFont typeface="+mj-lt"/>
              <a:buAutoNum type="arabicPeriod"/>
            </a:pPr>
            <a:r>
              <a:rPr lang="es-AR" sz="2600" dirty="0" smtClean="0"/>
              <a:t>Preguntas.</a:t>
            </a:r>
          </a:p>
          <a:p>
            <a:endParaRPr lang="es-AR" sz="2600" dirty="0" smtClean="0"/>
          </a:p>
        </p:txBody>
      </p:sp>
      <p:sp>
        <p:nvSpPr>
          <p:cNvPr id="4" name="Marcador de texto 3"/>
          <p:cNvSpPr>
            <a:spLocks noGrp="1"/>
          </p:cNvSpPr>
          <p:nvPr>
            <p:ph type="body" sz="quarter" idx="11"/>
          </p:nvPr>
        </p:nvSpPr>
        <p:spPr/>
        <p:txBody>
          <a:bodyPr/>
          <a:lstStyle/>
          <a:p>
            <a:r>
              <a:rPr lang="es-AR" dirty="0" smtClean="0"/>
              <a:t>1.1 Temario.</a:t>
            </a:r>
            <a:endParaRPr lang="es-AR" dirty="0"/>
          </a:p>
        </p:txBody>
      </p:sp>
    </p:spTree>
    <p:extLst>
      <p:ext uri="{BB962C8B-B14F-4D97-AF65-F5344CB8AC3E}">
        <p14:creationId xmlns:p14="http://schemas.microsoft.com/office/powerpoint/2010/main" val="1628551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2</a:t>
            </a:r>
            <a:r>
              <a:rPr lang="es-AR" dirty="0"/>
              <a:t>. Gestión de datos.</a:t>
            </a:r>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2.1 INSERT.</a:t>
            </a:r>
            <a:endParaRPr lang="es-AR" dirty="0"/>
          </a:p>
        </p:txBody>
      </p:sp>
      <p:sp>
        <p:nvSpPr>
          <p:cNvPr id="5" name="Marcador de texto 2"/>
          <p:cNvSpPr txBox="1">
            <a:spLocks/>
          </p:cNvSpPr>
          <p:nvPr/>
        </p:nvSpPr>
        <p:spPr>
          <a:xfrm>
            <a:off x="15776" y="4372496"/>
            <a:ext cx="8672513" cy="1664568"/>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b="1" dirty="0" smtClean="0"/>
              <a:t>INSERT INTO</a:t>
            </a:r>
            <a:r>
              <a:rPr lang="es-AR" sz="3200" dirty="0" smtClean="0"/>
              <a:t> tabla</a:t>
            </a:r>
          </a:p>
          <a:p>
            <a:pPr algn="ctr"/>
            <a:r>
              <a:rPr lang="es-AR" sz="3200" b="1" dirty="0"/>
              <a:t>SELECT </a:t>
            </a:r>
            <a:r>
              <a:rPr lang="es-AR" sz="3200" dirty="0" err="1"/>
              <a:t>charA</a:t>
            </a:r>
            <a:r>
              <a:rPr lang="es-AR" sz="3200" dirty="0"/>
              <a:t>, </a:t>
            </a:r>
            <a:r>
              <a:rPr lang="es-AR" sz="3200" dirty="0" err="1"/>
              <a:t>intB</a:t>
            </a:r>
            <a:r>
              <a:rPr lang="es-AR" sz="3200" dirty="0"/>
              <a:t>, </a:t>
            </a:r>
            <a:r>
              <a:rPr lang="es-AR" sz="3200" dirty="0" err="1"/>
              <a:t>datC</a:t>
            </a:r>
            <a:r>
              <a:rPr lang="es-AR" sz="3200" dirty="0"/>
              <a:t> </a:t>
            </a:r>
            <a:r>
              <a:rPr lang="es-AR" sz="3200" b="1" dirty="0"/>
              <a:t>FROM</a:t>
            </a:r>
            <a:r>
              <a:rPr lang="es-AR" sz="3200" dirty="0"/>
              <a:t> tabla2</a:t>
            </a:r>
          </a:p>
          <a:p>
            <a:pPr marL="457200" indent="-457200" algn="ctr">
              <a:buFont typeface="+mj-lt"/>
              <a:buAutoNum type="arabicPeriod"/>
            </a:pPr>
            <a:endParaRPr lang="es-AR" sz="3200" dirty="0" smtClean="0"/>
          </a:p>
        </p:txBody>
      </p:sp>
      <p:sp>
        <p:nvSpPr>
          <p:cNvPr id="6" name="Marcador de texto 2"/>
          <p:cNvSpPr txBox="1">
            <a:spLocks/>
          </p:cNvSpPr>
          <p:nvPr/>
        </p:nvSpPr>
        <p:spPr>
          <a:xfrm>
            <a:off x="15776" y="1420168"/>
            <a:ext cx="8672513" cy="2744688"/>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b="1" dirty="0" smtClean="0"/>
              <a:t>INSERT INTO</a:t>
            </a:r>
            <a:r>
              <a:rPr lang="es-AR" sz="3200" dirty="0" smtClean="0"/>
              <a:t> tabla</a:t>
            </a:r>
          </a:p>
          <a:p>
            <a:pPr algn="ctr"/>
            <a:r>
              <a:rPr lang="es-AR" sz="3200" dirty="0" smtClean="0"/>
              <a:t>(campoTexto, campoInt, </a:t>
            </a:r>
            <a:r>
              <a:rPr lang="es-AR" sz="3200" dirty="0" err="1" smtClean="0"/>
              <a:t>campoFecha</a:t>
            </a:r>
            <a:r>
              <a:rPr lang="es-AR" sz="3200" dirty="0" smtClean="0"/>
              <a:t>)</a:t>
            </a:r>
          </a:p>
          <a:p>
            <a:pPr algn="ctr"/>
            <a:r>
              <a:rPr lang="es-AR" sz="3200" b="1" dirty="0"/>
              <a:t>VALUES</a:t>
            </a:r>
            <a:r>
              <a:rPr lang="es-AR" sz="3200" dirty="0"/>
              <a:t> (‘Texto’,12345,getdate())</a:t>
            </a:r>
          </a:p>
          <a:p>
            <a:pPr algn="ctr"/>
            <a:endParaRPr lang="es-AR" sz="3200" dirty="0" smtClean="0"/>
          </a:p>
          <a:p>
            <a:pPr marL="457200" indent="-457200" algn="ctr">
              <a:buFont typeface="+mj-lt"/>
              <a:buAutoNum type="arabicPeriod"/>
            </a:pPr>
            <a:endParaRPr lang="es-AR" sz="3200" dirty="0" smtClean="0"/>
          </a:p>
        </p:txBody>
      </p:sp>
    </p:spTree>
    <p:extLst>
      <p:ext uri="{BB962C8B-B14F-4D97-AF65-F5344CB8AC3E}">
        <p14:creationId xmlns:p14="http://schemas.microsoft.com/office/powerpoint/2010/main" val="742592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2</a:t>
            </a:r>
            <a:r>
              <a:rPr lang="es-AR" dirty="0"/>
              <a:t>. Gestión de datos.</a:t>
            </a:r>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a:t>2</a:t>
            </a:r>
            <a:r>
              <a:rPr lang="es-AR" dirty="0" smtClean="0"/>
              <a:t>.2 UPDATE.</a:t>
            </a:r>
            <a:endParaRPr lang="es-AR" dirty="0"/>
          </a:p>
        </p:txBody>
      </p:sp>
      <p:sp>
        <p:nvSpPr>
          <p:cNvPr id="5" name="Marcador de texto 2"/>
          <p:cNvSpPr txBox="1">
            <a:spLocks/>
          </p:cNvSpPr>
          <p:nvPr/>
        </p:nvSpPr>
        <p:spPr>
          <a:xfrm>
            <a:off x="-1" y="2131864"/>
            <a:ext cx="8672513" cy="3104728"/>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b="1" dirty="0" smtClean="0"/>
              <a:t>UPDATE</a:t>
            </a:r>
            <a:r>
              <a:rPr lang="es-AR" sz="3200" b="1" dirty="0"/>
              <a:t> </a:t>
            </a:r>
            <a:r>
              <a:rPr lang="es-AR" sz="3200" dirty="0" smtClean="0"/>
              <a:t>tabla</a:t>
            </a:r>
          </a:p>
          <a:p>
            <a:pPr algn="ctr"/>
            <a:r>
              <a:rPr lang="es-AR" sz="3200" b="1" dirty="0" smtClean="0"/>
              <a:t>SET</a:t>
            </a:r>
            <a:r>
              <a:rPr lang="es-AR" sz="3200" dirty="0" smtClean="0"/>
              <a:t> campo1 = ‘Valor’, campo2 = 123</a:t>
            </a:r>
          </a:p>
          <a:p>
            <a:pPr algn="ctr"/>
            <a:r>
              <a:rPr lang="es-AR" sz="3200" b="1" dirty="0" smtClean="0"/>
              <a:t>WHERE</a:t>
            </a:r>
            <a:r>
              <a:rPr lang="es-AR" sz="3200" dirty="0" smtClean="0"/>
              <a:t> condición</a:t>
            </a:r>
          </a:p>
          <a:p>
            <a:pPr marL="457200" indent="-457200" algn="ctr">
              <a:buFont typeface="+mj-lt"/>
              <a:buAutoNum type="arabicPeriod"/>
            </a:pPr>
            <a:endParaRPr lang="es-AR" sz="3200" dirty="0" smtClean="0"/>
          </a:p>
        </p:txBody>
      </p:sp>
    </p:spTree>
    <p:extLst>
      <p:ext uri="{BB962C8B-B14F-4D97-AF65-F5344CB8AC3E}">
        <p14:creationId xmlns:p14="http://schemas.microsoft.com/office/powerpoint/2010/main" val="3712263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2</a:t>
            </a:r>
            <a:r>
              <a:rPr lang="es-AR" dirty="0"/>
              <a:t>. Gestión de datos.</a:t>
            </a:r>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2.3 DELETE y Truncate.</a:t>
            </a:r>
            <a:endParaRPr lang="es-AR" dirty="0"/>
          </a:p>
        </p:txBody>
      </p:sp>
      <p:sp>
        <p:nvSpPr>
          <p:cNvPr id="5" name="Marcador de texto 2"/>
          <p:cNvSpPr txBox="1">
            <a:spLocks/>
          </p:cNvSpPr>
          <p:nvPr/>
        </p:nvSpPr>
        <p:spPr>
          <a:xfrm>
            <a:off x="-1" y="1852216"/>
            <a:ext cx="8672513" cy="14401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b="1" dirty="0" smtClean="0"/>
              <a:t>DELETE</a:t>
            </a:r>
            <a:r>
              <a:rPr lang="es-AR" sz="3200" dirty="0" smtClean="0"/>
              <a:t> FROM tabla</a:t>
            </a:r>
          </a:p>
          <a:p>
            <a:pPr algn="ctr"/>
            <a:r>
              <a:rPr lang="es-AR" sz="3200" b="1" dirty="0" smtClean="0"/>
              <a:t>WHERE</a:t>
            </a:r>
            <a:r>
              <a:rPr lang="es-AR" sz="3200" dirty="0" smtClean="0"/>
              <a:t> condiciones</a:t>
            </a:r>
          </a:p>
        </p:txBody>
      </p:sp>
      <p:sp>
        <p:nvSpPr>
          <p:cNvPr id="6" name="Marcador de texto 2"/>
          <p:cNvSpPr txBox="1">
            <a:spLocks/>
          </p:cNvSpPr>
          <p:nvPr/>
        </p:nvSpPr>
        <p:spPr>
          <a:xfrm>
            <a:off x="-15777" y="4516512"/>
            <a:ext cx="8672513" cy="14401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b="1" dirty="0" smtClean="0"/>
              <a:t>TRUNCATE TABLE</a:t>
            </a:r>
            <a:r>
              <a:rPr lang="es-AR" sz="3200" dirty="0" smtClean="0"/>
              <a:t> tabla</a:t>
            </a:r>
          </a:p>
        </p:txBody>
      </p:sp>
    </p:spTree>
    <p:extLst>
      <p:ext uri="{BB962C8B-B14F-4D97-AF65-F5344CB8AC3E}">
        <p14:creationId xmlns:p14="http://schemas.microsoft.com/office/powerpoint/2010/main" val="329646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2</a:t>
            </a:r>
            <a:r>
              <a:rPr lang="es-AR" dirty="0"/>
              <a:t>. Gestión de datos.</a:t>
            </a:r>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2.4 DELETE vs. TRUNCATE.</a:t>
            </a:r>
            <a:endParaRPr lang="es-AR" dirty="0"/>
          </a:p>
        </p:txBody>
      </p:sp>
      <p:graphicFrame>
        <p:nvGraphicFramePr>
          <p:cNvPr id="7" name="Tabla 6"/>
          <p:cNvGraphicFramePr>
            <a:graphicFrameLocks noGrp="1"/>
          </p:cNvGraphicFramePr>
          <p:nvPr>
            <p:extLst>
              <p:ext uri="{D42A27DB-BD31-4B8C-83A1-F6EECF244321}">
                <p14:modId xmlns:p14="http://schemas.microsoft.com/office/powerpoint/2010/main" val="3837126887"/>
              </p:ext>
            </p:extLst>
          </p:nvPr>
        </p:nvGraphicFramePr>
        <p:xfrm>
          <a:off x="159792" y="1707628"/>
          <a:ext cx="8424936" cy="3961013"/>
        </p:xfrm>
        <a:graphic>
          <a:graphicData uri="http://schemas.openxmlformats.org/drawingml/2006/table">
            <a:tbl>
              <a:tblPr>
                <a:tableStyleId>{08FB837D-C827-4EFA-A057-4D05807E0F7C}</a:tableStyleId>
              </a:tblPr>
              <a:tblGrid>
                <a:gridCol w="1491630"/>
                <a:gridCol w="3466653"/>
                <a:gridCol w="3466653"/>
              </a:tblGrid>
              <a:tr h="424827">
                <a:tc>
                  <a:txBody>
                    <a:bodyPr/>
                    <a:lstStyle/>
                    <a:p>
                      <a:pPr algn="ctr" fontAlgn="ctr"/>
                      <a:r>
                        <a:rPr lang="es-AR" sz="1200" b="1" u="none" strike="noStrike" dirty="0">
                          <a:effectLst/>
                        </a:rPr>
                        <a:t>-</a:t>
                      </a:r>
                      <a:endParaRPr lang="es-A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AR" sz="1200" b="1" u="none" strike="noStrike" dirty="0">
                          <a:effectLst/>
                        </a:rPr>
                        <a:t>DELETE</a:t>
                      </a:r>
                      <a:endParaRPr lang="es-A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AR" sz="1200" b="1" u="none" strike="noStrike" dirty="0">
                          <a:effectLst/>
                        </a:rPr>
                        <a:t>TRUNCATE</a:t>
                      </a:r>
                      <a:endParaRPr lang="es-AR" sz="1200" b="1" i="0" u="none" strike="noStrike" dirty="0">
                        <a:solidFill>
                          <a:srgbClr val="000000"/>
                        </a:solidFill>
                        <a:effectLst/>
                        <a:latin typeface="Calibri" panose="020F0502020204030204" pitchFamily="34" charset="0"/>
                      </a:endParaRPr>
                    </a:p>
                  </a:txBody>
                  <a:tcPr marL="9525" marR="9525" marT="9525" marB="0" anchor="ctr"/>
                </a:tc>
              </a:tr>
              <a:tr h="404598">
                <a:tc>
                  <a:txBody>
                    <a:bodyPr/>
                    <a:lstStyle/>
                    <a:p>
                      <a:pPr algn="ctr" fontAlgn="ctr"/>
                      <a:r>
                        <a:rPr lang="es-AR" sz="1200" b="1" u="none" strike="noStrike" dirty="0">
                          <a:effectLst/>
                        </a:rPr>
                        <a:t>Borra selectivo</a:t>
                      </a:r>
                      <a:endParaRPr lang="es-A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AR" sz="1200" u="none" strike="noStrike" dirty="0">
                          <a:effectLst/>
                        </a:rPr>
                        <a:t>Si (con el WHERE).</a:t>
                      </a:r>
                      <a:endParaRPr lang="es-A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AR" sz="1200" u="none" strike="noStrike" dirty="0">
                          <a:effectLst/>
                        </a:rPr>
                        <a:t>No (Elimina todos los registros).</a:t>
                      </a:r>
                      <a:endParaRPr lang="es-AR" sz="1200" b="0" i="0" u="none" strike="noStrike" dirty="0">
                        <a:solidFill>
                          <a:srgbClr val="000000"/>
                        </a:solidFill>
                        <a:effectLst/>
                        <a:latin typeface="Calibri" panose="020F0502020204030204" pitchFamily="34" charset="0"/>
                      </a:endParaRPr>
                    </a:p>
                  </a:txBody>
                  <a:tcPr marL="9525" marR="9525" marT="9525" marB="0" anchor="ctr"/>
                </a:tc>
              </a:tr>
              <a:tr h="1088369">
                <a:tc>
                  <a:txBody>
                    <a:bodyPr/>
                    <a:lstStyle/>
                    <a:p>
                      <a:pPr algn="ctr" fontAlgn="ctr"/>
                      <a:r>
                        <a:rPr lang="es-AR" sz="1200" b="1" u="none" strike="noStrike" dirty="0">
                          <a:effectLst/>
                        </a:rPr>
                        <a:t>Velocidad</a:t>
                      </a:r>
                      <a:endParaRPr lang="es-A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AR" sz="1200" u="sng" strike="noStrike" dirty="0">
                          <a:effectLst/>
                        </a:rPr>
                        <a:t>Baja:</a:t>
                      </a:r>
                      <a:r>
                        <a:rPr lang="es-AR" sz="1200" u="none" strike="noStrike" dirty="0">
                          <a:effectLst/>
                        </a:rPr>
                        <a:t> Recorre todos los registros de la "pagina" y los </a:t>
                      </a:r>
                      <a:r>
                        <a:rPr lang="es-AR" sz="1200" u="none" strike="noStrike" dirty="0" smtClean="0">
                          <a:effectLst/>
                        </a:rPr>
                        <a:t>marca</a:t>
                      </a:r>
                      <a:r>
                        <a:rPr lang="es-AR" sz="1200" u="none" strike="noStrike" baseline="0" dirty="0" smtClean="0">
                          <a:effectLst/>
                        </a:rPr>
                        <a:t> </a:t>
                      </a:r>
                      <a:r>
                        <a:rPr lang="es-AR" sz="1200" u="none" strike="noStrike" dirty="0" smtClean="0">
                          <a:effectLst/>
                        </a:rPr>
                        <a:t>como </a:t>
                      </a:r>
                      <a:r>
                        <a:rPr lang="es-AR" sz="1200" u="none" strike="noStrike" dirty="0">
                          <a:effectLst/>
                        </a:rPr>
                        <a:t>borrados</a:t>
                      </a:r>
                      <a:r>
                        <a:rPr lang="es-AR" sz="1200" u="none" strike="noStrike" dirty="0" smtClean="0">
                          <a:effectLst/>
                        </a:rPr>
                        <a:t>.</a:t>
                      </a:r>
                      <a:endParaRPr lang="es-A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AR" sz="1200" u="sng" strike="noStrike" dirty="0">
                          <a:effectLst/>
                        </a:rPr>
                        <a:t>Alta:</a:t>
                      </a:r>
                      <a:r>
                        <a:rPr lang="es-AR" sz="1200" u="none" strike="noStrike" dirty="0">
                          <a:effectLst/>
                        </a:rPr>
                        <a:t> Desasocia las paginas de registros</a:t>
                      </a:r>
                      <a:r>
                        <a:rPr lang="es-AR" sz="1200" u="none" strike="noStrike" dirty="0" smtClean="0">
                          <a:effectLst/>
                        </a:rPr>
                        <a:t>..</a:t>
                      </a:r>
                      <a:endParaRPr lang="es-AR" sz="1200" b="0" i="0" u="none" strike="noStrike" dirty="0">
                        <a:solidFill>
                          <a:srgbClr val="000000"/>
                        </a:solidFill>
                        <a:effectLst/>
                        <a:latin typeface="Calibri" panose="020F0502020204030204" pitchFamily="34" charset="0"/>
                      </a:endParaRPr>
                    </a:p>
                  </a:txBody>
                  <a:tcPr marL="9525" marR="9525" marT="9525" marB="0" anchor="ctr"/>
                </a:tc>
              </a:tr>
              <a:tr h="809196">
                <a:tc>
                  <a:txBody>
                    <a:bodyPr/>
                    <a:lstStyle/>
                    <a:p>
                      <a:pPr algn="ctr" fontAlgn="ctr"/>
                      <a:r>
                        <a:rPr lang="es-AR" sz="1200" b="1" u="none" strike="noStrike" dirty="0">
                          <a:effectLst/>
                        </a:rPr>
                        <a:t>Triggers</a:t>
                      </a:r>
                      <a:endParaRPr lang="es-A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AR" sz="1200" u="none" strike="noStrike" dirty="0">
                          <a:effectLst/>
                        </a:rPr>
                        <a:t>Genera </a:t>
                      </a:r>
                      <a:r>
                        <a:rPr lang="es-AR" sz="1200" u="none" strike="noStrike" dirty="0" smtClean="0">
                          <a:effectLst/>
                        </a:rPr>
                        <a:t>eventos ante </a:t>
                      </a:r>
                      <a:r>
                        <a:rPr lang="es-AR" sz="1200" u="none" strike="noStrike" dirty="0" smtClean="0">
                          <a:effectLst/>
                        </a:rPr>
                        <a:t>triggers</a:t>
                      </a:r>
                      <a:r>
                        <a:rPr lang="es-AR" sz="1200" u="none" strike="noStrike" dirty="0">
                          <a:effectLst/>
                        </a:rPr>
                        <a:t/>
                      </a:r>
                      <a:br>
                        <a:rPr lang="es-AR" sz="1200" u="none" strike="noStrike" dirty="0">
                          <a:effectLst/>
                        </a:rPr>
                      </a:br>
                      <a:r>
                        <a:rPr lang="es-AR" sz="1200" u="none" strike="noStrike" dirty="0">
                          <a:effectLst/>
                        </a:rPr>
                        <a:t> ON DELETE</a:t>
                      </a:r>
                      <a:endParaRPr lang="es-A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AR" sz="1200" u="none" strike="noStrike" dirty="0">
                          <a:effectLst/>
                        </a:rPr>
                        <a:t>No activa </a:t>
                      </a:r>
                      <a:r>
                        <a:rPr lang="es-AR" sz="1200" u="none" strike="noStrike" dirty="0" smtClean="0">
                          <a:effectLst/>
                        </a:rPr>
                        <a:t>triggers.</a:t>
                      </a:r>
                      <a:endParaRPr lang="es-AR" sz="1200" b="0" i="0" u="none" strike="noStrike" dirty="0">
                        <a:solidFill>
                          <a:srgbClr val="000000"/>
                        </a:solidFill>
                        <a:effectLst/>
                        <a:latin typeface="Calibri" panose="020F0502020204030204" pitchFamily="34" charset="0"/>
                      </a:endParaRPr>
                    </a:p>
                  </a:txBody>
                  <a:tcPr marL="9525" marR="9525" marT="9525" marB="0" anchor="ctr"/>
                </a:tc>
              </a:tr>
              <a:tr h="809196">
                <a:tc>
                  <a:txBody>
                    <a:bodyPr/>
                    <a:lstStyle/>
                    <a:p>
                      <a:pPr algn="ctr" fontAlgn="ctr"/>
                      <a:r>
                        <a:rPr lang="es-AR" sz="1200" b="1" u="none" strike="noStrike" dirty="0">
                          <a:effectLst/>
                        </a:rPr>
                        <a:t>Campo IDENTITY</a:t>
                      </a:r>
                      <a:endParaRPr lang="es-A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AR" sz="1200" u="none" strike="noStrike" dirty="0" smtClean="0">
                          <a:effectLst/>
                        </a:rPr>
                        <a:t>No resetea </a:t>
                      </a:r>
                      <a:r>
                        <a:rPr lang="es-AR" sz="1200" u="none" strike="noStrike" dirty="0">
                          <a:effectLst/>
                        </a:rPr>
                        <a:t>el valor.</a:t>
                      </a:r>
                      <a:endParaRPr lang="es-A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AR" sz="1200" u="none" strike="noStrike" dirty="0" smtClean="0">
                          <a:effectLst/>
                        </a:rPr>
                        <a:t>Resetea </a:t>
                      </a:r>
                      <a:r>
                        <a:rPr lang="es-AR" sz="1200" u="none" strike="noStrike" dirty="0">
                          <a:effectLst/>
                        </a:rPr>
                        <a:t>el </a:t>
                      </a:r>
                      <a:r>
                        <a:rPr lang="es-AR" sz="1200" u="none" strike="noStrike" dirty="0" smtClean="0">
                          <a:effectLst/>
                        </a:rPr>
                        <a:t>valor</a:t>
                      </a:r>
                      <a:r>
                        <a:rPr lang="es-AR" sz="1200" u="none" strike="noStrike" baseline="0" dirty="0" smtClean="0">
                          <a:effectLst/>
                        </a:rPr>
                        <a:t> al original (Suele ser 1).</a:t>
                      </a:r>
                      <a:endParaRPr lang="es-AR" sz="1200" b="0" i="0" u="none" strike="noStrike" dirty="0">
                        <a:solidFill>
                          <a:srgbClr val="000000"/>
                        </a:solidFill>
                        <a:effectLst/>
                        <a:latin typeface="Calibri" panose="020F0502020204030204" pitchFamily="34" charset="0"/>
                      </a:endParaRPr>
                    </a:p>
                  </a:txBody>
                  <a:tcPr marL="9525" marR="9525" marT="9525" marB="0" anchor="ctr"/>
                </a:tc>
              </a:tr>
              <a:tr h="424827">
                <a:tc>
                  <a:txBody>
                    <a:bodyPr/>
                    <a:lstStyle/>
                    <a:p>
                      <a:pPr algn="ctr" fontAlgn="ctr"/>
                      <a:r>
                        <a:rPr lang="es-AR" sz="1200" b="1" u="none" strike="noStrike" dirty="0">
                          <a:effectLst/>
                        </a:rPr>
                        <a:t>Rollback</a:t>
                      </a:r>
                      <a:endParaRPr lang="es-A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AR" sz="1200" u="none" strike="noStrike" dirty="0">
                          <a:effectLst/>
                        </a:rPr>
                        <a:t>Si.</a:t>
                      </a:r>
                      <a:endParaRPr lang="es-A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AR" sz="1200" u="none" strike="noStrike" dirty="0">
                          <a:effectLst/>
                        </a:rPr>
                        <a:t>Si.</a:t>
                      </a:r>
                      <a:endParaRPr lang="es-AR" sz="12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521768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Funciones de agregado. </a:t>
            </a:r>
            <a:endParaRPr lang="es-AR" dirty="0"/>
          </a:p>
        </p:txBody>
      </p:sp>
      <p:sp>
        <p:nvSpPr>
          <p:cNvPr id="4" name="Marcador de texto 3"/>
          <p:cNvSpPr>
            <a:spLocks noGrp="1"/>
          </p:cNvSpPr>
          <p:nvPr>
            <p:ph type="body" sz="quarter" idx="11"/>
          </p:nvPr>
        </p:nvSpPr>
        <p:spPr/>
        <p:txBody>
          <a:bodyPr/>
          <a:lstStyle/>
          <a:p>
            <a:r>
              <a:rPr lang="es-AR" dirty="0" smtClean="0"/>
              <a:t>3.1 Introducción.</a:t>
            </a:r>
            <a:endParaRPr lang="es-AR" dirty="0"/>
          </a:p>
        </p:txBody>
      </p:sp>
      <p:sp>
        <p:nvSpPr>
          <p:cNvPr id="5" name="Marcador de texto 2"/>
          <p:cNvSpPr txBox="1">
            <a:spLocks/>
          </p:cNvSpPr>
          <p:nvPr/>
        </p:nvSpPr>
        <p:spPr>
          <a:xfrm>
            <a:off x="-1" y="1852216"/>
            <a:ext cx="8672513" cy="14401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endParaRPr lang="es-AR" sz="3200" dirty="0" smtClean="0"/>
          </a:p>
        </p:txBody>
      </p:sp>
      <p:sp>
        <p:nvSpPr>
          <p:cNvPr id="7" name="Marcador de texto 2"/>
          <p:cNvSpPr txBox="1">
            <a:spLocks/>
          </p:cNvSpPr>
          <p:nvPr/>
        </p:nvSpPr>
        <p:spPr>
          <a:xfrm>
            <a:off x="-15777" y="1492176"/>
            <a:ext cx="8672513" cy="2736304"/>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a:t>SELECT </a:t>
            </a:r>
            <a:r>
              <a:rPr lang="es-AR" sz="3200" b="1" dirty="0" err="1"/>
              <a:t>funcion</a:t>
            </a:r>
            <a:r>
              <a:rPr lang="es-AR" sz="3200" b="1" dirty="0"/>
              <a:t>(campo)</a:t>
            </a:r>
            <a:r>
              <a:rPr lang="es-AR" sz="3200" dirty="0"/>
              <a:t> FROM tabla</a:t>
            </a:r>
          </a:p>
          <a:p>
            <a:pPr algn="ctr"/>
            <a:endParaRPr lang="es-AR" sz="3200" dirty="0" smtClean="0"/>
          </a:p>
          <a:p>
            <a:pPr algn="ctr"/>
            <a:r>
              <a:rPr lang="es-AR" sz="3200" dirty="0" smtClean="0"/>
              <a:t>SELECT </a:t>
            </a:r>
            <a:r>
              <a:rPr lang="es-AR" sz="3200" b="1" dirty="0" smtClean="0"/>
              <a:t>funcion(*) </a:t>
            </a:r>
            <a:r>
              <a:rPr lang="es-AR" sz="3200" dirty="0" smtClean="0"/>
              <a:t>FROM tabla</a:t>
            </a:r>
          </a:p>
          <a:p>
            <a:pPr algn="ctr"/>
            <a:endParaRPr lang="es-AR" sz="3200" dirty="0" smtClean="0"/>
          </a:p>
        </p:txBody>
      </p:sp>
      <p:sp>
        <p:nvSpPr>
          <p:cNvPr id="10" name="Marcador de texto 2"/>
          <p:cNvSpPr txBox="1">
            <a:spLocks/>
          </p:cNvSpPr>
          <p:nvPr/>
        </p:nvSpPr>
        <p:spPr>
          <a:xfrm>
            <a:off x="447824" y="4940981"/>
            <a:ext cx="1728192" cy="72008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COUNT</a:t>
            </a:r>
          </a:p>
        </p:txBody>
      </p:sp>
      <p:sp>
        <p:nvSpPr>
          <p:cNvPr id="11" name="Marcador de texto 2"/>
          <p:cNvSpPr txBox="1">
            <a:spLocks/>
          </p:cNvSpPr>
          <p:nvPr/>
        </p:nvSpPr>
        <p:spPr>
          <a:xfrm>
            <a:off x="5987331" y="4965328"/>
            <a:ext cx="2525389" cy="77532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MIN / MAX</a:t>
            </a:r>
          </a:p>
        </p:txBody>
      </p:sp>
      <p:sp>
        <p:nvSpPr>
          <p:cNvPr id="12" name="Marcador de texto 2"/>
          <p:cNvSpPr txBox="1">
            <a:spLocks/>
          </p:cNvSpPr>
          <p:nvPr/>
        </p:nvSpPr>
        <p:spPr>
          <a:xfrm>
            <a:off x="2968104" y="4940981"/>
            <a:ext cx="2484793" cy="72008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SUM / AVG</a:t>
            </a:r>
          </a:p>
        </p:txBody>
      </p:sp>
    </p:spTree>
    <p:extLst>
      <p:ext uri="{BB962C8B-B14F-4D97-AF65-F5344CB8AC3E}">
        <p14:creationId xmlns:p14="http://schemas.microsoft.com/office/powerpoint/2010/main" val="2810399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Funciones de agregado. </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3.2 Agrupando datos.</a:t>
            </a:r>
            <a:endParaRPr lang="es-AR" dirty="0"/>
          </a:p>
        </p:txBody>
      </p:sp>
      <p:sp>
        <p:nvSpPr>
          <p:cNvPr id="5" name="Marcador de texto 2"/>
          <p:cNvSpPr txBox="1">
            <a:spLocks/>
          </p:cNvSpPr>
          <p:nvPr/>
        </p:nvSpPr>
        <p:spPr>
          <a:xfrm>
            <a:off x="-1" y="1852216"/>
            <a:ext cx="8672513" cy="14401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endParaRPr lang="es-AR" sz="3200" dirty="0" smtClean="0"/>
          </a:p>
        </p:txBody>
      </p:sp>
      <p:sp>
        <p:nvSpPr>
          <p:cNvPr id="7" name="Marcador de texto 2"/>
          <p:cNvSpPr txBox="1">
            <a:spLocks/>
          </p:cNvSpPr>
          <p:nvPr/>
        </p:nvSpPr>
        <p:spPr>
          <a:xfrm>
            <a:off x="-69480" y="1708200"/>
            <a:ext cx="8672513" cy="14401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a:t>SELECT campo1 FROM tabla </a:t>
            </a:r>
          </a:p>
          <a:p>
            <a:pPr algn="ctr"/>
            <a:r>
              <a:rPr lang="es-AR" sz="3200" b="1" dirty="0"/>
              <a:t>GROUP BY </a:t>
            </a:r>
            <a:r>
              <a:rPr lang="es-AR" sz="3200" dirty="0" smtClean="0"/>
              <a:t>campo1</a:t>
            </a:r>
          </a:p>
          <a:p>
            <a:pPr algn="ctr"/>
            <a:endParaRPr lang="es-AR" sz="3200" dirty="0"/>
          </a:p>
          <a:p>
            <a:pPr algn="ctr"/>
            <a:r>
              <a:rPr lang="es-AR" sz="3200" dirty="0"/>
              <a:t>SELECT </a:t>
            </a:r>
            <a:r>
              <a:rPr lang="es-AR" sz="3200" dirty="0" smtClean="0"/>
              <a:t>campo1,funcion(campo1) </a:t>
            </a:r>
          </a:p>
          <a:p>
            <a:pPr algn="ctr"/>
            <a:r>
              <a:rPr lang="es-AR" sz="3200" dirty="0" smtClean="0"/>
              <a:t>FROM </a:t>
            </a:r>
            <a:r>
              <a:rPr lang="es-AR" sz="3200" dirty="0"/>
              <a:t>tabla </a:t>
            </a:r>
            <a:r>
              <a:rPr lang="es-AR" sz="3200" b="1" dirty="0" smtClean="0"/>
              <a:t>GROUP </a:t>
            </a:r>
            <a:r>
              <a:rPr lang="es-AR" sz="3200" b="1" dirty="0"/>
              <a:t>BY </a:t>
            </a:r>
            <a:r>
              <a:rPr lang="es-AR" sz="3200" dirty="0"/>
              <a:t>campo1</a:t>
            </a:r>
          </a:p>
          <a:p>
            <a:pPr algn="ctr"/>
            <a:endParaRPr lang="es-AR" sz="3200" dirty="0"/>
          </a:p>
        </p:txBody>
      </p:sp>
    </p:spTree>
    <p:extLst>
      <p:ext uri="{BB962C8B-B14F-4D97-AF65-F5344CB8AC3E}">
        <p14:creationId xmlns:p14="http://schemas.microsoft.com/office/powerpoint/2010/main" val="2336003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Funciones de agregado. </a:t>
            </a:r>
            <a:endParaRPr lang="es-AR" dirty="0"/>
          </a:p>
        </p:txBody>
      </p:sp>
      <p:sp>
        <p:nvSpPr>
          <p:cNvPr id="4" name="Marcador de texto 3"/>
          <p:cNvSpPr>
            <a:spLocks noGrp="1"/>
          </p:cNvSpPr>
          <p:nvPr>
            <p:ph type="body" sz="quarter" idx="11"/>
          </p:nvPr>
        </p:nvSpPr>
        <p:spPr/>
        <p:txBody>
          <a:bodyPr/>
          <a:lstStyle/>
          <a:p>
            <a:r>
              <a:rPr lang="es-AR" dirty="0" smtClean="0"/>
              <a:t>3.3 COUNT().</a:t>
            </a:r>
            <a:endParaRPr lang="es-AR" dirty="0"/>
          </a:p>
        </p:txBody>
      </p:sp>
      <p:sp>
        <p:nvSpPr>
          <p:cNvPr id="5" name="Marcador de texto 2"/>
          <p:cNvSpPr txBox="1">
            <a:spLocks/>
          </p:cNvSpPr>
          <p:nvPr/>
        </p:nvSpPr>
        <p:spPr>
          <a:xfrm>
            <a:off x="-1" y="1852216"/>
            <a:ext cx="8672513" cy="14401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endParaRPr lang="es-AR" sz="3200" dirty="0" smtClean="0"/>
          </a:p>
        </p:txBody>
      </p:sp>
      <p:sp>
        <p:nvSpPr>
          <p:cNvPr id="7" name="Marcador de texto 2"/>
          <p:cNvSpPr txBox="1">
            <a:spLocks/>
          </p:cNvSpPr>
          <p:nvPr/>
        </p:nvSpPr>
        <p:spPr>
          <a:xfrm>
            <a:off x="-69480" y="1708200"/>
            <a:ext cx="8672513" cy="14401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SELECT </a:t>
            </a:r>
            <a:r>
              <a:rPr lang="es-AR" sz="3200" b="1" dirty="0" smtClean="0"/>
              <a:t>COUNT(*)</a:t>
            </a:r>
            <a:r>
              <a:rPr lang="es-AR" sz="3200" dirty="0" smtClean="0"/>
              <a:t> FROM tabla</a:t>
            </a:r>
          </a:p>
          <a:p>
            <a:pPr algn="ctr"/>
            <a:endParaRPr lang="es-AR" sz="3200" dirty="0"/>
          </a:p>
          <a:p>
            <a:pPr algn="ctr"/>
            <a:r>
              <a:rPr lang="es-AR" sz="3200" dirty="0" smtClean="0"/>
              <a:t>SELECT campo1, </a:t>
            </a:r>
            <a:r>
              <a:rPr lang="es-AR" sz="3200" b="1" dirty="0" smtClean="0"/>
              <a:t>COUNT(campo1)</a:t>
            </a:r>
          </a:p>
          <a:p>
            <a:pPr algn="ctr"/>
            <a:r>
              <a:rPr lang="es-AR" sz="3200" dirty="0" smtClean="0"/>
              <a:t>FROM tabla </a:t>
            </a:r>
            <a:r>
              <a:rPr lang="es-AR" sz="3200" b="1" dirty="0" smtClean="0"/>
              <a:t>GROUP BY campo1</a:t>
            </a:r>
            <a:endParaRPr lang="es-AR" sz="3200" b="1" dirty="0"/>
          </a:p>
        </p:txBody>
      </p:sp>
    </p:spTree>
    <p:extLst>
      <p:ext uri="{BB962C8B-B14F-4D97-AF65-F5344CB8AC3E}">
        <p14:creationId xmlns:p14="http://schemas.microsoft.com/office/powerpoint/2010/main" val="2140467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Engee">
      <a:dk1>
        <a:sysClr val="windowText" lastClr="000000"/>
      </a:dk1>
      <a:lt1>
        <a:sysClr val="window" lastClr="FFFFFF"/>
      </a:lt1>
      <a:dk2>
        <a:srgbClr val="4E3B30"/>
      </a:dk2>
      <a:lt2>
        <a:srgbClr val="FBEEC9"/>
      </a:lt2>
      <a:accent1>
        <a:srgbClr val="F0A22E"/>
      </a:accent1>
      <a:accent2>
        <a:srgbClr val="811717"/>
      </a:accent2>
      <a:accent3>
        <a:srgbClr val="E2A200"/>
      </a:accent3>
      <a:accent4>
        <a:srgbClr val="C3986D"/>
      </a:accent4>
      <a:accent5>
        <a:srgbClr val="A19574"/>
      </a:accent5>
      <a:accent6>
        <a:srgbClr val="C17529"/>
      </a:accent6>
      <a:hlink>
        <a:srgbClr val="AD1F1F"/>
      </a:hlink>
      <a:folHlink>
        <a:srgbClr val="FFC42F"/>
      </a:folHlink>
    </a:clrScheme>
    <a:fontScheme name="Personalizado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Automatizacion - Introduccion</Template>
  <TotalTime>15698</TotalTime>
  <Words>2490</Words>
  <Application>Microsoft Office PowerPoint</Application>
  <PresentationFormat>Personalizado</PresentationFormat>
  <Paragraphs>284</Paragraphs>
  <Slides>17</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Calibri</vt:lpstr>
      <vt:lpstr>Trebuchet MS</vt:lpstr>
      <vt:lpstr>Arial</vt:lpstr>
      <vt:lpstr>Raleway</vt:lpstr>
      <vt:lpstr>template</vt:lpstr>
      <vt:lpstr>Presentación de PowerPoint</vt:lpstr>
      <vt:lpstr>1. Presentación.</vt:lpstr>
      <vt:lpstr>2. Gestión de datos.</vt:lpstr>
      <vt:lpstr>2. Gestión de datos.</vt:lpstr>
      <vt:lpstr>2. Gestión de datos.</vt:lpstr>
      <vt:lpstr>2. Gestión de datos.</vt:lpstr>
      <vt:lpstr>3. Funciones de agregado. </vt:lpstr>
      <vt:lpstr>3. Funciones de agregado. </vt:lpstr>
      <vt:lpstr>3. Funciones de agregado. </vt:lpstr>
      <vt:lpstr>3. Funciones de agregado. </vt:lpstr>
      <vt:lpstr>3. Funciones de agregado. </vt:lpstr>
      <vt:lpstr>3. Funciones de agregado. </vt:lpstr>
      <vt:lpstr>3. Funciones de agregado. </vt:lpstr>
      <vt:lpstr>4 Consultas anidadas. </vt:lpstr>
      <vt:lpstr>5 Otras clausulas SQL. </vt:lpstr>
      <vt:lpstr>5. Otras clausulas SQL. </vt:lpstr>
      <vt:lpstr>6. Preguntas.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Leopoldo Bernasconi</dc:creator>
  <cp:lastModifiedBy>Leopoldo Bernasconi</cp:lastModifiedBy>
  <cp:revision>460</cp:revision>
  <dcterms:created xsi:type="dcterms:W3CDTF">2015-12-18T14:01:42Z</dcterms:created>
  <dcterms:modified xsi:type="dcterms:W3CDTF">2017-04-27T14:18:25Z</dcterms:modified>
</cp:coreProperties>
</file>