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369" r:id="rId2"/>
    <p:sldId id="372" r:id="rId3"/>
    <p:sldId id="375" r:id="rId4"/>
    <p:sldId id="399" r:id="rId5"/>
    <p:sldId id="395" r:id="rId6"/>
    <p:sldId id="396" r:id="rId7"/>
    <p:sldId id="397" r:id="rId8"/>
    <p:sldId id="398" r:id="rId9"/>
    <p:sldId id="401" r:id="rId10"/>
    <p:sldId id="402" r:id="rId11"/>
    <p:sldId id="403" r:id="rId12"/>
    <p:sldId id="404" r:id="rId13"/>
    <p:sldId id="405" r:id="rId14"/>
    <p:sldId id="400" r:id="rId15"/>
    <p:sldId id="408" r:id="rId16"/>
    <p:sldId id="406" r:id="rId17"/>
    <p:sldId id="407" r:id="rId18"/>
    <p:sldId id="391" r:id="rId19"/>
    <p:sldId id="392" r:id="rId20"/>
    <p:sldId id="393" r:id="rId21"/>
    <p:sldId id="394" r:id="rId22"/>
    <p:sldId id="390" r:id="rId23"/>
  </p:sldIdLst>
  <p:sldSz cx="8672513" cy="6008688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D"/>
    <a:srgbClr val="FF8C2D"/>
    <a:srgbClr val="2D2D2D"/>
    <a:srgbClr val="FFB56B"/>
    <a:srgbClr val="FC793E"/>
    <a:srgbClr val="FDB899"/>
    <a:srgbClr val="FAA950"/>
    <a:srgbClr val="FC6724"/>
    <a:srgbClr val="FC9364"/>
    <a:srgbClr val="FC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56373" autoAdjust="0"/>
  </p:normalViewPr>
  <p:slideViewPr>
    <p:cSldViewPr>
      <p:cViewPr varScale="1">
        <p:scale>
          <a:sx n="47" d="100"/>
          <a:sy n="47" d="100"/>
        </p:scale>
        <p:origin x="2130" y="60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pPr/>
              <a:t>08/05/2017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Transforma una cadena de caracteres a minúscula (</a:t>
            </a:r>
            <a:r>
              <a:rPr lang="es-AR" sz="1400" baseline="0" dirty="0" err="1" smtClean="0"/>
              <a:t>Lower</a:t>
            </a:r>
            <a:r>
              <a:rPr lang="es-AR" sz="1400" baseline="0" dirty="0" smtClean="0"/>
              <a:t>) o mayúscula (</a:t>
            </a:r>
            <a:r>
              <a:rPr lang="es-AR" sz="1400" baseline="0" dirty="0" err="1" smtClean="0"/>
              <a:t>Upper</a:t>
            </a:r>
            <a:r>
              <a:rPr lang="es-AR" sz="1400" baseline="0" dirty="0" smtClean="0"/>
              <a:t>). 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="1" u="sng" baseline="0" dirty="0" smtClean="0">
                <a:solidFill>
                  <a:srgbClr val="FF0000"/>
                </a:solidFill>
              </a:rPr>
              <a:t>Ver con SQL Server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Utilizar </a:t>
            </a:r>
            <a:r>
              <a:rPr lang="es-AR" sz="1400" b="0" u="none" baseline="0" dirty="0" err="1" smtClean="0">
                <a:solidFill>
                  <a:srgbClr val="FF0000"/>
                </a:solidFill>
              </a:rPr>
              <a:t>upper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y </a:t>
            </a:r>
            <a:r>
              <a:rPr lang="es-AR" sz="1400" b="0" u="none" baseline="0" dirty="0" err="1" smtClean="0">
                <a:solidFill>
                  <a:srgbClr val="FF0000"/>
                </a:solidFill>
              </a:rPr>
              <a:t>lower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un campo de texto.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Convertir el primer caracteres del nombre y del apellido a mayúscula y el resto a minúscula (La base es todo mayúscula).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256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Estas 2 funciones se utilizan para eliminar los caracteres en blanco a la izquierda de una cadena (</a:t>
            </a:r>
            <a:r>
              <a:rPr lang="es-AR" sz="1400" baseline="0" dirty="0" err="1" smtClean="0"/>
              <a:t>ltrim</a:t>
            </a:r>
            <a:r>
              <a:rPr lang="es-AR" sz="1400" baseline="0" dirty="0" smtClean="0"/>
              <a:t>) o a la derecha de la cadena (</a:t>
            </a:r>
            <a:r>
              <a:rPr lang="es-AR" sz="1400" baseline="0" dirty="0" err="1" smtClean="0"/>
              <a:t>rtrim</a:t>
            </a:r>
            <a:r>
              <a:rPr lang="es-AR" sz="1400" baseline="0" dirty="0" smtClean="0"/>
              <a:t>). EL único parámetro que recibe es la cadena de texto a analizar.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</a:t>
            </a:r>
            <a:r>
              <a:rPr lang="es-AR" sz="1400" baseline="0" dirty="0" err="1" smtClean="0"/>
              <a:t>replace</a:t>
            </a:r>
            <a:r>
              <a:rPr lang="es-AR" sz="1400" baseline="0" dirty="0" smtClean="0"/>
              <a:t> devuelve la cadena de caracteres original modificando una </a:t>
            </a: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por otra. Esta </a:t>
            </a: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puede tener cualquier cantidad de caracteres (Se entiende que serán menos que la cadena de texto original). Recibe 3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Cadena de texto a analizar.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de reemplazo.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a reemplazar.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Pueden </a:t>
            </a:r>
            <a:r>
              <a:rPr lang="es-AR" sz="1400" baseline="0" dirty="0" err="1" smtClean="0"/>
              <a:t>conbinarse</a:t>
            </a:r>
            <a:r>
              <a:rPr lang="es-AR" sz="1400" baseline="0" dirty="0" smtClean="0"/>
              <a:t> varios </a:t>
            </a:r>
            <a:r>
              <a:rPr lang="es-AR" sz="1400" baseline="0" dirty="0" err="1" smtClean="0"/>
              <a:t>replace</a:t>
            </a:r>
            <a:r>
              <a:rPr lang="es-AR" sz="1400" baseline="0" dirty="0" smtClean="0"/>
              <a:t> juntos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89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</a:t>
            </a:r>
            <a:r>
              <a:rPr lang="es-AR" sz="1400" baseline="0" dirty="0" err="1" smtClean="0"/>
              <a:t>stuff</a:t>
            </a:r>
            <a:r>
              <a:rPr lang="es-AR" sz="1400" baseline="0" dirty="0" smtClean="0"/>
              <a:t> inserta una </a:t>
            </a: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en otra a partir de una posición indicada reemplazando una cantidad especifica de caracteres. Recibe 4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Cadena de texto a analizar.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Inicio: </a:t>
            </a:r>
            <a:r>
              <a:rPr lang="es-AR" sz="1400" baseline="0" dirty="0" err="1" smtClean="0"/>
              <a:t>Posicion</a:t>
            </a:r>
            <a:r>
              <a:rPr lang="es-AR" sz="1400" baseline="0" dirty="0" smtClean="0"/>
              <a:t> donde comenzara a reemplazar el texto.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Cantidad: Cantidad de caracteres que reemplazara.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: Cadena de caracteres que será insertada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</a:t>
            </a:r>
            <a:r>
              <a:rPr lang="es-AR" sz="1400" baseline="0" dirty="0" err="1" smtClean="0"/>
              <a:t>patrindex</a:t>
            </a:r>
            <a:r>
              <a:rPr lang="es-AR" sz="1400" baseline="0" dirty="0" smtClean="0"/>
              <a:t> es utilizada para devolver la posición de comienzo del patrón de la cadena enviada. Si no la encuentra regresa 0. Recibe 2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a buscar.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Cadena de texto a analizar.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En caso de tener varias veces la </a:t>
            </a:r>
            <a:r>
              <a:rPr lang="es-AR" sz="1400" baseline="0" dirty="0" err="1" smtClean="0"/>
              <a:t>subcadena</a:t>
            </a:r>
            <a:r>
              <a:rPr lang="es-AR" sz="1400" baseline="0" dirty="0" smtClean="0"/>
              <a:t> buscada, devuelve la posición del primero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732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reverse invierte los </a:t>
            </a:r>
            <a:r>
              <a:rPr lang="es-AR" sz="1400" baseline="0" dirty="0" err="1" smtClean="0"/>
              <a:t>carateres</a:t>
            </a:r>
            <a:r>
              <a:rPr lang="es-AR" sz="1400" baseline="0" dirty="0" smtClean="0"/>
              <a:t> de una cadena de texto. Recibe como único parámetro la cadena de caracteres original.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Por otro lado, </a:t>
            </a:r>
            <a:r>
              <a:rPr lang="es-AR" sz="1400" baseline="0" dirty="0" err="1" smtClean="0"/>
              <a:t>replicate</a:t>
            </a:r>
            <a:r>
              <a:rPr lang="es-AR" sz="1400" baseline="0" dirty="0" smtClean="0"/>
              <a:t> repite la cadena de caracteres enviada la cantidad de veces indicada. Recibe 2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Cadenad</a:t>
            </a:r>
            <a:r>
              <a:rPr lang="es-AR" sz="1400" baseline="0" dirty="0" smtClean="0"/>
              <a:t> de caracteres a </a:t>
            </a:r>
            <a:r>
              <a:rPr lang="es-AR" sz="1400" baseline="0" dirty="0" err="1" smtClean="0"/>
              <a:t>analziar</a:t>
            </a:r>
            <a:r>
              <a:rPr lang="es-AR" sz="1400" baseline="0" dirty="0" smtClean="0"/>
              <a:t>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Cantidad de veces que se repetirá la cadena.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7822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Convert convierte una expresión con determinado tipo de dato u otro tipo. </a:t>
            </a:r>
            <a:r>
              <a:rPr lang="es-AR" sz="1400" baseline="0" dirty="0" err="1" smtClean="0"/>
              <a:t>Tambien</a:t>
            </a:r>
            <a:r>
              <a:rPr lang="es-AR" sz="1400" baseline="0" dirty="0" smtClean="0"/>
              <a:t> puede ser utilizada para mostrara una fecha en diferentes formatos. Recibe hasta 3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Tipo de dato al que convertir la expresión.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err="1" smtClean="0"/>
              <a:t>Expresion</a:t>
            </a:r>
            <a:r>
              <a:rPr lang="es-AR" sz="1400" baseline="0" dirty="0" smtClean="0"/>
              <a:t> a convertir.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Estilo (Opcional): Es un código utilizado ante fechas para determinar el formato. Existe un tabla que muestra esto bien en detalle.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Uno de los grande problemas que podemos tener trabajando con SQL se da con las fechas y los formatos diferentes. La mejor forma de trabajar con estos datos es convertir las fecha a varchar y aplicarles estilo (Existen mas de 10 estilos diferentes).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Por otro lado, existe la función </a:t>
            </a:r>
            <a:r>
              <a:rPr lang="es-AR" sz="1400" baseline="0" dirty="0" err="1" smtClean="0"/>
              <a:t>Cast</a:t>
            </a:r>
            <a:r>
              <a:rPr lang="es-AR" sz="1400" baseline="0" dirty="0" smtClean="0"/>
              <a:t> es muy similar pero tiene otra estructura.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9869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Una conversión implícita es la que realiza SQL Server sin la necesidad de indicar tipos de dato . En cambio, las conversiones explicitas son las que el usuario indica a SQL Server que realice (son controladas por el). Todas las conversiones realizadas con las funciones CONVERT y CAST son de tipo explicita ya que es el usuario el que le indica a SQL a que tipo de dato se le desea convertir determinado valor.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En la grilla vemos la relación entre los distintos tipos de dato que maneja SQL para realizar conversiones. Esto no quita que vaya a haber conversiones erróneas entre valores con tipos de dato (que pueden hacer una conversión implícita)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URL de la grilla: https://msdn.microsoft.com/es-es/library/ms191530.aspx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592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ROUND devuelve un valor numérico redondeado a la longitud y precisión especificada. Recibe hasta 2 parámetros: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Numero a redondear.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Decimales: Indica la cantidad de decimales que serán contempladas al momento de redondear el numero. Cuando el numero en negativo, la cantidad de decimales los considera a la izquierda.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400" baseline="0" dirty="0" smtClean="0"/>
              <a:t>La función CEILING devuelve un numero para arriba, mientras que FLOOR devuelve un numero para abajo. Ambos reciben como único parámetro el numero a redondear.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981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Exists (y not </a:t>
            </a:r>
            <a:r>
              <a:rPr lang="es-AR" sz="1400" baseline="0" dirty="0" err="1" smtClean="0"/>
              <a:t>exists</a:t>
            </a:r>
            <a:r>
              <a:rPr lang="es-AR" sz="1400" baseline="0" dirty="0" smtClean="0"/>
              <a:t>) se utilizan para determinar si hay o no datos en una lista de valores (Devuelve un valor booleano. TRUE si existen datos y FALSE si no).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Suele utilizarse para restringir la ejecución de una consulta solo si esta contiene datos.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razón por la que usar EXISTS es el rendimiento (Sobre todo cuando tenemos muchos cruces de tablas)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484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400" b="0" u="sng" baseline="0" dirty="0" smtClean="0">
                <a:solidFill>
                  <a:srgbClr val="FF0000"/>
                </a:solidFill>
              </a:rPr>
              <a:t>Definición: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Es un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objeto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la base de datos que representa una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alternativa para mostrar datos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de una o mas tablas. Se la llama “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tabla virtual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” y almacena una consulta SQL que afecta a una “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tabla base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” (la tabla donde realmente están almacenados los datos).</a:t>
            </a:r>
          </a:p>
          <a:p>
            <a:endParaRPr lang="es-AR" sz="1400" b="0" u="none" baseline="0" dirty="0" smtClean="0">
              <a:solidFill>
                <a:srgbClr val="FF0000"/>
              </a:solidFill>
            </a:endParaRPr>
          </a:p>
          <a:p>
            <a:r>
              <a:rPr lang="es-AR" sz="1400" b="0" u="none" baseline="0" dirty="0" smtClean="0">
                <a:solidFill>
                  <a:srgbClr val="FF0000"/>
                </a:solidFill>
              </a:rPr>
              <a:t>Las vistas permiten: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Limitar la información de una tabla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(De esta forma, al darle acceso a la vista pero no a la tabla los datos que ve pueden ser menos).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Reutilización de código SQL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 Al crear una vista con una consulta muy utilizada, en el futuro solo será necesario hacer un SELECT a la vista olvidándonos de todos los cruces / condiciones de la consulta.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Al ser consideradas objetos muy similares a tablas es posible: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Modificar datos de una vista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(y que afecten a las tablas base).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Utilizar todas las sentencias vistas hasta el momento: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Cruce de tablas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condiciones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sobre tablas base,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agrupamiento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datos,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funciones de agregado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UNIONs, etc. (Esto tanto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para crear la vista como para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realizar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consultas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sobre ella).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Las vistas tienen un tratamiento especial con el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nombre de los campos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Al crear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una vista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es posible agregar el nombre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de los campos que va a tener.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Si no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se agregan,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tomara los nombres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los campos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de las tablas base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Si no tuviera nombre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(por ser función de agregado, concatenación de texto, etc.), va a ser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necesario utilizar un alias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(De no hacerlo, se mostrara un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mensaje de error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Otros temas de vistas: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No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se pueden crear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vistas temporales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ni tomar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tablas temporales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como tablas 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No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se pueden aplicar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reglas o valores por defecto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en vistas.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Es posible crear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vistas de vistas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Buena practica: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Agregar un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sufijo a las vistas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de forma tal de diferenciarlas de las tablas.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Ejecutar el SELECT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antes de crear la vista de forma de tener en pantalla los datos que va a contener y evitar errores de sintaxis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</a:t>
            </a: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203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Podemos ver información de una vista a través de diferentes procedimientos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sp_help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 Información de la 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sp_helptext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 Nos muestra el texto que la define.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sp_depends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 Nos muestra los objetos que dependen de la vista y de lo que depende la 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Es posible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limitar el acceso al texto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que definió una vista si la definimos como encriptada al momento de crearla. De esta forma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el usuario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puede acceder a los datos de una vista pero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desconoce su origen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real.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Eliminación de vistas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Solo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el propietario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la vista puede eliminarla.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Si se elimina una tabla base de una vista, esta no se elimina (Solo arrojara errores).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Sera necesario eliminar la vista explícitamente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Buen practica: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Realizar un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sp_depends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antes de eliminar cualquier objeto de la base de datos.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365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400" u="none" baseline="0" dirty="0" smtClean="0"/>
              <a:t>En este tercer encuentro del nivel “Inicial” de SQL vamos a estar viendo diferentes funciones que podemos utilizar para afectar la información obtenida al realizar una consulta. Hasta ahora trabajamos únicamente con tablas. En este encuentro haremos la primera aproximación a otros objetos que pueden existir en una base de datos: las vistas.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No es necesario eliminar una vista y volver a crearla para modificar la definición de una vista. Para esto se puede utilizar la instrucción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ALTER VIEW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(Esto puede resultar muy útil cuando ya se asignaron permisos sobre la vista).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Consideraciones: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Ojo con los Alias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deben volver a indicarse al utilizar el ALTER 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Ídem anterior con la sentencia “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with </a:t>
            </a:r>
            <a:r>
              <a:rPr lang="es-AR" sz="1400" b="1" u="none" baseline="0" dirty="0" err="1" smtClean="0">
                <a:solidFill>
                  <a:srgbClr val="FF0000"/>
                </a:solidFill>
              </a:rPr>
              <a:t>encryption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”.</a:t>
            </a: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102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Si se afectan los datos de una vista, estos repercuten sobre los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datos de las tablas base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 Es posible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modificar, insertar o eliminar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datos de una vista teniendo en cuenta: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No pueden afectar a mas de una tabla base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(Se pueden tocar vistas que crucen varios datos, pero lo que se modifique solo puede ser de una)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Los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INSERT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 de datos puede resultar muy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complejos o imposibles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de realizar si existen campos ocultos (Si dichos campos admiten </a:t>
            </a:r>
            <a:r>
              <a:rPr lang="es-AR" sz="1400" b="0" u="none" baseline="0" dirty="0" err="1" smtClean="0">
                <a:solidFill>
                  <a:srgbClr val="FF0000"/>
                </a:solidFill>
              </a:rPr>
              <a:t>null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no habría problema).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Para las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eliminaciones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, la vista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solo puede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hacer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referencia a una tabla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(De no ser así, se mostrara un error).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0" u="none" baseline="0" dirty="0" smtClean="0">
                <a:solidFill>
                  <a:srgbClr val="FF0000"/>
                </a:solidFill>
              </a:rPr>
              <a:t>Opción “</a:t>
            </a:r>
            <a:r>
              <a:rPr lang="es-AR" sz="1400" b="1" u="none" baseline="0" dirty="0" err="1" smtClean="0">
                <a:solidFill>
                  <a:srgbClr val="FF0000"/>
                </a:solidFill>
              </a:rPr>
              <a:t>with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 </a:t>
            </a:r>
            <a:r>
              <a:rPr lang="es-AR" sz="1400" b="1" u="none" baseline="0" dirty="0" err="1" smtClean="0">
                <a:solidFill>
                  <a:srgbClr val="FF0000"/>
                </a:solidFill>
              </a:rPr>
              <a:t>check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 </a:t>
            </a:r>
            <a:r>
              <a:rPr lang="es-AR" sz="1400" b="1" u="none" baseline="0" dirty="0" err="1" smtClean="0">
                <a:solidFill>
                  <a:srgbClr val="FF0000"/>
                </a:solidFill>
              </a:rPr>
              <a:t>option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”: Obliga a las instrucción UPDATE a verificar ciertas condiciones (las declaradas en el WHERE de la vista).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>
                <a:solidFill>
                  <a:srgbClr val="FF0000"/>
                </a:solidFill>
              </a:rPr>
              <a:t>Las validaciones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para eliminación, creación y modificación de registros </a:t>
            </a:r>
            <a:r>
              <a:rPr lang="es-AR" sz="1400" b="1" u="none" baseline="0" dirty="0" smtClean="0">
                <a:solidFill>
                  <a:srgbClr val="FF0000"/>
                </a:solidFill>
              </a:rPr>
              <a:t>serán las mismas 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que vimos en la clase 2</a:t>
            </a:r>
            <a:r>
              <a:rPr lang="es-AR" sz="1400" b="0" u="none" baseline="0" dirty="0" smtClean="0">
                <a:solidFill>
                  <a:srgbClr val="FF0000"/>
                </a:solidFill>
              </a:rPr>
              <a:t>.</a:t>
            </a: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629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s-AR" sz="1400" u="none" baseline="0" dirty="0" smtClean="0"/>
              <a:t>Preguntas.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815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400" u="none" baseline="0" dirty="0" smtClean="0"/>
              <a:t>Con la función getDate se recupera la </a:t>
            </a:r>
            <a:r>
              <a:rPr lang="es-AR" sz="1400" b="1" u="none" baseline="0" dirty="0" smtClean="0"/>
              <a:t>fecha y hora actual del sistema</a:t>
            </a:r>
            <a:r>
              <a:rPr lang="es-AR" sz="1400" u="none" baseline="0" dirty="0" smtClean="0"/>
              <a:t>. Puede utilizarse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/>
              <a:t>Condición en el WHERE </a:t>
            </a:r>
            <a:r>
              <a:rPr lang="es-AR" sz="1400" u="none" baseline="0" dirty="0" smtClean="0"/>
              <a:t>de alguna consulta (Ej.: Ver todos los turnos mayores a la fecha hora actual)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none" baseline="0" dirty="0" smtClean="0"/>
              <a:t>Parámetro para el </a:t>
            </a:r>
            <a:r>
              <a:rPr lang="es-AR" sz="1400" b="1" u="none" baseline="0" dirty="0" smtClean="0"/>
              <a:t>ingreso / modificación de información </a:t>
            </a:r>
            <a:r>
              <a:rPr lang="es-AR" sz="1400" u="none" baseline="0" dirty="0" smtClean="0"/>
              <a:t>(Ej.: Al insertar o modificar registros en una tabla, se suele utilizar esta función como FechaAlta, FechaModif,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none" baseline="0" dirty="0" smtClean="0"/>
              <a:t>Como parte de un </a:t>
            </a:r>
            <a:r>
              <a:rPr lang="es-AR" sz="1400" b="1" u="none" baseline="0" dirty="0" smtClean="0"/>
              <a:t>campo calculado</a:t>
            </a:r>
            <a:r>
              <a:rPr lang="es-AR" sz="1400" u="none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u="none" baseline="0" dirty="0" smtClean="0"/>
              <a:t>Se puede corroborar su valor con un simple </a:t>
            </a:r>
            <a:r>
              <a:rPr lang="es-AR" sz="1400" b="1" u="none" baseline="0" dirty="0" smtClean="0"/>
              <a:t>SELECT getDate().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none" baseline="0" dirty="0" smtClean="0"/>
              <a:t>Valor por default </a:t>
            </a:r>
            <a:r>
              <a:rPr lang="es-AR" sz="1400" b="0" u="none" baseline="0" dirty="0" smtClean="0"/>
              <a:t>al crear una tabla.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1400" u="none" baseline="0" dirty="0" smtClean="0"/>
              <a:t>Si se lo utiliza junto con el CONVERT, Es posible recuperar las </a:t>
            </a:r>
            <a:r>
              <a:rPr lang="es-AR" sz="1400" b="1" u="none" baseline="0" dirty="0" smtClean="0"/>
              <a:t>diferentes partes que componen </a:t>
            </a:r>
            <a:r>
              <a:rPr lang="es-AR" sz="1400" u="none" baseline="0" dirty="0" smtClean="0"/>
              <a:t>el getDate. Estas 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sng" baseline="0" dirty="0" smtClean="0"/>
              <a:t>Fecha</a:t>
            </a:r>
            <a:r>
              <a:rPr lang="es-AR" sz="1400" u="sng" baseline="0" dirty="0" smtClean="0"/>
              <a:t>:</a:t>
            </a:r>
            <a:r>
              <a:rPr lang="es-AR" sz="1400" u="none" baseline="0" dirty="0" smtClean="0"/>
              <a:t>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b="1" u="sng" baseline="0" dirty="0" smtClean="0"/>
              <a:t>Hora</a:t>
            </a:r>
            <a:r>
              <a:rPr lang="es-AR" sz="1400" u="sng" baseline="0" dirty="0" smtClean="0"/>
              <a:t>: </a:t>
            </a:r>
            <a:r>
              <a:rPr lang="es-AR" sz="1400" u="none" baseline="0" dirty="0" smtClean="0"/>
              <a:t>time.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599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datepart nos devuelve la parte especifica solicitada de una fecha. Esto puede ser: 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Año.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Mes.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err="1" smtClean="0"/>
              <a:t>Dia</a:t>
            </a:r>
            <a:r>
              <a:rPr lang="es-AR" sz="1400" baseline="0" dirty="0" smtClean="0"/>
              <a:t>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Hora.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Minuto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Segundo.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AR" sz="1400" baseline="0" dirty="0" smtClean="0"/>
              <a:t>Otros: Trimestre, semana, milisegundos.</a:t>
            </a:r>
          </a:p>
          <a:p>
            <a:pPr marL="285750" marR="0" lvl="0" indent="-28575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400" baseline="0" dirty="0" smtClean="0"/>
              <a:t>Puede ser utilizado en las mismas condiciones que el </a:t>
            </a:r>
            <a:r>
              <a:rPr lang="es-AR" sz="1400" baseline="0" dirty="0" err="1" smtClean="0"/>
              <a:t>getdate</a:t>
            </a:r>
            <a:r>
              <a:rPr lang="es-AR" sz="1400" baseline="0" dirty="0" smtClean="0"/>
              <a:t>: en el WHERE, en el SELECT, como campo calculado, etc. </a:t>
            </a:r>
            <a:r>
              <a:rPr lang="es-AR" sz="1400" baseline="0" dirty="0" err="1" smtClean="0"/>
              <a:t>Tambien</a:t>
            </a:r>
            <a:r>
              <a:rPr lang="es-AR" sz="1400" baseline="0" dirty="0" smtClean="0"/>
              <a:t> pueden ser asignados a variables.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18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Agrega o resta un intervalo especificado a una fecha indicada.  Los valores que puede agregar / restar son los mismos que los vistos en Datepart.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Es posible sumar o restar dias de una forma mas sencilla. </a:t>
            </a:r>
            <a:r>
              <a:rPr lang="es-AR" sz="1400" baseline="0" dirty="0" err="1" smtClean="0"/>
              <a:t>Ej</a:t>
            </a:r>
            <a:r>
              <a:rPr lang="es-AR" sz="1400" baseline="0" dirty="0" smtClean="0"/>
              <a:t>: select getdate() +1. Pero tiene la limitación que suma o resta en dias únicamente.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AL igual que en Datepart, se pueden utilizar abreviaturas como parámetro de la parte de la fecha.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0575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Indica la diferencia existente entre 2 fechas. Puede expresar el valor de diferentes formas (Las mismas vistas en las anteriores funciones). Como el valor devuelto es in </a:t>
            </a:r>
            <a:r>
              <a:rPr lang="es-AR" sz="1400" baseline="0" dirty="0" err="1" smtClean="0"/>
              <a:t>int</a:t>
            </a:r>
            <a:r>
              <a:rPr lang="es-AR" sz="1400" baseline="0" dirty="0" smtClean="0"/>
              <a:t>, si se supera su numero, se mostrara un mensaje de error. 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Las formatos de las dos partes comparadas deben tener el mismo tipo de fecha, sino arrojara 0.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sz="1400" b="0" u="none" baseline="0" dirty="0" smtClean="0">
              <a:solidFill>
                <a:srgbClr val="FF0000"/>
              </a:solidFill>
            </a:endParaRP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sz="1400" b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475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Existen otras funciones de fecha como: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="1" u="sng" baseline="0" dirty="0" err="1" smtClean="0"/>
              <a:t>Isdate</a:t>
            </a:r>
            <a:r>
              <a:rPr lang="es-AR" sz="1400" b="1" u="sng" baseline="0" dirty="0" smtClean="0"/>
              <a:t>: </a:t>
            </a:r>
            <a:r>
              <a:rPr lang="es-AR" sz="1400" baseline="0" dirty="0" smtClean="0"/>
              <a:t>Devuelve 1 si la expresión analizada tiene formato fecha (con o sin hora). Caso contrario, devuelve 0.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="1" u="sng" baseline="0" dirty="0" err="1" smtClean="0"/>
              <a:t>Eomonth</a:t>
            </a:r>
            <a:r>
              <a:rPr lang="es-AR" sz="1400" b="1" u="sng" baseline="0" dirty="0" smtClean="0"/>
              <a:t>: </a:t>
            </a:r>
            <a:r>
              <a:rPr lang="es-AR" sz="1400" baseline="0" dirty="0" smtClean="0"/>
              <a:t>Devuelve una fecha que representa el ultimo </a:t>
            </a:r>
            <a:r>
              <a:rPr lang="es-AR" sz="1400" baseline="0" dirty="0" err="1" smtClean="0"/>
              <a:t>dia</a:t>
            </a:r>
            <a:r>
              <a:rPr lang="es-AR" sz="1400" baseline="0" dirty="0" smtClean="0"/>
              <a:t> del mes (de la fecha que se esta analizando).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sz="1400" baseline="0" dirty="0" smtClean="0"/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88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“</a:t>
            </a:r>
            <a:r>
              <a:rPr lang="es-AR" sz="1400" baseline="0" dirty="0" err="1" smtClean="0"/>
              <a:t>Substring</a:t>
            </a:r>
            <a:r>
              <a:rPr lang="es-AR" sz="1400" baseline="0" dirty="0" smtClean="0"/>
              <a:t>” se utiliza para devolver una parte de una cadena de caracteres. Se deben expresar 3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Cadena de caracteres origina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Posición donde comenzar a devolver la cadena.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Cantidad de caracteres a devolver a partir del 2do parámetro.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El valor </a:t>
            </a:r>
            <a:r>
              <a:rPr lang="es-AR" sz="1400" baseline="0" dirty="0" err="1" smtClean="0"/>
              <a:t>devueto</a:t>
            </a:r>
            <a:r>
              <a:rPr lang="es-AR" sz="1400" baseline="0" dirty="0" smtClean="0"/>
              <a:t> será un </a:t>
            </a:r>
            <a:r>
              <a:rPr lang="es-AR" sz="1400" baseline="0" dirty="0" err="1" smtClean="0"/>
              <a:t>varchar</a:t>
            </a:r>
            <a:r>
              <a:rPr lang="es-AR" sz="1400" baseline="0" dirty="0" smtClean="0"/>
              <a:t> (para </a:t>
            </a:r>
            <a:r>
              <a:rPr lang="es-AR" sz="1400" baseline="0" dirty="0" err="1" smtClean="0"/>
              <a:t>varchar</a:t>
            </a:r>
            <a:r>
              <a:rPr lang="es-AR" sz="1400" baseline="0" dirty="0" smtClean="0"/>
              <a:t>, </a:t>
            </a:r>
            <a:r>
              <a:rPr lang="es-AR" sz="1400" baseline="0" dirty="0" err="1" smtClean="0"/>
              <a:t>char</a:t>
            </a:r>
            <a:r>
              <a:rPr lang="es-AR" sz="1400" baseline="0" dirty="0" smtClean="0"/>
              <a:t> o </a:t>
            </a:r>
            <a:r>
              <a:rPr lang="es-AR" sz="1400" baseline="0" dirty="0" err="1" smtClean="0"/>
              <a:t>text</a:t>
            </a:r>
            <a:r>
              <a:rPr lang="es-AR" sz="1400" baseline="0" dirty="0" smtClean="0"/>
              <a:t>) , </a:t>
            </a:r>
            <a:r>
              <a:rPr lang="es-AR" sz="1400" baseline="0" dirty="0" err="1" smtClean="0"/>
              <a:t>nvarchar</a:t>
            </a:r>
            <a:r>
              <a:rPr lang="es-AR" sz="1400" baseline="0" dirty="0" smtClean="0"/>
              <a:t> (para </a:t>
            </a:r>
            <a:r>
              <a:rPr lang="es-AR" sz="1400" baseline="0" dirty="0" err="1" smtClean="0"/>
              <a:t>nvarchar</a:t>
            </a:r>
            <a:r>
              <a:rPr lang="es-AR" sz="1400" baseline="0" dirty="0" smtClean="0"/>
              <a:t>, </a:t>
            </a:r>
            <a:r>
              <a:rPr lang="es-AR" sz="1400" baseline="0" dirty="0" err="1" smtClean="0"/>
              <a:t>nchar</a:t>
            </a:r>
            <a:r>
              <a:rPr lang="es-AR" sz="1400" baseline="0" dirty="0" smtClean="0"/>
              <a:t> y </a:t>
            </a:r>
            <a:r>
              <a:rPr lang="es-AR" sz="1400" baseline="0" dirty="0" err="1" smtClean="0"/>
              <a:t>ntext</a:t>
            </a:r>
            <a:r>
              <a:rPr lang="es-AR" sz="1400" baseline="0" dirty="0" smtClean="0"/>
              <a:t>) o </a:t>
            </a:r>
            <a:r>
              <a:rPr lang="es-AR" sz="1400" baseline="0" dirty="0" err="1" smtClean="0"/>
              <a:t>varbinary</a:t>
            </a:r>
            <a:r>
              <a:rPr lang="es-AR" sz="1400" baseline="0" dirty="0" smtClean="0"/>
              <a:t> (para </a:t>
            </a:r>
            <a:r>
              <a:rPr lang="es-AR" sz="1400" baseline="0" dirty="0" err="1" smtClean="0"/>
              <a:t>binary</a:t>
            </a:r>
            <a:r>
              <a:rPr lang="es-AR" sz="1400" baseline="0" dirty="0" smtClean="0"/>
              <a:t>, </a:t>
            </a:r>
            <a:r>
              <a:rPr lang="es-AR" sz="1400" baseline="0" dirty="0" err="1" smtClean="0"/>
              <a:t>varbinary</a:t>
            </a:r>
            <a:r>
              <a:rPr lang="es-AR" sz="1400" baseline="0" dirty="0" smtClean="0"/>
              <a:t> e </a:t>
            </a:r>
            <a:r>
              <a:rPr lang="es-AR" sz="1400" baseline="0" dirty="0" err="1" smtClean="0"/>
              <a:t>image</a:t>
            </a:r>
            <a:r>
              <a:rPr lang="es-AR" sz="1400" baseline="0" dirty="0" smtClean="0"/>
              <a:t>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Los parámetros pasados pueden provenir de variables o de subconsultas.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otra función es “</a:t>
            </a:r>
            <a:r>
              <a:rPr lang="es-AR" sz="1400" baseline="0" dirty="0" err="1" smtClean="0"/>
              <a:t>str</a:t>
            </a:r>
            <a:r>
              <a:rPr lang="es-AR" sz="1400" baseline="0" dirty="0" smtClean="0"/>
              <a:t>”. Esta se utiliza para devolver una cadena datos de caracteres convertidos de números (El valor que se devuelve siempre es un </a:t>
            </a:r>
            <a:r>
              <a:rPr lang="es-AR" sz="1400" baseline="0" dirty="0" err="1" smtClean="0"/>
              <a:t>varchar</a:t>
            </a:r>
            <a:r>
              <a:rPr lang="es-AR" sz="1400" baseline="0" dirty="0" smtClean="0"/>
              <a:t>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Puede recibir hasta 3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Obligatorio: Expresión a convertir.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Opcional: Longitud: Longitud total del futuro </a:t>
            </a:r>
            <a:r>
              <a:rPr lang="es-AR" sz="1400" baseline="0" dirty="0" err="1" smtClean="0"/>
              <a:t>string</a:t>
            </a:r>
            <a:r>
              <a:rPr lang="es-AR" sz="1400" baseline="0" dirty="0" smtClean="0"/>
              <a:t> (Incluye decimal, enteros y espacios).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Decimal: Cantidad de caracteres “decimales”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Si no se indica el </a:t>
            </a:r>
            <a:r>
              <a:rPr lang="es-AR" sz="1400" baseline="0" dirty="0" err="1" smtClean="0"/>
              <a:t>parametro</a:t>
            </a:r>
            <a:r>
              <a:rPr lang="es-AR" sz="1400" baseline="0" dirty="0" smtClean="0"/>
              <a:t> 2, por defecto lo considera 10 (Ojo en la practica).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323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La función </a:t>
            </a:r>
            <a:r>
              <a:rPr lang="es-AR" sz="1400" baseline="0" dirty="0" err="1" smtClean="0"/>
              <a:t>len</a:t>
            </a:r>
            <a:r>
              <a:rPr lang="es-AR" sz="1400" baseline="0" dirty="0" smtClean="0"/>
              <a:t> devuelve la cantidad de caracteres que tiene una cadena de texto. El único parámetro que recibe es la cadena de texto a analizar. Antes de contar la cantidad de caracteres que tiene la cadena de texto, SQL Server convierte implícitamente el valor a texto (Ojo con las fechas).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baseline="0" dirty="0" smtClean="0"/>
              <a:t>Devuelve una cantidad indicada de caracteres comenzando de la derecha (para </a:t>
            </a:r>
            <a:r>
              <a:rPr lang="es-AR" sz="1400" baseline="0" dirty="0" err="1" smtClean="0"/>
              <a:t>Right</a:t>
            </a:r>
            <a:r>
              <a:rPr lang="es-AR" sz="1400" baseline="0" dirty="0" smtClean="0"/>
              <a:t>) o de la izquierda (</a:t>
            </a:r>
            <a:r>
              <a:rPr lang="es-AR" sz="1400" baseline="0" dirty="0" err="1" smtClean="0"/>
              <a:t>Left</a:t>
            </a:r>
            <a:r>
              <a:rPr lang="es-AR" sz="1400" baseline="0" dirty="0" smtClean="0"/>
              <a:t>). Recibe 2 parámetros: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Cadena de texto a analizar</a:t>
            </a:r>
          </a:p>
          <a:p>
            <a:pPr marL="342900" marR="0" lvl="0" indent="-34290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AR" sz="1400" baseline="0" dirty="0" smtClean="0"/>
              <a:t>Cantidad de caracteres a devolver.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s-AR" sz="1400" baseline="0" dirty="0" smtClean="0"/>
              <a:t>Combinados, pueden ser utilizados como </a:t>
            </a:r>
            <a:r>
              <a:rPr lang="es-AR" sz="1400" baseline="0" dirty="0" err="1" smtClean="0"/>
              <a:t>substring</a:t>
            </a:r>
            <a:r>
              <a:rPr lang="es-AR" sz="1400" baseline="0" dirty="0" smtClean="0"/>
              <a:t>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40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477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08/05/2017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629083"/>
            <a:ext cx="7306331" cy="74776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1"/>
                </a:solidFill>
              </a:rPr>
              <a:t>SQL - Nivel 1 </a:t>
            </a:r>
          </a:p>
          <a:p>
            <a:pPr algn="ctr"/>
            <a:r>
              <a:rPr lang="es-ES" sz="4400" b="1" dirty="0" smtClean="0">
                <a:solidFill>
                  <a:schemeClr val="accent1"/>
                </a:solidFill>
              </a:rPr>
              <a:t>Encuentro 3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3.3 </a:t>
            </a:r>
            <a:r>
              <a:rPr lang="es-AR" dirty="0" err="1" smtClean="0"/>
              <a:t>Lower</a:t>
            </a:r>
            <a:r>
              <a:rPr lang="es-AR" dirty="0" smtClean="0"/>
              <a:t> / </a:t>
            </a:r>
            <a:r>
              <a:rPr lang="es-AR" dirty="0" err="1" smtClean="0"/>
              <a:t>Upper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2140248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texto,</a:t>
            </a:r>
          </a:p>
          <a:p>
            <a:pPr algn="ctr"/>
            <a:r>
              <a:rPr lang="es-AR" sz="3600" b="1" dirty="0" err="1" smtClean="0"/>
              <a:t>lower</a:t>
            </a:r>
            <a:r>
              <a:rPr lang="es-AR" sz="3600" b="1" dirty="0" smtClean="0"/>
              <a:t> (texto) as ‘</a:t>
            </a:r>
            <a:r>
              <a:rPr lang="es-AR" sz="3600" b="1" dirty="0" err="1" smtClean="0"/>
              <a:t>Minuscula</a:t>
            </a:r>
            <a:r>
              <a:rPr lang="es-AR" sz="3600" b="1" dirty="0" smtClean="0"/>
              <a:t>’,</a:t>
            </a:r>
          </a:p>
          <a:p>
            <a:pPr algn="ctr"/>
            <a:r>
              <a:rPr lang="es-AR" sz="3600" b="1" dirty="0" err="1" smtClean="0"/>
              <a:t>upper</a:t>
            </a:r>
            <a:r>
              <a:rPr lang="es-AR" sz="3600" b="1" dirty="0" smtClean="0"/>
              <a:t> (texto) as ‘</a:t>
            </a:r>
            <a:r>
              <a:rPr lang="es-AR" sz="3600" b="1" dirty="0" err="1" smtClean="0"/>
              <a:t>Mayuscula</a:t>
            </a:r>
            <a:r>
              <a:rPr lang="es-AR" sz="3600" b="1" dirty="0" smtClean="0"/>
              <a:t>’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5138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3.4 </a:t>
            </a:r>
            <a:r>
              <a:rPr lang="es-AR" dirty="0" err="1" smtClean="0"/>
              <a:t>Replace</a:t>
            </a:r>
            <a:r>
              <a:rPr lang="es-AR" dirty="0" smtClean="0"/>
              <a:t> / </a:t>
            </a:r>
            <a:r>
              <a:rPr lang="es-AR" dirty="0" err="1" smtClean="0"/>
              <a:t>ltrim</a:t>
            </a:r>
            <a:r>
              <a:rPr lang="es-AR" dirty="0" smtClean="0"/>
              <a:t> / </a:t>
            </a:r>
            <a:r>
              <a:rPr lang="es-AR" dirty="0" err="1" smtClean="0"/>
              <a:t>rtrim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276152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texto,</a:t>
            </a:r>
          </a:p>
          <a:p>
            <a:pPr algn="ctr"/>
            <a:r>
              <a:rPr lang="es-AR" sz="3600" b="1" dirty="0" err="1" smtClean="0"/>
              <a:t>Ltrim</a:t>
            </a:r>
            <a:r>
              <a:rPr lang="es-AR" sz="3600" b="1" dirty="0" smtClean="0"/>
              <a:t>(</a:t>
            </a:r>
            <a:r>
              <a:rPr lang="es-AR" sz="3600" b="1" dirty="0" err="1" smtClean="0"/>
              <a:t>Rtrim</a:t>
            </a:r>
            <a:r>
              <a:rPr lang="es-AR" sz="3600" b="1" dirty="0" smtClean="0"/>
              <a:t>(texto)) as ‘Texto limpio’</a:t>
            </a:r>
          </a:p>
          <a:p>
            <a:pPr algn="ctr"/>
            <a:endParaRPr lang="es-AR" sz="3600" b="1" dirty="0"/>
          </a:p>
          <a:p>
            <a:pPr algn="ctr"/>
            <a:r>
              <a:rPr lang="es-AR" sz="3600" b="1" dirty="0" smtClean="0"/>
              <a:t>Select </a:t>
            </a:r>
            <a:r>
              <a:rPr lang="es-AR" sz="3600" b="1" dirty="0" err="1" smtClean="0"/>
              <a:t>replace</a:t>
            </a:r>
            <a:r>
              <a:rPr lang="es-AR" sz="3600" b="1" dirty="0" smtClean="0"/>
              <a:t> </a:t>
            </a:r>
          </a:p>
          <a:p>
            <a:pPr algn="ctr"/>
            <a:r>
              <a:rPr lang="es-AR" sz="3600" b="1" dirty="0" smtClean="0"/>
              <a:t>(texto, reemplazo, reemplazar)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5110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3.5 </a:t>
            </a:r>
            <a:r>
              <a:rPr lang="es-AR" dirty="0" err="1" smtClean="0"/>
              <a:t>Stuff</a:t>
            </a:r>
            <a:r>
              <a:rPr lang="es-AR" dirty="0" smtClean="0"/>
              <a:t> / </a:t>
            </a:r>
            <a:r>
              <a:rPr lang="es-AR" dirty="0" err="1" smtClean="0"/>
              <a:t>Patindex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564184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/>
              <a:t> </a:t>
            </a:r>
            <a:r>
              <a:rPr lang="es-AR" sz="3600" b="1" dirty="0" smtClean="0"/>
              <a:t>texto,</a:t>
            </a:r>
          </a:p>
          <a:p>
            <a:pPr algn="ctr"/>
            <a:r>
              <a:rPr lang="es-AR" sz="3600" b="1" dirty="0" err="1" smtClean="0"/>
              <a:t>Stuff</a:t>
            </a:r>
            <a:r>
              <a:rPr lang="es-AR" sz="3600" b="1" dirty="0" smtClean="0"/>
              <a:t> (texto,3,2,subcadena) as ‘</a:t>
            </a:r>
            <a:r>
              <a:rPr lang="es-AR" sz="3600" b="1" dirty="0" err="1" smtClean="0"/>
              <a:t>Stuff</a:t>
            </a:r>
            <a:r>
              <a:rPr lang="es-AR" sz="3600" b="1" dirty="0" smtClean="0"/>
              <a:t>’,</a:t>
            </a:r>
          </a:p>
          <a:p>
            <a:pPr algn="ctr"/>
            <a:r>
              <a:rPr lang="es-AR" sz="3600" b="1" dirty="0" err="1" smtClean="0"/>
              <a:t>Patindex</a:t>
            </a:r>
            <a:r>
              <a:rPr lang="es-AR" sz="3600" b="1" dirty="0" smtClean="0"/>
              <a:t> (</a:t>
            </a:r>
            <a:r>
              <a:rPr lang="es-AR" sz="3600" b="1" dirty="0" err="1" smtClean="0"/>
              <a:t>subCadena</a:t>
            </a:r>
            <a:r>
              <a:rPr lang="es-AR" sz="3600" b="1" dirty="0" smtClean="0"/>
              <a:t>, Texto) </a:t>
            </a:r>
          </a:p>
          <a:p>
            <a:pPr algn="ctr"/>
            <a:r>
              <a:rPr lang="es-AR" sz="3600" b="1" dirty="0" smtClean="0"/>
              <a:t>as </a:t>
            </a:r>
            <a:r>
              <a:rPr lang="es-AR" sz="3600" b="1" dirty="0" err="1" smtClean="0"/>
              <a:t>posicion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702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3.6 Reverse / </a:t>
            </a:r>
            <a:r>
              <a:rPr lang="es-AR" dirty="0" err="1" smtClean="0"/>
              <a:t>Replicate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996232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texto,</a:t>
            </a:r>
          </a:p>
          <a:p>
            <a:pPr algn="ctr"/>
            <a:r>
              <a:rPr lang="es-AR" sz="3600" b="1" dirty="0" smtClean="0"/>
              <a:t>reverse (texto) as ‘Invertido’,</a:t>
            </a:r>
          </a:p>
          <a:p>
            <a:pPr algn="ctr"/>
            <a:r>
              <a:rPr lang="es-AR" sz="3600" b="1" dirty="0" err="1" smtClean="0"/>
              <a:t>replicate</a:t>
            </a:r>
            <a:r>
              <a:rPr lang="es-AR" sz="3600" b="1" dirty="0" smtClean="0"/>
              <a:t> (texto, 3) as ‘Replicar’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62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Otras funciones.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4.1 Funciones de conversión.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564184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smtClean="0"/>
              <a:t>Select expresión, </a:t>
            </a:r>
          </a:p>
          <a:p>
            <a:pPr algn="ctr"/>
            <a:r>
              <a:rPr lang="es-AR" sz="3600" b="1" dirty="0" smtClean="0"/>
              <a:t>CONVERT (</a:t>
            </a:r>
            <a:r>
              <a:rPr lang="es-AR" sz="3600" b="1" dirty="0" err="1" smtClean="0"/>
              <a:t>tipo_de_dato</a:t>
            </a:r>
            <a:r>
              <a:rPr lang="es-AR" sz="3600" b="1" dirty="0" smtClean="0"/>
              <a:t>, expresión),</a:t>
            </a:r>
          </a:p>
          <a:p>
            <a:pPr algn="ctr"/>
            <a:r>
              <a:rPr lang="es-AR" sz="3600" b="1" dirty="0" smtClean="0"/>
              <a:t>CAST (expresión as </a:t>
            </a:r>
            <a:r>
              <a:rPr lang="es-AR" sz="3600" b="1" dirty="0" err="1" smtClean="0"/>
              <a:t>tipo_de_dato</a:t>
            </a:r>
            <a:r>
              <a:rPr lang="es-AR" sz="3600" b="1" dirty="0" smtClean="0"/>
              <a:t>)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811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Otras funciones.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4.2 Conversiones implícitas / explicitas.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6" y="1492175"/>
            <a:ext cx="4737140" cy="44484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54" y="3335411"/>
            <a:ext cx="17335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Otras funciones.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4.3 Funciones de redondeo.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564184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/>
              <a:t>Numero</a:t>
            </a:r>
            <a:r>
              <a:rPr lang="es-AR" sz="3600" b="1" dirty="0" smtClean="0"/>
              <a:t>,</a:t>
            </a:r>
          </a:p>
          <a:p>
            <a:pPr algn="ctr"/>
            <a:r>
              <a:rPr lang="es-AR" sz="3600" b="1" dirty="0"/>
              <a:t>Round (Numero, </a:t>
            </a:r>
            <a:r>
              <a:rPr lang="es-AR" sz="3600" b="1" dirty="0" smtClean="0"/>
              <a:t>longitud),</a:t>
            </a:r>
          </a:p>
          <a:p>
            <a:pPr algn="ctr"/>
            <a:r>
              <a:rPr lang="es-AR" sz="3600" b="1" dirty="0" err="1" smtClean="0"/>
              <a:t>Ceiling</a:t>
            </a:r>
            <a:r>
              <a:rPr lang="es-AR" sz="3600" b="1" dirty="0" smtClean="0"/>
              <a:t> (Numero),</a:t>
            </a:r>
          </a:p>
          <a:p>
            <a:pPr algn="ctr"/>
            <a:r>
              <a:rPr lang="es-AR" sz="3600" b="1" dirty="0" err="1" smtClean="0"/>
              <a:t>Floor</a:t>
            </a:r>
            <a:r>
              <a:rPr lang="es-AR" sz="3600" b="1" dirty="0" smtClean="0"/>
              <a:t> (Numero)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89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Otras funciones.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4.4 Exists.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348160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exists</a:t>
            </a:r>
            <a:r>
              <a:rPr lang="es-AR" sz="3600" b="1" dirty="0" smtClean="0"/>
              <a:t>(</a:t>
            </a:r>
            <a:r>
              <a:rPr lang="es-AR" sz="3600" b="1" dirty="0" err="1" smtClean="0"/>
              <a:t>subconsulta</a:t>
            </a:r>
            <a:r>
              <a:rPr lang="es-AR" sz="3600" b="1" dirty="0" smtClean="0"/>
              <a:t>)</a:t>
            </a:r>
          </a:p>
          <a:p>
            <a:pPr algn="ctr"/>
            <a:endParaRPr lang="es-AR" sz="3600" b="1" dirty="0"/>
          </a:p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* </a:t>
            </a:r>
            <a:r>
              <a:rPr lang="es-AR" sz="3600" b="1" dirty="0" err="1" smtClean="0"/>
              <a:t>from</a:t>
            </a:r>
            <a:r>
              <a:rPr lang="es-AR" sz="3600" b="1" dirty="0" smtClean="0"/>
              <a:t> tabla</a:t>
            </a:r>
          </a:p>
          <a:p>
            <a:pPr algn="ctr"/>
            <a:r>
              <a:rPr lang="es-AR" sz="3600" b="1" dirty="0" err="1" smtClean="0"/>
              <a:t>Where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exists</a:t>
            </a:r>
            <a:r>
              <a:rPr lang="es-AR" sz="3600" b="1" dirty="0" smtClean="0"/>
              <a:t> (</a:t>
            </a:r>
            <a:r>
              <a:rPr lang="es-AR" sz="3600" b="1" dirty="0" err="1" smtClean="0"/>
              <a:t>Select</a:t>
            </a:r>
            <a:r>
              <a:rPr lang="es-AR" sz="3600" b="1" dirty="0" smtClean="0"/>
              <a:t> * </a:t>
            </a:r>
            <a:r>
              <a:rPr lang="es-AR" sz="3600" b="1" dirty="0" err="1" smtClean="0"/>
              <a:t>from</a:t>
            </a:r>
            <a:r>
              <a:rPr lang="es-AR" sz="3600" b="1" dirty="0" smtClean="0"/>
              <a:t> tabla2.campo1 = tabla.campo1)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701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5</a:t>
            </a:r>
            <a:r>
              <a:rPr lang="es-AR" dirty="0" smtClean="0"/>
              <a:t>. Vistas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5.1 Definición y características. </a:t>
            </a:r>
            <a:endParaRPr lang="es-AR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pPr algn="ctr"/>
            <a:endParaRPr lang="es-AR" sz="3200" b="1" dirty="0" smtClean="0"/>
          </a:p>
          <a:p>
            <a:pPr algn="ctr"/>
            <a:r>
              <a:rPr lang="es-AR" sz="3200" b="1" dirty="0" smtClean="0"/>
              <a:t>CREATE VIEW </a:t>
            </a:r>
            <a:r>
              <a:rPr lang="es-AR" sz="3200" dirty="0" smtClean="0"/>
              <a:t>nombreVista as</a:t>
            </a:r>
          </a:p>
          <a:p>
            <a:pPr algn="ctr"/>
            <a:r>
              <a:rPr lang="es-AR" sz="3200" dirty="0" err="1" smtClean="0"/>
              <a:t>Select</a:t>
            </a:r>
            <a:r>
              <a:rPr lang="es-AR" sz="3200" dirty="0" smtClean="0"/>
              <a:t> * </a:t>
            </a:r>
            <a:r>
              <a:rPr lang="es-AR" sz="3200" dirty="0" err="1" smtClean="0"/>
              <a:t>from</a:t>
            </a:r>
            <a:r>
              <a:rPr lang="es-AR" sz="3200" dirty="0" smtClean="0"/>
              <a:t> </a:t>
            </a:r>
            <a:r>
              <a:rPr lang="es-AR" sz="3200" dirty="0" err="1" smtClean="0"/>
              <a:t>nombreTabla</a:t>
            </a:r>
            <a:endParaRPr lang="es-AR" sz="3200" dirty="0" smtClean="0"/>
          </a:p>
          <a:p>
            <a:pPr algn="ctr"/>
            <a:endParaRPr lang="es-AR" sz="3200" dirty="0"/>
          </a:p>
          <a:p>
            <a:pPr algn="ctr"/>
            <a:r>
              <a:rPr lang="es-AR" sz="3200" b="1" dirty="0" smtClean="0"/>
              <a:t>SELECT * FROM </a:t>
            </a:r>
            <a:r>
              <a:rPr lang="es-AR" sz="3200" dirty="0" smtClean="0"/>
              <a:t>nombreVista</a:t>
            </a:r>
          </a:p>
          <a:p>
            <a:pPr algn="ctr"/>
            <a:endParaRPr lang="es-AR" sz="3200" dirty="0" smtClean="0"/>
          </a:p>
        </p:txBody>
      </p:sp>
    </p:spTree>
    <p:extLst>
      <p:ext uri="{BB962C8B-B14F-4D97-AF65-F5344CB8AC3E}">
        <p14:creationId xmlns:p14="http://schemas.microsoft.com/office/powerpoint/2010/main" val="23755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5</a:t>
            </a:r>
            <a:r>
              <a:rPr lang="es-AR" dirty="0" smtClean="0"/>
              <a:t>. Vistas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5.2 Información y eliminación. </a:t>
            </a:r>
            <a:endParaRPr lang="es-AR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pPr algn="ctr"/>
            <a:r>
              <a:rPr lang="es-AR" sz="2800" b="1" dirty="0" smtClean="0"/>
              <a:t>sp_help; sp_helptext; sp_depends</a:t>
            </a:r>
          </a:p>
          <a:p>
            <a:pPr algn="ctr"/>
            <a:endParaRPr lang="es-AR" sz="2800" b="1" dirty="0" smtClean="0"/>
          </a:p>
          <a:p>
            <a:pPr algn="ctr"/>
            <a:r>
              <a:rPr lang="es-AR" sz="2800" b="1" dirty="0" smtClean="0"/>
              <a:t>CREATE VIEW </a:t>
            </a:r>
            <a:r>
              <a:rPr lang="es-AR" sz="2800" dirty="0" smtClean="0"/>
              <a:t>nombreVista</a:t>
            </a:r>
          </a:p>
          <a:p>
            <a:pPr algn="ctr"/>
            <a:r>
              <a:rPr lang="es-AR" sz="2800" dirty="0" err="1" smtClean="0"/>
              <a:t>with</a:t>
            </a:r>
            <a:r>
              <a:rPr lang="es-AR" sz="2800" dirty="0" smtClean="0"/>
              <a:t> </a:t>
            </a:r>
            <a:r>
              <a:rPr lang="es-AR" sz="2800" dirty="0" err="1" smtClean="0"/>
              <a:t>encryption</a:t>
            </a:r>
            <a:r>
              <a:rPr lang="es-AR" sz="2800" dirty="0" smtClean="0"/>
              <a:t> as  </a:t>
            </a:r>
            <a:r>
              <a:rPr lang="es-AR" sz="2800" dirty="0" err="1" smtClean="0"/>
              <a:t>Select</a:t>
            </a:r>
            <a:r>
              <a:rPr lang="es-AR" sz="2800" dirty="0" smtClean="0"/>
              <a:t> * </a:t>
            </a:r>
            <a:r>
              <a:rPr lang="es-AR" sz="2800" dirty="0" err="1" smtClean="0"/>
              <a:t>from</a:t>
            </a:r>
            <a:r>
              <a:rPr lang="es-AR" sz="2800" dirty="0" smtClean="0"/>
              <a:t> </a:t>
            </a:r>
            <a:r>
              <a:rPr lang="es-AR" sz="2800" dirty="0" err="1" smtClean="0"/>
              <a:t>nombreTabla</a:t>
            </a:r>
            <a:endParaRPr lang="es-AR" sz="2800" dirty="0" smtClean="0"/>
          </a:p>
          <a:p>
            <a:pPr algn="ctr"/>
            <a:endParaRPr lang="es-AR" sz="2800" dirty="0"/>
          </a:p>
          <a:p>
            <a:pPr algn="ctr"/>
            <a:r>
              <a:rPr lang="es-AR" sz="2800" b="1" dirty="0" smtClean="0"/>
              <a:t>DROP VIEW </a:t>
            </a:r>
            <a:r>
              <a:rPr lang="es-AR" sz="2800" dirty="0" err="1" smtClean="0"/>
              <a:t>nombreVIsta</a:t>
            </a:r>
            <a:endParaRPr lang="es-AR" sz="2800" dirty="0" smtClean="0"/>
          </a:p>
          <a:p>
            <a:pPr algn="ctr"/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3174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 Presentación.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91840" y="1348160"/>
            <a:ext cx="7899424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Presentación.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Funciones - Fechas.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Funciones – Texto.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Otras funciones.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Vistas.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600" dirty="0" smtClean="0"/>
              <a:t>Preguntas.</a:t>
            </a:r>
          </a:p>
          <a:p>
            <a:endParaRPr lang="es-AR" sz="26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1.1 Temario.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5</a:t>
            </a:r>
            <a:r>
              <a:rPr lang="es-AR" dirty="0" smtClean="0"/>
              <a:t>. Vistas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5.3 Modificando una vista.  </a:t>
            </a:r>
            <a:endParaRPr lang="es-AR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pPr algn="ctr"/>
            <a:endParaRPr lang="es-AR" sz="3200" b="1" dirty="0" smtClean="0"/>
          </a:p>
          <a:p>
            <a:pPr algn="ctr"/>
            <a:r>
              <a:rPr lang="es-AR" sz="3200" b="1" dirty="0" smtClean="0"/>
              <a:t>ALTER VIEW </a:t>
            </a:r>
            <a:r>
              <a:rPr lang="es-AR" sz="3200" dirty="0" smtClean="0"/>
              <a:t>nombreVista</a:t>
            </a:r>
          </a:p>
          <a:p>
            <a:pPr algn="ctr"/>
            <a:r>
              <a:rPr lang="es-AR" sz="3200" dirty="0" smtClean="0"/>
              <a:t>as </a:t>
            </a:r>
            <a:r>
              <a:rPr lang="es-AR" sz="3200" dirty="0" err="1" smtClean="0"/>
              <a:t>select</a:t>
            </a:r>
            <a:r>
              <a:rPr lang="es-AR" sz="3200" dirty="0" smtClean="0"/>
              <a:t> * </a:t>
            </a:r>
            <a:r>
              <a:rPr lang="es-AR" sz="3200" dirty="0" err="1" smtClean="0"/>
              <a:t>from</a:t>
            </a:r>
            <a:r>
              <a:rPr lang="es-AR" sz="3200" dirty="0" smtClean="0"/>
              <a:t> tabla </a:t>
            </a:r>
          </a:p>
          <a:p>
            <a:pPr algn="ctr"/>
            <a:r>
              <a:rPr lang="es-AR" sz="3200" dirty="0" err="1" smtClean="0"/>
              <a:t>where</a:t>
            </a:r>
            <a:r>
              <a:rPr lang="es-AR" sz="3200" dirty="0" smtClean="0"/>
              <a:t> condiciones</a:t>
            </a:r>
          </a:p>
          <a:p>
            <a:pPr algn="ctr"/>
            <a:endParaRPr lang="es-AR" sz="3200" dirty="0" smtClean="0"/>
          </a:p>
        </p:txBody>
      </p:sp>
    </p:spTree>
    <p:extLst>
      <p:ext uri="{BB962C8B-B14F-4D97-AF65-F5344CB8AC3E}">
        <p14:creationId xmlns:p14="http://schemas.microsoft.com/office/powerpoint/2010/main" val="21361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5</a:t>
            </a:r>
            <a:r>
              <a:rPr lang="es-AR" dirty="0" smtClean="0"/>
              <a:t>. Vistas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5.4 Gestión de datos a través de una vista.  </a:t>
            </a:r>
            <a:endParaRPr lang="es-AR" dirty="0"/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-1" y="1204144"/>
            <a:ext cx="8672513" cy="4804544"/>
          </a:xfrm>
        </p:spPr>
        <p:txBody>
          <a:bodyPr/>
          <a:lstStyle/>
          <a:p>
            <a:pPr algn="ctr"/>
            <a:endParaRPr lang="es-AR" sz="2800" b="1" dirty="0" smtClean="0"/>
          </a:p>
          <a:p>
            <a:pPr algn="ctr"/>
            <a:r>
              <a:rPr lang="es-AR" sz="2800" b="1" dirty="0" smtClean="0"/>
              <a:t>DELETE * FROM  </a:t>
            </a:r>
            <a:r>
              <a:rPr lang="es-AR" sz="2800" dirty="0" smtClean="0"/>
              <a:t>nombreVista</a:t>
            </a:r>
          </a:p>
          <a:p>
            <a:pPr algn="ctr"/>
            <a:endParaRPr lang="es-AR" sz="2800" dirty="0"/>
          </a:p>
          <a:p>
            <a:pPr algn="ctr"/>
            <a:r>
              <a:rPr lang="es-AR" sz="2800" b="1" dirty="0" smtClean="0"/>
              <a:t>INSERT INTO </a:t>
            </a:r>
            <a:r>
              <a:rPr lang="es-AR" sz="2800" dirty="0" smtClean="0"/>
              <a:t>nombreVista </a:t>
            </a:r>
            <a:r>
              <a:rPr lang="es-AR" sz="2800" b="1" dirty="0" smtClean="0"/>
              <a:t>VALUES</a:t>
            </a:r>
            <a:r>
              <a:rPr lang="es-AR" sz="2800" dirty="0" smtClean="0"/>
              <a:t> (…)</a:t>
            </a:r>
          </a:p>
          <a:p>
            <a:pPr algn="ctr"/>
            <a:endParaRPr lang="es-AR" sz="2800" dirty="0"/>
          </a:p>
          <a:p>
            <a:pPr algn="ctr"/>
            <a:r>
              <a:rPr lang="es-AR" sz="2800" b="1" dirty="0" smtClean="0"/>
              <a:t>UPDATE</a:t>
            </a:r>
            <a:r>
              <a:rPr lang="es-AR" sz="2800" dirty="0" smtClean="0"/>
              <a:t> NombreVista </a:t>
            </a:r>
            <a:r>
              <a:rPr lang="es-AR" sz="2800" b="1" dirty="0" smtClean="0"/>
              <a:t>SET</a:t>
            </a:r>
            <a:r>
              <a:rPr lang="es-AR" sz="2800" dirty="0" smtClean="0"/>
              <a:t> campo = valor</a:t>
            </a:r>
          </a:p>
          <a:p>
            <a:pPr algn="ctr"/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16449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6. Preguntas.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Funciones - Fechas.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/>
              <a:t>2</a:t>
            </a:r>
            <a:r>
              <a:rPr lang="es-AR" dirty="0" smtClean="0"/>
              <a:t>.1 GetDate.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276152"/>
            <a:ext cx="8672513" cy="4444504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dirty="0" err="1" smtClean="0"/>
              <a:t>update</a:t>
            </a:r>
            <a:r>
              <a:rPr lang="es-AR" sz="3600" dirty="0" smtClean="0"/>
              <a:t> tabla set </a:t>
            </a:r>
          </a:p>
          <a:p>
            <a:pPr algn="ctr"/>
            <a:r>
              <a:rPr lang="es-AR" sz="3600" dirty="0" err="1" smtClean="0"/>
              <a:t>campoFecha</a:t>
            </a:r>
            <a:r>
              <a:rPr lang="es-AR" sz="3600" dirty="0" smtClean="0"/>
              <a:t> = </a:t>
            </a:r>
            <a:r>
              <a:rPr lang="es-AR" sz="3600" b="1" dirty="0" err="1" smtClean="0"/>
              <a:t>getdate</a:t>
            </a:r>
            <a:r>
              <a:rPr lang="es-AR" sz="3600" b="1" dirty="0" smtClean="0"/>
              <a:t>()</a:t>
            </a:r>
          </a:p>
          <a:p>
            <a:pPr algn="ctr"/>
            <a:endParaRPr lang="es-AR" sz="3600" b="1" dirty="0"/>
          </a:p>
          <a:p>
            <a:pPr algn="ctr"/>
            <a:r>
              <a:rPr lang="es-AR" sz="3600" dirty="0" err="1" smtClean="0"/>
              <a:t>select</a:t>
            </a:r>
            <a:r>
              <a:rPr lang="es-AR" sz="3600" dirty="0" smtClean="0"/>
              <a:t> * </a:t>
            </a:r>
            <a:r>
              <a:rPr lang="es-AR" sz="3600" dirty="0" err="1" smtClean="0"/>
              <a:t>from</a:t>
            </a:r>
            <a:r>
              <a:rPr lang="es-AR" sz="3600" dirty="0" smtClean="0"/>
              <a:t> tabla </a:t>
            </a:r>
            <a:r>
              <a:rPr lang="es-AR" sz="3600" dirty="0" err="1" smtClean="0"/>
              <a:t>where</a:t>
            </a:r>
            <a:endParaRPr lang="es-AR" sz="3600" dirty="0" smtClean="0"/>
          </a:p>
          <a:p>
            <a:pPr algn="ctr"/>
            <a:r>
              <a:rPr lang="es-AR" sz="3600" dirty="0" smtClean="0"/>
              <a:t>campoFecha =, </a:t>
            </a:r>
            <a:r>
              <a:rPr lang="es-AR" sz="3600" b="1" dirty="0" smtClean="0"/>
              <a:t>getdate() </a:t>
            </a:r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63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Funciones - Fechas.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2.2 Datepart.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348160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dirty="0" err="1"/>
              <a:t>Select</a:t>
            </a:r>
            <a:r>
              <a:rPr lang="es-AR" sz="3600" dirty="0"/>
              <a:t> * </a:t>
            </a:r>
            <a:r>
              <a:rPr lang="es-AR" sz="3600" dirty="0" err="1"/>
              <a:t>from</a:t>
            </a:r>
            <a:r>
              <a:rPr lang="es-AR" sz="3600" dirty="0"/>
              <a:t> tabla </a:t>
            </a:r>
            <a:r>
              <a:rPr lang="es-AR" sz="3600" dirty="0" err="1"/>
              <a:t>where</a:t>
            </a:r>
            <a:endParaRPr lang="es-AR" sz="3600" dirty="0"/>
          </a:p>
          <a:p>
            <a:pPr algn="ctr"/>
            <a:r>
              <a:rPr lang="es-AR" sz="3600" b="1" dirty="0"/>
              <a:t>datepart(</a:t>
            </a:r>
            <a:r>
              <a:rPr lang="es-AR" sz="3600" b="1" dirty="0" err="1"/>
              <a:t>month</a:t>
            </a:r>
            <a:r>
              <a:rPr lang="es-AR" sz="3600" b="1" dirty="0"/>
              <a:t>, </a:t>
            </a:r>
            <a:r>
              <a:rPr lang="es-AR" sz="3600" b="1" dirty="0" err="1"/>
              <a:t>campoFecha</a:t>
            </a:r>
            <a:r>
              <a:rPr lang="es-AR" sz="3600" b="1" dirty="0"/>
              <a:t>) </a:t>
            </a:r>
            <a:r>
              <a:rPr lang="es-AR" sz="3600" dirty="0"/>
              <a:t>= 12</a:t>
            </a:r>
          </a:p>
          <a:p>
            <a:pPr algn="ctr"/>
            <a:endParaRPr lang="es-AR" sz="3600" dirty="0" smtClean="0"/>
          </a:p>
          <a:p>
            <a:pPr algn="ctr"/>
            <a:r>
              <a:rPr lang="es-AR" sz="3600" dirty="0" err="1" smtClean="0"/>
              <a:t>Select</a:t>
            </a:r>
            <a:r>
              <a:rPr lang="es-AR" sz="3600" dirty="0" smtClean="0"/>
              <a:t> </a:t>
            </a:r>
            <a:r>
              <a:rPr lang="es-AR" sz="3600" b="1" dirty="0" smtClean="0"/>
              <a:t>datepart(minute, </a:t>
            </a:r>
            <a:r>
              <a:rPr lang="es-AR" sz="3600" b="1" dirty="0" err="1" smtClean="0"/>
              <a:t>getdate</a:t>
            </a:r>
            <a:r>
              <a:rPr lang="es-AR" sz="3600" b="1" dirty="0" smtClean="0"/>
              <a:t>())</a:t>
            </a:r>
          </a:p>
          <a:p>
            <a:pPr algn="ctr"/>
            <a:endParaRPr lang="es-AR" sz="3600" b="1" dirty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359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Funciones - Fechas.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2.3 Dateadd.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924224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dirty="0" err="1" smtClean="0"/>
              <a:t>Select</a:t>
            </a:r>
            <a:r>
              <a:rPr lang="es-AR" sz="3600" dirty="0" smtClean="0"/>
              <a:t> </a:t>
            </a:r>
            <a:r>
              <a:rPr lang="es-AR" sz="3600" dirty="0" err="1" smtClean="0"/>
              <a:t>campoFecha</a:t>
            </a:r>
            <a:r>
              <a:rPr lang="es-AR" sz="3600" dirty="0" smtClean="0"/>
              <a:t>,</a:t>
            </a:r>
          </a:p>
          <a:p>
            <a:pPr algn="ctr"/>
            <a:r>
              <a:rPr lang="es-AR" sz="3600" b="1" dirty="0" err="1" smtClean="0"/>
              <a:t>dateadd</a:t>
            </a:r>
            <a:r>
              <a:rPr lang="es-AR" sz="3600" b="1" dirty="0" smtClean="0"/>
              <a:t> (</a:t>
            </a:r>
            <a:r>
              <a:rPr lang="es-AR" sz="3600" b="1" dirty="0" err="1" smtClean="0"/>
              <a:t>year</a:t>
            </a:r>
            <a:r>
              <a:rPr lang="es-AR" sz="3600" b="1" dirty="0" smtClean="0"/>
              <a:t>, 2, getdate())</a:t>
            </a:r>
            <a:r>
              <a:rPr lang="es-AR" sz="3600" dirty="0" smtClean="0"/>
              <a:t>,</a:t>
            </a:r>
          </a:p>
          <a:p>
            <a:pPr algn="ctr"/>
            <a:r>
              <a:rPr lang="es-AR" sz="3600" b="1" dirty="0" err="1" smtClean="0"/>
              <a:t>dateadd</a:t>
            </a:r>
            <a:r>
              <a:rPr lang="es-AR" sz="3600" b="1" dirty="0" smtClean="0"/>
              <a:t>(month,-3,campoFecha</a:t>
            </a:r>
            <a:r>
              <a:rPr lang="es-AR" sz="3600" dirty="0"/>
              <a:t>)</a:t>
            </a:r>
            <a:endParaRPr lang="es-AR" sz="3600" dirty="0" smtClean="0"/>
          </a:p>
          <a:p>
            <a:pPr algn="ctr"/>
            <a:endParaRPr lang="es-AR" sz="3600" dirty="0"/>
          </a:p>
          <a:p>
            <a:pPr algn="ctr"/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78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Funciones - Fechas.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2.4 </a:t>
            </a:r>
            <a:r>
              <a:rPr lang="es-AR" dirty="0" err="1" smtClean="0"/>
              <a:t>Datediff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2428280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Datediff</a:t>
            </a:r>
            <a:r>
              <a:rPr lang="es-AR" sz="3600" b="1" dirty="0" smtClean="0"/>
              <a:t> </a:t>
            </a:r>
          </a:p>
          <a:p>
            <a:pPr algn="ctr"/>
            <a:r>
              <a:rPr lang="es-AR" sz="3600" b="1" dirty="0" smtClean="0"/>
              <a:t>(</a:t>
            </a:r>
            <a:r>
              <a:rPr lang="es-AR" sz="3600" b="1" dirty="0" err="1" smtClean="0"/>
              <a:t>month</a:t>
            </a:r>
            <a:r>
              <a:rPr lang="es-AR" sz="3600" b="1" dirty="0" smtClean="0"/>
              <a:t>, </a:t>
            </a:r>
            <a:r>
              <a:rPr lang="es-AR" sz="3600" b="1" dirty="0" err="1" smtClean="0"/>
              <a:t>campoFecha</a:t>
            </a:r>
            <a:r>
              <a:rPr lang="es-AR" sz="3600" b="1" dirty="0" smtClean="0"/>
              <a:t>, </a:t>
            </a:r>
            <a:r>
              <a:rPr lang="es-AR" sz="3600" b="1" dirty="0" err="1" smtClean="0"/>
              <a:t>getdate</a:t>
            </a:r>
            <a:r>
              <a:rPr lang="es-AR" sz="3600" b="1" dirty="0" smtClean="0"/>
              <a:t>())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983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 Funciones - Fechas.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2.5 Otras funciones de fecha.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780208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isdate</a:t>
            </a:r>
            <a:r>
              <a:rPr lang="es-AR" sz="3600" b="1" dirty="0" smtClean="0"/>
              <a:t> (</a:t>
            </a:r>
            <a:r>
              <a:rPr lang="es-AR" sz="3600" b="1" dirty="0" err="1" smtClean="0"/>
              <a:t>campoFecha</a:t>
            </a:r>
            <a:r>
              <a:rPr lang="es-AR" sz="3600" b="1" dirty="0" smtClean="0"/>
              <a:t>)</a:t>
            </a:r>
          </a:p>
          <a:p>
            <a:pPr algn="ctr"/>
            <a:endParaRPr lang="es-AR" sz="3600" b="1" dirty="0"/>
          </a:p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eomonth</a:t>
            </a:r>
            <a:r>
              <a:rPr lang="es-AR" sz="3600" b="1" dirty="0" smtClean="0"/>
              <a:t> (</a:t>
            </a:r>
            <a:r>
              <a:rPr lang="es-AR" sz="3600" b="1" dirty="0" err="1" smtClean="0"/>
              <a:t>getdate</a:t>
            </a:r>
            <a:r>
              <a:rPr lang="es-AR" sz="3600" b="1" dirty="0" smtClean="0"/>
              <a:t>()) as ‘</a:t>
            </a:r>
            <a:r>
              <a:rPr lang="es-AR" sz="3600" b="1" dirty="0" err="1" smtClean="0"/>
              <a:t>Ultimo_dia_del_mes</a:t>
            </a:r>
            <a:r>
              <a:rPr lang="es-AR" sz="3600" b="1" dirty="0" smtClean="0"/>
              <a:t>’</a:t>
            </a:r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88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3.1 </a:t>
            </a:r>
            <a:r>
              <a:rPr lang="es-AR" dirty="0" err="1" smtClean="0"/>
              <a:t>Substring</a:t>
            </a:r>
            <a:r>
              <a:rPr lang="es-AR" dirty="0" smtClean="0"/>
              <a:t> / </a:t>
            </a:r>
            <a:r>
              <a:rPr lang="es-AR" dirty="0" err="1" smtClean="0"/>
              <a:t>str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492176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smtClean="0"/>
              <a:t>Select campoTexto, </a:t>
            </a:r>
            <a:r>
              <a:rPr lang="es-AR" sz="3600" b="1" dirty="0" err="1" smtClean="0"/>
              <a:t>substring</a:t>
            </a:r>
            <a:r>
              <a:rPr lang="es-AR" sz="3600" b="1" dirty="0" smtClean="0"/>
              <a:t> </a:t>
            </a:r>
          </a:p>
          <a:p>
            <a:pPr algn="ctr"/>
            <a:r>
              <a:rPr lang="es-AR" sz="3600" b="1" dirty="0" smtClean="0"/>
              <a:t>(</a:t>
            </a:r>
            <a:r>
              <a:rPr lang="es-AR" sz="3600" b="1" dirty="0" err="1" smtClean="0"/>
              <a:t>campoTexto</a:t>
            </a:r>
            <a:r>
              <a:rPr lang="es-AR" sz="3600" b="1" dirty="0" smtClean="0"/>
              <a:t>, inicio, longitud)</a:t>
            </a:r>
          </a:p>
          <a:p>
            <a:pPr algn="ctr"/>
            <a:endParaRPr lang="es-AR" sz="3600" b="1" dirty="0"/>
          </a:p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</a:t>
            </a:r>
            <a:r>
              <a:rPr lang="es-AR" sz="3600" b="1" dirty="0" err="1" smtClean="0"/>
              <a:t>str</a:t>
            </a:r>
            <a:r>
              <a:rPr lang="es-AR" sz="3600" b="1" dirty="0" smtClean="0"/>
              <a:t> (numero, longitud, decimales)</a:t>
            </a:r>
            <a:endParaRPr lang="es-AR" sz="3600" dirty="0" smtClean="0"/>
          </a:p>
          <a:p>
            <a:pPr algn="ctr"/>
            <a:endParaRPr lang="es-AR" sz="3600" b="1" dirty="0" smtClean="0"/>
          </a:p>
          <a:p>
            <a:pPr algn="ctr"/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670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3</a:t>
            </a:r>
            <a:r>
              <a:rPr lang="es-AR" dirty="0" smtClean="0"/>
              <a:t>. Funciones - Texto.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3.2 </a:t>
            </a:r>
            <a:r>
              <a:rPr lang="es-AR" dirty="0" err="1" smtClean="0"/>
              <a:t>Len</a:t>
            </a:r>
            <a:r>
              <a:rPr lang="es-AR" dirty="0" smtClean="0"/>
              <a:t> / </a:t>
            </a:r>
            <a:r>
              <a:rPr lang="es-AR" dirty="0" err="1" smtClean="0"/>
              <a:t>Left</a:t>
            </a:r>
            <a:r>
              <a:rPr lang="es-AR" dirty="0" smtClean="0"/>
              <a:t> / </a:t>
            </a:r>
            <a:r>
              <a:rPr lang="es-AR" dirty="0" err="1"/>
              <a:t>R</a:t>
            </a:r>
            <a:r>
              <a:rPr lang="es-AR" dirty="0" err="1" smtClean="0"/>
              <a:t>ight</a:t>
            </a:r>
            <a:r>
              <a:rPr lang="es-AR" dirty="0" smtClean="0"/>
              <a:t>. </a:t>
            </a:r>
            <a:endParaRPr lang="es-AR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0" y="1564184"/>
            <a:ext cx="8672513" cy="2880320"/>
          </a:xfrm>
          <a:prstGeom prst="rect">
            <a:avLst/>
          </a:prstGeom>
        </p:spPr>
        <p:txBody>
          <a:bodyPr/>
          <a:lstStyle>
            <a:lvl1pPr marL="0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380985" indent="0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 sz="1667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dirty="0" err="1" smtClean="0"/>
              <a:t>Select</a:t>
            </a:r>
            <a:r>
              <a:rPr lang="es-AR" sz="3600" b="1" dirty="0" smtClean="0"/>
              <a:t> texto,</a:t>
            </a:r>
          </a:p>
          <a:p>
            <a:pPr algn="ctr"/>
            <a:r>
              <a:rPr lang="es-AR" sz="3600" b="1" dirty="0" err="1" smtClean="0"/>
              <a:t>len</a:t>
            </a:r>
            <a:r>
              <a:rPr lang="es-AR" sz="3600" b="1" dirty="0" smtClean="0"/>
              <a:t> (texto) as ‘Longitud’, </a:t>
            </a:r>
          </a:p>
          <a:p>
            <a:pPr algn="ctr"/>
            <a:r>
              <a:rPr lang="es-AR" sz="3600" b="1" dirty="0" err="1" smtClean="0"/>
              <a:t>right</a:t>
            </a:r>
            <a:r>
              <a:rPr lang="es-AR" sz="3600" b="1" dirty="0" smtClean="0"/>
              <a:t>( texto, 5) as ‘Texto a la derecha’,</a:t>
            </a:r>
          </a:p>
          <a:p>
            <a:pPr algn="ctr"/>
            <a:r>
              <a:rPr lang="es-AR" sz="3600" b="1" dirty="0" err="1" smtClean="0"/>
              <a:t>left</a:t>
            </a:r>
            <a:r>
              <a:rPr lang="es-AR" sz="3600" b="1" dirty="0" smtClean="0"/>
              <a:t> (texto,10) as ‘Texto a la izquierda’,</a:t>
            </a:r>
          </a:p>
          <a:p>
            <a:pPr algn="ctr"/>
            <a:endParaRPr lang="es-AR" sz="3600" dirty="0" smtClean="0"/>
          </a:p>
          <a:p>
            <a:pPr marL="342900" indent="-342900" algn="ctr">
              <a:buFont typeface="+mj-lt"/>
              <a:buAutoNum type="arabicPeriod"/>
            </a:pPr>
            <a:endParaRPr lang="es-AR" sz="3600" b="1" dirty="0" smtClean="0"/>
          </a:p>
          <a:p>
            <a:pPr algn="ctr"/>
            <a:endParaRPr lang="es-A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273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17089</TotalTime>
  <Words>2757</Words>
  <Application>Microsoft Office PowerPoint</Application>
  <PresentationFormat>Personalizado</PresentationFormat>
  <Paragraphs>295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Trebuchet MS</vt:lpstr>
      <vt:lpstr>Arial</vt:lpstr>
      <vt:lpstr>Raleway</vt:lpstr>
      <vt:lpstr>Calibri</vt:lpstr>
      <vt:lpstr>template</vt:lpstr>
      <vt:lpstr>Presentación de PowerPoint</vt:lpstr>
      <vt:lpstr>1. Presentación.</vt:lpstr>
      <vt:lpstr>2. Funciones - Fechas.</vt:lpstr>
      <vt:lpstr>2. Funciones - Fechas.</vt:lpstr>
      <vt:lpstr>2. Funciones - Fechas.</vt:lpstr>
      <vt:lpstr>2. Funciones - Fechas.</vt:lpstr>
      <vt:lpstr>2. Funciones - Fechas.</vt:lpstr>
      <vt:lpstr>3. Funciones - Texto.</vt:lpstr>
      <vt:lpstr>3. Funciones - Texto.</vt:lpstr>
      <vt:lpstr>3. Funciones - Texto.</vt:lpstr>
      <vt:lpstr>3. Funciones - Texto.</vt:lpstr>
      <vt:lpstr>3. Funciones - Texto.</vt:lpstr>
      <vt:lpstr>3. Funciones - Texto.</vt:lpstr>
      <vt:lpstr>4. Otras funciones.</vt:lpstr>
      <vt:lpstr>4. Otras funciones.</vt:lpstr>
      <vt:lpstr>4. Otras funciones.</vt:lpstr>
      <vt:lpstr>4. Otras funciones.</vt:lpstr>
      <vt:lpstr>5. Vistas</vt:lpstr>
      <vt:lpstr>5. Vistas</vt:lpstr>
      <vt:lpstr>5. Vistas</vt:lpstr>
      <vt:lpstr>5. Vistas</vt:lpstr>
      <vt:lpstr>6. Preguntas.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Leopoldo Bernasconi</cp:lastModifiedBy>
  <cp:revision>465</cp:revision>
  <dcterms:created xsi:type="dcterms:W3CDTF">2015-12-18T14:01:42Z</dcterms:created>
  <dcterms:modified xsi:type="dcterms:W3CDTF">2017-05-08T13:49:31Z</dcterms:modified>
</cp:coreProperties>
</file>