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69" r:id="rId2"/>
    <p:sldId id="372" r:id="rId3"/>
    <p:sldId id="374" r:id="rId4"/>
    <p:sldId id="378" r:id="rId5"/>
    <p:sldId id="379" r:id="rId6"/>
    <p:sldId id="377" r:id="rId7"/>
    <p:sldId id="375" r:id="rId8"/>
    <p:sldId id="380" r:id="rId9"/>
    <p:sldId id="382" r:id="rId10"/>
    <p:sldId id="383" r:id="rId11"/>
    <p:sldId id="388" r:id="rId12"/>
    <p:sldId id="384" r:id="rId13"/>
    <p:sldId id="386" r:id="rId14"/>
    <p:sldId id="385" r:id="rId15"/>
    <p:sldId id="387" r:id="rId16"/>
    <p:sldId id="381" r:id="rId17"/>
  </p:sldIdLst>
  <p:sldSz cx="8672513" cy="6008688"/>
  <p:notesSz cx="6858000" cy="9144000"/>
  <p:embeddedFontLst>
    <p:embeddedFont>
      <p:font typeface="Raleway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35548" autoAdjust="0"/>
  </p:normalViewPr>
  <p:slideViewPr>
    <p:cSldViewPr>
      <p:cViewPr varScale="1">
        <p:scale>
          <a:sx n="30" d="100"/>
          <a:sy n="30" d="100"/>
        </p:scale>
        <p:origin x="2616" y="42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14503-BBE0-4EEE-A742-D5D9BE2AF97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3F3AF4F-8769-4774-A8C0-DC6EBE8EC41A}">
      <dgm:prSet phldrT="[Texto]"/>
      <dgm:spPr/>
      <dgm:t>
        <a:bodyPr/>
        <a:lstStyle/>
        <a:p>
          <a:r>
            <a:rPr lang="es-AR" dirty="0" smtClean="0"/>
            <a:t>DROP TABLE nombreT</a:t>
          </a:r>
          <a:endParaRPr lang="es-AR" dirty="0"/>
        </a:p>
      </dgm:t>
    </dgm:pt>
    <dgm:pt modelId="{47612858-4423-467E-A6EB-5EA037AD860A}" type="parTrans" cxnId="{ED330829-5E30-4323-AB0C-2E8BA2DE6D67}">
      <dgm:prSet/>
      <dgm:spPr/>
      <dgm:t>
        <a:bodyPr/>
        <a:lstStyle/>
        <a:p>
          <a:endParaRPr lang="es-AR"/>
        </a:p>
      </dgm:t>
    </dgm:pt>
    <dgm:pt modelId="{D9FCAFB3-FCCA-4C74-B029-A15B860F8004}" type="sibTrans" cxnId="{ED330829-5E30-4323-AB0C-2E8BA2DE6D67}">
      <dgm:prSet/>
      <dgm:spPr/>
      <dgm:t>
        <a:bodyPr/>
        <a:lstStyle/>
        <a:p>
          <a:endParaRPr lang="es-AR"/>
        </a:p>
      </dgm:t>
    </dgm:pt>
    <dgm:pt modelId="{01C481D5-7A3E-4F39-B167-1DD7B276021E}">
      <dgm:prSet phldrT="[Texto]"/>
      <dgm:spPr/>
      <dgm:t>
        <a:bodyPr/>
        <a:lstStyle/>
        <a:p>
          <a:r>
            <a:rPr lang="es-AR" dirty="0" smtClean="0"/>
            <a:t>IF EXISTS nombreT</a:t>
          </a:r>
          <a:endParaRPr lang="es-AR" dirty="0"/>
        </a:p>
      </dgm:t>
    </dgm:pt>
    <dgm:pt modelId="{AF88A056-2014-4B5E-96F3-DD03D4352069}" type="parTrans" cxnId="{B19B96A1-645D-4709-80FA-701CA0ADECEE}">
      <dgm:prSet/>
      <dgm:spPr/>
      <dgm:t>
        <a:bodyPr/>
        <a:lstStyle/>
        <a:p>
          <a:endParaRPr lang="es-AR"/>
        </a:p>
      </dgm:t>
    </dgm:pt>
    <dgm:pt modelId="{74C695AE-6287-497C-A18B-1FFC852DF190}" type="sibTrans" cxnId="{B19B96A1-645D-4709-80FA-701CA0ADECEE}">
      <dgm:prSet/>
      <dgm:spPr/>
      <dgm:t>
        <a:bodyPr/>
        <a:lstStyle/>
        <a:p>
          <a:endParaRPr lang="es-AR"/>
        </a:p>
      </dgm:t>
    </dgm:pt>
    <dgm:pt modelId="{73B68E77-C70D-4AE3-84F4-C2A50268494F}">
      <dgm:prSet phldrT="[Texto]"/>
      <dgm:spPr/>
      <dgm:t>
        <a:bodyPr/>
        <a:lstStyle/>
        <a:p>
          <a:r>
            <a:rPr lang="es-AR" dirty="0" smtClean="0"/>
            <a:t>IF object_id (nombreT) is not null</a:t>
          </a:r>
          <a:endParaRPr lang="es-AR" dirty="0"/>
        </a:p>
      </dgm:t>
    </dgm:pt>
    <dgm:pt modelId="{786910CD-43CD-4EE1-BF5E-ECE2BC4EAB1B}" type="parTrans" cxnId="{ECA9014C-B36D-476A-997C-3153B6AD15BC}">
      <dgm:prSet/>
      <dgm:spPr/>
      <dgm:t>
        <a:bodyPr/>
        <a:lstStyle/>
        <a:p>
          <a:endParaRPr lang="es-AR"/>
        </a:p>
      </dgm:t>
    </dgm:pt>
    <dgm:pt modelId="{0EF5FD64-60FE-4192-9A22-CF24A0337E5A}" type="sibTrans" cxnId="{ECA9014C-B36D-476A-997C-3153B6AD15BC}">
      <dgm:prSet/>
      <dgm:spPr/>
      <dgm:t>
        <a:bodyPr/>
        <a:lstStyle/>
        <a:p>
          <a:endParaRPr lang="es-AR"/>
        </a:p>
      </dgm:t>
    </dgm:pt>
    <dgm:pt modelId="{F96F2AE7-7EE3-46A1-AB43-2A73664BA093}" type="pres">
      <dgm:prSet presAssocID="{63A14503-BBE0-4EEE-A742-D5D9BE2AF9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2263E04-07D3-4A78-9FF2-0A2F868B783B}" type="pres">
      <dgm:prSet presAssocID="{A3F3AF4F-8769-4774-A8C0-DC6EBE8EC41A}" presName="centerShape" presStyleLbl="node0" presStyleIdx="0" presStyleCnt="1"/>
      <dgm:spPr/>
      <dgm:t>
        <a:bodyPr/>
        <a:lstStyle/>
        <a:p>
          <a:endParaRPr lang="es-AR"/>
        </a:p>
      </dgm:t>
    </dgm:pt>
    <dgm:pt modelId="{8798994A-5417-40A4-8B80-5441CBF5647A}" type="pres">
      <dgm:prSet presAssocID="{AF88A056-2014-4B5E-96F3-DD03D4352069}" presName="parTrans" presStyleLbl="bgSibTrans2D1" presStyleIdx="0" presStyleCnt="2"/>
      <dgm:spPr/>
      <dgm:t>
        <a:bodyPr/>
        <a:lstStyle/>
        <a:p>
          <a:endParaRPr lang="es-AR"/>
        </a:p>
      </dgm:t>
    </dgm:pt>
    <dgm:pt modelId="{0AABC26F-3842-4C80-AC1B-D8A3E956332A}" type="pres">
      <dgm:prSet presAssocID="{01C481D5-7A3E-4F39-B167-1DD7B276021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1374DE-7EB9-46C2-8D94-54EE3A303D1E}" type="pres">
      <dgm:prSet presAssocID="{786910CD-43CD-4EE1-BF5E-ECE2BC4EAB1B}" presName="parTrans" presStyleLbl="bgSibTrans2D1" presStyleIdx="1" presStyleCnt="2"/>
      <dgm:spPr/>
      <dgm:t>
        <a:bodyPr/>
        <a:lstStyle/>
        <a:p>
          <a:endParaRPr lang="es-AR"/>
        </a:p>
      </dgm:t>
    </dgm:pt>
    <dgm:pt modelId="{632187CC-705C-4AA4-8EA0-7787F8CE1310}" type="pres">
      <dgm:prSet presAssocID="{73B68E77-C70D-4AE3-84F4-C2A50268494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8515EBA-CFF9-41C1-9C15-D39632A0FC35}" type="presOf" srcId="{63A14503-BBE0-4EEE-A742-D5D9BE2AF97F}" destId="{F96F2AE7-7EE3-46A1-AB43-2A73664BA093}" srcOrd="0" destOrd="0" presId="urn:microsoft.com/office/officeart/2005/8/layout/radial4"/>
    <dgm:cxn modelId="{4DA67FAC-5854-48A3-952E-7F4E64066A3F}" type="presOf" srcId="{A3F3AF4F-8769-4774-A8C0-DC6EBE8EC41A}" destId="{D2263E04-07D3-4A78-9FF2-0A2F868B783B}" srcOrd="0" destOrd="0" presId="urn:microsoft.com/office/officeart/2005/8/layout/radial4"/>
    <dgm:cxn modelId="{B19B96A1-645D-4709-80FA-701CA0ADECEE}" srcId="{A3F3AF4F-8769-4774-A8C0-DC6EBE8EC41A}" destId="{01C481D5-7A3E-4F39-B167-1DD7B276021E}" srcOrd="0" destOrd="0" parTransId="{AF88A056-2014-4B5E-96F3-DD03D4352069}" sibTransId="{74C695AE-6287-497C-A18B-1FFC852DF190}"/>
    <dgm:cxn modelId="{ED330829-5E30-4323-AB0C-2E8BA2DE6D67}" srcId="{63A14503-BBE0-4EEE-A742-D5D9BE2AF97F}" destId="{A3F3AF4F-8769-4774-A8C0-DC6EBE8EC41A}" srcOrd="0" destOrd="0" parTransId="{47612858-4423-467E-A6EB-5EA037AD860A}" sibTransId="{D9FCAFB3-FCCA-4C74-B029-A15B860F8004}"/>
    <dgm:cxn modelId="{3EF6AEE3-AC9D-4267-B830-A6097EE27F46}" type="presOf" srcId="{73B68E77-C70D-4AE3-84F4-C2A50268494F}" destId="{632187CC-705C-4AA4-8EA0-7787F8CE1310}" srcOrd="0" destOrd="0" presId="urn:microsoft.com/office/officeart/2005/8/layout/radial4"/>
    <dgm:cxn modelId="{D1E11A94-DC1C-45E6-BA7A-8F7DCC3A896D}" type="presOf" srcId="{AF88A056-2014-4B5E-96F3-DD03D4352069}" destId="{8798994A-5417-40A4-8B80-5441CBF5647A}" srcOrd="0" destOrd="0" presId="urn:microsoft.com/office/officeart/2005/8/layout/radial4"/>
    <dgm:cxn modelId="{ECA9014C-B36D-476A-997C-3153B6AD15BC}" srcId="{A3F3AF4F-8769-4774-A8C0-DC6EBE8EC41A}" destId="{73B68E77-C70D-4AE3-84F4-C2A50268494F}" srcOrd="1" destOrd="0" parTransId="{786910CD-43CD-4EE1-BF5E-ECE2BC4EAB1B}" sibTransId="{0EF5FD64-60FE-4192-9A22-CF24A0337E5A}"/>
    <dgm:cxn modelId="{23488E40-136F-4AFA-B5E1-2E9DAC53DACA}" type="presOf" srcId="{786910CD-43CD-4EE1-BF5E-ECE2BC4EAB1B}" destId="{021374DE-7EB9-46C2-8D94-54EE3A303D1E}" srcOrd="0" destOrd="0" presId="urn:microsoft.com/office/officeart/2005/8/layout/radial4"/>
    <dgm:cxn modelId="{5FC7EAEF-511C-44DB-B1FB-E7A24C37F105}" type="presOf" srcId="{01C481D5-7A3E-4F39-B167-1DD7B276021E}" destId="{0AABC26F-3842-4C80-AC1B-D8A3E956332A}" srcOrd="0" destOrd="0" presId="urn:microsoft.com/office/officeart/2005/8/layout/radial4"/>
    <dgm:cxn modelId="{522DB322-27D9-45AB-A3ED-AD0067CDCD6A}" type="presParOf" srcId="{F96F2AE7-7EE3-46A1-AB43-2A73664BA093}" destId="{D2263E04-07D3-4A78-9FF2-0A2F868B783B}" srcOrd="0" destOrd="0" presId="urn:microsoft.com/office/officeart/2005/8/layout/radial4"/>
    <dgm:cxn modelId="{395A6399-BDB1-47E7-901A-15087F14258F}" type="presParOf" srcId="{F96F2AE7-7EE3-46A1-AB43-2A73664BA093}" destId="{8798994A-5417-40A4-8B80-5441CBF5647A}" srcOrd="1" destOrd="0" presId="urn:microsoft.com/office/officeart/2005/8/layout/radial4"/>
    <dgm:cxn modelId="{2480148B-1705-4620-A542-8E0C16863B54}" type="presParOf" srcId="{F96F2AE7-7EE3-46A1-AB43-2A73664BA093}" destId="{0AABC26F-3842-4C80-AC1B-D8A3E956332A}" srcOrd="2" destOrd="0" presId="urn:microsoft.com/office/officeart/2005/8/layout/radial4"/>
    <dgm:cxn modelId="{7C12740A-01BB-4851-A6F9-8637C0738664}" type="presParOf" srcId="{F96F2AE7-7EE3-46A1-AB43-2A73664BA093}" destId="{021374DE-7EB9-46C2-8D94-54EE3A303D1E}" srcOrd="3" destOrd="0" presId="urn:microsoft.com/office/officeart/2005/8/layout/radial4"/>
    <dgm:cxn modelId="{E4FCD432-D432-42C7-806B-61F6EFEF5EB8}" type="presParOf" srcId="{F96F2AE7-7EE3-46A1-AB43-2A73664BA093}" destId="{632187CC-705C-4AA4-8EA0-7787F8CE131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14F4A-D5EB-4A2A-9DD7-C23ACE6C2A2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FBE47A6-D80E-40BD-8546-C16F0DBBDCA8}">
      <dgm:prSet phldrT="[Texto]" custT="1"/>
      <dgm:spPr/>
      <dgm:t>
        <a:bodyPr/>
        <a:lstStyle/>
        <a:p>
          <a:r>
            <a:rPr lang="es-AR" sz="2800" b="1" dirty="0" smtClean="0"/>
            <a:t>sp_tables</a:t>
          </a:r>
          <a:endParaRPr lang="es-AR" sz="2800" b="1" dirty="0"/>
        </a:p>
      </dgm:t>
    </dgm:pt>
    <dgm:pt modelId="{41ECDA77-748B-4EB4-96A0-1A80FA5331E8}" type="parTrans" cxnId="{78F8570D-F23A-44E9-B73C-A27179058E6A}">
      <dgm:prSet/>
      <dgm:spPr/>
      <dgm:t>
        <a:bodyPr/>
        <a:lstStyle/>
        <a:p>
          <a:endParaRPr lang="es-AR" sz="1600"/>
        </a:p>
      </dgm:t>
    </dgm:pt>
    <dgm:pt modelId="{823C0921-239C-45A3-ADF8-8AF811D4CD0B}" type="sibTrans" cxnId="{78F8570D-F23A-44E9-B73C-A27179058E6A}">
      <dgm:prSet/>
      <dgm:spPr/>
      <dgm:t>
        <a:bodyPr/>
        <a:lstStyle/>
        <a:p>
          <a:endParaRPr lang="es-AR" sz="1600"/>
        </a:p>
      </dgm:t>
    </dgm:pt>
    <dgm:pt modelId="{85B37993-22E2-4163-94D8-E0DBFC47AAB5}">
      <dgm:prSet phldrT="[Texto]" custT="1"/>
      <dgm:spPr/>
      <dgm:t>
        <a:bodyPr/>
        <a:lstStyle/>
        <a:p>
          <a:r>
            <a:rPr lang="es-AR" sz="2000" dirty="0" smtClean="0"/>
            <a:t>Info de la tabla</a:t>
          </a:r>
          <a:endParaRPr lang="es-AR" sz="2000" dirty="0"/>
        </a:p>
      </dgm:t>
    </dgm:pt>
    <dgm:pt modelId="{91B44887-D46D-41B1-B8F4-2A3951DEE68F}" type="parTrans" cxnId="{55C6D04E-5BD9-4772-8957-AF25FECE7724}">
      <dgm:prSet/>
      <dgm:spPr/>
      <dgm:t>
        <a:bodyPr/>
        <a:lstStyle/>
        <a:p>
          <a:endParaRPr lang="es-AR" sz="1600"/>
        </a:p>
      </dgm:t>
    </dgm:pt>
    <dgm:pt modelId="{1BDE8A8D-A03D-4389-8879-28642BC3BD77}" type="sibTrans" cxnId="{55C6D04E-5BD9-4772-8957-AF25FECE7724}">
      <dgm:prSet/>
      <dgm:spPr/>
      <dgm:t>
        <a:bodyPr/>
        <a:lstStyle/>
        <a:p>
          <a:endParaRPr lang="es-AR" sz="1600"/>
        </a:p>
      </dgm:t>
    </dgm:pt>
    <dgm:pt modelId="{29A5C27E-1947-48B6-8B68-35BDB0A8B131}">
      <dgm:prSet phldrT="[Texto]" custT="1"/>
      <dgm:spPr/>
      <dgm:t>
        <a:bodyPr/>
        <a:lstStyle/>
        <a:p>
          <a:r>
            <a:rPr lang="es-AR" sz="2000" dirty="0" smtClean="0"/>
            <a:t>Info mínima.</a:t>
          </a:r>
          <a:endParaRPr lang="es-AR" sz="2000" dirty="0"/>
        </a:p>
      </dgm:t>
    </dgm:pt>
    <dgm:pt modelId="{132FF398-D2FD-42F2-B127-A5C90645C526}" type="parTrans" cxnId="{3EFB85B4-9C10-4B38-A961-F54A9C944C8A}">
      <dgm:prSet/>
      <dgm:spPr/>
      <dgm:t>
        <a:bodyPr/>
        <a:lstStyle/>
        <a:p>
          <a:endParaRPr lang="es-AR" sz="1600"/>
        </a:p>
      </dgm:t>
    </dgm:pt>
    <dgm:pt modelId="{B58F04B3-7C15-42E7-80E1-C52AC95154F6}" type="sibTrans" cxnId="{3EFB85B4-9C10-4B38-A961-F54A9C944C8A}">
      <dgm:prSet/>
      <dgm:spPr/>
      <dgm:t>
        <a:bodyPr/>
        <a:lstStyle/>
        <a:p>
          <a:endParaRPr lang="es-AR" sz="1600"/>
        </a:p>
      </dgm:t>
    </dgm:pt>
    <dgm:pt modelId="{8910B479-1D4F-4E37-B09C-A1B8072B561A}">
      <dgm:prSet phldrT="[Texto]" custT="1"/>
      <dgm:spPr/>
      <dgm:t>
        <a:bodyPr/>
        <a:lstStyle/>
        <a:p>
          <a:r>
            <a:rPr lang="es-AR" sz="2800" b="1" dirty="0" smtClean="0"/>
            <a:t>sp_columns</a:t>
          </a:r>
          <a:endParaRPr lang="es-AR" sz="2800" b="1" dirty="0"/>
        </a:p>
      </dgm:t>
    </dgm:pt>
    <dgm:pt modelId="{3B34337A-43BB-4E1C-85FF-2A44112327A5}" type="parTrans" cxnId="{BEF0D22A-47D5-43C9-B92C-77B197E247E0}">
      <dgm:prSet/>
      <dgm:spPr/>
      <dgm:t>
        <a:bodyPr/>
        <a:lstStyle/>
        <a:p>
          <a:endParaRPr lang="es-AR" sz="1600"/>
        </a:p>
      </dgm:t>
    </dgm:pt>
    <dgm:pt modelId="{F60C11EC-1223-4457-86A4-F563B397695C}" type="sibTrans" cxnId="{BEF0D22A-47D5-43C9-B92C-77B197E247E0}">
      <dgm:prSet/>
      <dgm:spPr/>
      <dgm:t>
        <a:bodyPr/>
        <a:lstStyle/>
        <a:p>
          <a:endParaRPr lang="es-AR" sz="1600"/>
        </a:p>
      </dgm:t>
    </dgm:pt>
    <dgm:pt modelId="{5CFD60D5-2641-43BC-AC08-5E34FFF9FA33}">
      <dgm:prSet phldrT="[Texto]" custT="1"/>
      <dgm:spPr/>
      <dgm:t>
        <a:bodyPr/>
        <a:lstStyle/>
        <a:p>
          <a:r>
            <a:rPr lang="es-AR" sz="2000" dirty="0" smtClean="0"/>
            <a:t>Info de los campos de la tabla.</a:t>
          </a:r>
          <a:endParaRPr lang="es-AR" sz="2000" dirty="0"/>
        </a:p>
      </dgm:t>
    </dgm:pt>
    <dgm:pt modelId="{0A81A254-A1E5-42D3-8502-D2E66344DCF0}" type="parTrans" cxnId="{B27A7FA2-A90C-4FB2-BB66-581CD6CCD686}">
      <dgm:prSet/>
      <dgm:spPr/>
      <dgm:t>
        <a:bodyPr/>
        <a:lstStyle/>
        <a:p>
          <a:endParaRPr lang="es-AR" sz="1600"/>
        </a:p>
      </dgm:t>
    </dgm:pt>
    <dgm:pt modelId="{4ED20D38-75CA-4405-934A-C4D5D62AF7BA}" type="sibTrans" cxnId="{B27A7FA2-A90C-4FB2-BB66-581CD6CCD686}">
      <dgm:prSet/>
      <dgm:spPr/>
      <dgm:t>
        <a:bodyPr/>
        <a:lstStyle/>
        <a:p>
          <a:endParaRPr lang="es-AR" sz="1600"/>
        </a:p>
      </dgm:t>
    </dgm:pt>
    <dgm:pt modelId="{8A127493-1A60-48AE-973E-4DDAD6290F22}">
      <dgm:prSet phldrT="[Texto]" custT="1"/>
      <dgm:spPr/>
      <dgm:t>
        <a:bodyPr/>
        <a:lstStyle/>
        <a:p>
          <a:r>
            <a:rPr lang="es-AR" sz="2800" b="1" dirty="0" smtClean="0"/>
            <a:t>sp_help</a:t>
          </a:r>
          <a:endParaRPr lang="es-AR" sz="2800" b="1" dirty="0"/>
        </a:p>
      </dgm:t>
    </dgm:pt>
    <dgm:pt modelId="{91F3B1C6-118E-43B5-A65A-105950F1EA8D}" type="parTrans" cxnId="{0D443E8F-9614-4561-AD1C-0300336F23D2}">
      <dgm:prSet/>
      <dgm:spPr/>
      <dgm:t>
        <a:bodyPr/>
        <a:lstStyle/>
        <a:p>
          <a:endParaRPr lang="es-AR" sz="1600"/>
        </a:p>
      </dgm:t>
    </dgm:pt>
    <dgm:pt modelId="{38F373D1-4AD0-40A6-93B3-7A2DB3E028D8}" type="sibTrans" cxnId="{0D443E8F-9614-4561-AD1C-0300336F23D2}">
      <dgm:prSet/>
      <dgm:spPr/>
      <dgm:t>
        <a:bodyPr/>
        <a:lstStyle/>
        <a:p>
          <a:endParaRPr lang="es-AR" sz="1600"/>
        </a:p>
      </dgm:t>
    </dgm:pt>
    <dgm:pt modelId="{F54715B1-8291-4575-8856-F0AF0B974032}">
      <dgm:prSet phldrT="[Texto]" custT="1"/>
      <dgm:spPr/>
      <dgm:t>
        <a:bodyPr/>
        <a:lstStyle/>
        <a:p>
          <a:r>
            <a:rPr lang="es-AR" sz="2000" dirty="0" smtClean="0"/>
            <a:t>Info de la tabla.</a:t>
          </a:r>
          <a:endParaRPr lang="es-AR" sz="2000" dirty="0"/>
        </a:p>
      </dgm:t>
    </dgm:pt>
    <dgm:pt modelId="{09B6AC49-20E1-4D8D-B7BF-A435C0484F84}" type="parTrans" cxnId="{84928971-6D38-4DF9-A4AA-86B119737BA7}">
      <dgm:prSet/>
      <dgm:spPr/>
      <dgm:t>
        <a:bodyPr/>
        <a:lstStyle/>
        <a:p>
          <a:endParaRPr lang="es-AR" sz="1600"/>
        </a:p>
      </dgm:t>
    </dgm:pt>
    <dgm:pt modelId="{5CE9B083-4872-4A3E-800D-AFBAA44C53B9}" type="sibTrans" cxnId="{84928971-6D38-4DF9-A4AA-86B119737BA7}">
      <dgm:prSet/>
      <dgm:spPr/>
      <dgm:t>
        <a:bodyPr/>
        <a:lstStyle/>
        <a:p>
          <a:endParaRPr lang="es-AR" sz="1600"/>
        </a:p>
      </dgm:t>
    </dgm:pt>
    <dgm:pt modelId="{8376ACBE-AC57-4B0D-A6E3-68A58CC99C43}">
      <dgm:prSet phldrT="[Texto]" custT="1"/>
      <dgm:spPr/>
      <dgm:t>
        <a:bodyPr/>
        <a:lstStyle/>
        <a:p>
          <a:r>
            <a:rPr lang="es-AR" sz="2000" dirty="0" smtClean="0"/>
            <a:t>Info de los campos.</a:t>
          </a:r>
          <a:endParaRPr lang="es-AR" sz="2000" dirty="0"/>
        </a:p>
      </dgm:t>
    </dgm:pt>
    <dgm:pt modelId="{7E34DA6B-D795-4EB7-826B-1088EB6F60AE}" type="parTrans" cxnId="{A1EC97B5-19E1-463A-A815-157B09A08E7E}">
      <dgm:prSet/>
      <dgm:spPr/>
      <dgm:t>
        <a:bodyPr/>
        <a:lstStyle/>
        <a:p>
          <a:endParaRPr lang="es-AR" sz="1600"/>
        </a:p>
      </dgm:t>
    </dgm:pt>
    <dgm:pt modelId="{92A81066-E416-4BCE-8091-C74C573E6C15}" type="sibTrans" cxnId="{A1EC97B5-19E1-463A-A815-157B09A08E7E}">
      <dgm:prSet/>
      <dgm:spPr/>
      <dgm:t>
        <a:bodyPr/>
        <a:lstStyle/>
        <a:p>
          <a:endParaRPr lang="es-AR" sz="1600"/>
        </a:p>
      </dgm:t>
    </dgm:pt>
    <dgm:pt modelId="{2435C977-C31A-4C29-A8F4-7620521E2AE6}">
      <dgm:prSet phldrT="[Texto]" custT="1"/>
      <dgm:spPr/>
      <dgm:t>
        <a:bodyPr/>
        <a:lstStyle/>
        <a:p>
          <a:r>
            <a:rPr lang="es-AR" sz="2000" dirty="0" smtClean="0"/>
            <a:t>Info de constrains.</a:t>
          </a:r>
          <a:endParaRPr lang="es-AR" sz="2000" dirty="0"/>
        </a:p>
      </dgm:t>
    </dgm:pt>
    <dgm:pt modelId="{6E6741B9-EEAB-4C48-8283-B65C7870A786}" type="parTrans" cxnId="{72ECA8FB-F3F2-42F8-9F4B-E51FE9327C30}">
      <dgm:prSet/>
      <dgm:spPr/>
      <dgm:t>
        <a:bodyPr/>
        <a:lstStyle/>
        <a:p>
          <a:endParaRPr lang="es-AR" sz="1600"/>
        </a:p>
      </dgm:t>
    </dgm:pt>
    <dgm:pt modelId="{7277EC5E-7470-455B-8D23-042F2B07CAE7}" type="sibTrans" cxnId="{72ECA8FB-F3F2-42F8-9F4B-E51FE9327C30}">
      <dgm:prSet/>
      <dgm:spPr/>
      <dgm:t>
        <a:bodyPr/>
        <a:lstStyle/>
        <a:p>
          <a:endParaRPr lang="es-AR" sz="1600"/>
        </a:p>
      </dgm:t>
    </dgm:pt>
    <dgm:pt modelId="{7200D004-54EA-4951-BA06-D7D90440D301}">
      <dgm:prSet phldrT="[Texto]" custT="1"/>
      <dgm:spPr/>
      <dgm:t>
        <a:bodyPr/>
        <a:lstStyle/>
        <a:p>
          <a:r>
            <a:rPr lang="es-AR" sz="2000" dirty="0" smtClean="0"/>
            <a:t>No muestra error.</a:t>
          </a:r>
          <a:endParaRPr lang="es-AR" sz="2000" dirty="0"/>
        </a:p>
      </dgm:t>
    </dgm:pt>
    <dgm:pt modelId="{A2EC7720-CEF5-4FD0-AB51-6DAAF9498F42}" type="parTrans" cxnId="{C070E563-C048-4D00-AFCF-9818E6DF2926}">
      <dgm:prSet/>
      <dgm:spPr/>
      <dgm:t>
        <a:bodyPr/>
        <a:lstStyle/>
        <a:p>
          <a:endParaRPr lang="es-AR" sz="1600"/>
        </a:p>
      </dgm:t>
    </dgm:pt>
    <dgm:pt modelId="{DA5F20E5-9172-4B44-BB6E-585F5E8305D8}" type="sibTrans" cxnId="{C070E563-C048-4D00-AFCF-9818E6DF2926}">
      <dgm:prSet/>
      <dgm:spPr/>
      <dgm:t>
        <a:bodyPr/>
        <a:lstStyle/>
        <a:p>
          <a:endParaRPr lang="es-AR" sz="1600"/>
        </a:p>
      </dgm:t>
    </dgm:pt>
    <dgm:pt modelId="{C90DB0F8-A542-485F-A573-AF1AA10854F7}">
      <dgm:prSet phldrT="[Texto]" custT="1"/>
      <dgm:spPr/>
      <dgm:t>
        <a:bodyPr/>
        <a:lstStyle/>
        <a:p>
          <a:endParaRPr lang="es-AR" sz="2000" dirty="0"/>
        </a:p>
      </dgm:t>
    </dgm:pt>
    <dgm:pt modelId="{3686771A-2CA7-4926-BC33-C7B05FB01091}" type="parTrans" cxnId="{10989419-96E4-47DC-A94F-3F96B445B787}">
      <dgm:prSet/>
      <dgm:spPr/>
      <dgm:t>
        <a:bodyPr/>
        <a:lstStyle/>
        <a:p>
          <a:endParaRPr lang="es-AR" sz="1600"/>
        </a:p>
      </dgm:t>
    </dgm:pt>
    <dgm:pt modelId="{8A3A32E0-BFC0-4A48-BBE5-F3EBFDB00AC9}" type="sibTrans" cxnId="{10989419-96E4-47DC-A94F-3F96B445B787}">
      <dgm:prSet/>
      <dgm:spPr/>
      <dgm:t>
        <a:bodyPr/>
        <a:lstStyle/>
        <a:p>
          <a:endParaRPr lang="es-AR" sz="1600"/>
        </a:p>
      </dgm:t>
    </dgm:pt>
    <dgm:pt modelId="{ED97B763-ACC8-4B5F-8730-6455945DB5F8}">
      <dgm:prSet phldrT="[Texto]" custT="1"/>
      <dgm:spPr/>
      <dgm:t>
        <a:bodyPr/>
        <a:lstStyle/>
        <a:p>
          <a:endParaRPr lang="es-AR" sz="2000" dirty="0"/>
        </a:p>
      </dgm:t>
    </dgm:pt>
    <dgm:pt modelId="{7058A280-E88F-4BDC-9B55-70A579F3E0BF}" type="parTrans" cxnId="{CDD8A5CD-B246-459D-BBFC-08359DCE8ADF}">
      <dgm:prSet/>
      <dgm:spPr/>
      <dgm:t>
        <a:bodyPr/>
        <a:lstStyle/>
        <a:p>
          <a:endParaRPr lang="es-AR" sz="1600"/>
        </a:p>
      </dgm:t>
    </dgm:pt>
    <dgm:pt modelId="{208990C3-5405-476F-90B5-C91A070C82C2}" type="sibTrans" cxnId="{CDD8A5CD-B246-459D-BBFC-08359DCE8ADF}">
      <dgm:prSet/>
      <dgm:spPr/>
      <dgm:t>
        <a:bodyPr/>
        <a:lstStyle/>
        <a:p>
          <a:endParaRPr lang="es-AR" sz="1600"/>
        </a:p>
      </dgm:t>
    </dgm:pt>
    <dgm:pt modelId="{537E1CA1-FE67-4076-896A-87D05B89D698}">
      <dgm:prSet phldrT="[Texto]" custT="1"/>
      <dgm:spPr/>
      <dgm:t>
        <a:bodyPr/>
        <a:lstStyle/>
        <a:p>
          <a:endParaRPr lang="es-AR" sz="2000" dirty="0"/>
        </a:p>
      </dgm:t>
    </dgm:pt>
    <dgm:pt modelId="{A5D3CEF9-4236-4FE8-9274-6DBAAC6EE866}" type="parTrans" cxnId="{70C4F563-6E9D-4630-B456-65498822082B}">
      <dgm:prSet/>
      <dgm:spPr/>
      <dgm:t>
        <a:bodyPr/>
        <a:lstStyle/>
        <a:p>
          <a:endParaRPr lang="es-AR" sz="1600"/>
        </a:p>
      </dgm:t>
    </dgm:pt>
    <dgm:pt modelId="{2AB24A12-68F7-4DC9-B74C-7C246BD47B6C}" type="sibTrans" cxnId="{70C4F563-6E9D-4630-B456-65498822082B}">
      <dgm:prSet/>
      <dgm:spPr/>
      <dgm:t>
        <a:bodyPr/>
        <a:lstStyle/>
        <a:p>
          <a:endParaRPr lang="es-AR" sz="1600"/>
        </a:p>
      </dgm:t>
    </dgm:pt>
    <dgm:pt modelId="{675F9D3F-358A-489C-940E-DDEFEC9531FD}">
      <dgm:prSet phldrT="[Texto]" custT="1"/>
      <dgm:spPr/>
      <dgm:t>
        <a:bodyPr/>
        <a:lstStyle/>
        <a:p>
          <a:endParaRPr lang="es-AR" sz="2000" dirty="0"/>
        </a:p>
      </dgm:t>
    </dgm:pt>
    <dgm:pt modelId="{B48DA74A-F021-4C30-8273-4C63A1357281}" type="parTrans" cxnId="{B93282D7-EB71-4531-96AA-1B31DDE14A6C}">
      <dgm:prSet/>
      <dgm:spPr/>
      <dgm:t>
        <a:bodyPr/>
        <a:lstStyle/>
        <a:p>
          <a:endParaRPr lang="es-AR" sz="1600"/>
        </a:p>
      </dgm:t>
    </dgm:pt>
    <dgm:pt modelId="{1896CD23-D75F-4693-AF2F-0E01BE34D0BC}" type="sibTrans" cxnId="{B93282D7-EB71-4531-96AA-1B31DDE14A6C}">
      <dgm:prSet/>
      <dgm:spPr/>
      <dgm:t>
        <a:bodyPr/>
        <a:lstStyle/>
        <a:p>
          <a:endParaRPr lang="es-AR" sz="1600"/>
        </a:p>
      </dgm:t>
    </dgm:pt>
    <dgm:pt modelId="{9F214A29-8E1D-4424-9117-0CCF7CAC3A66}">
      <dgm:prSet phldrT="[Texto]" custT="1"/>
      <dgm:spPr/>
      <dgm:t>
        <a:bodyPr/>
        <a:lstStyle/>
        <a:p>
          <a:endParaRPr lang="es-AR" sz="2000" dirty="0"/>
        </a:p>
      </dgm:t>
    </dgm:pt>
    <dgm:pt modelId="{B3EF1BA4-6062-4F6B-BAE1-3792D872BAD9}" type="parTrans" cxnId="{12493597-B48A-4DAF-8A0C-85318BE99401}">
      <dgm:prSet/>
      <dgm:spPr/>
      <dgm:t>
        <a:bodyPr/>
        <a:lstStyle/>
        <a:p>
          <a:endParaRPr lang="es-AR" sz="1600"/>
        </a:p>
      </dgm:t>
    </dgm:pt>
    <dgm:pt modelId="{7D56DFF1-58D1-4774-BF74-75C82EE9A969}" type="sibTrans" cxnId="{12493597-B48A-4DAF-8A0C-85318BE99401}">
      <dgm:prSet/>
      <dgm:spPr/>
      <dgm:t>
        <a:bodyPr/>
        <a:lstStyle/>
        <a:p>
          <a:endParaRPr lang="es-AR" sz="1600"/>
        </a:p>
      </dgm:t>
    </dgm:pt>
    <dgm:pt modelId="{7C3703A2-12D5-4492-834B-711572AEB990}">
      <dgm:prSet phldrT="[Texto]" custT="1"/>
      <dgm:spPr/>
      <dgm:t>
        <a:bodyPr/>
        <a:lstStyle/>
        <a:p>
          <a:endParaRPr lang="es-AR" sz="2000" dirty="0"/>
        </a:p>
      </dgm:t>
    </dgm:pt>
    <dgm:pt modelId="{7B7746F5-801E-498B-9E7B-DFD2AB7B7F07}" type="parTrans" cxnId="{0EBEC268-8E06-4B98-B624-153429BE67F6}">
      <dgm:prSet/>
      <dgm:spPr/>
      <dgm:t>
        <a:bodyPr/>
        <a:lstStyle/>
        <a:p>
          <a:endParaRPr lang="es-AR" sz="1600"/>
        </a:p>
      </dgm:t>
    </dgm:pt>
    <dgm:pt modelId="{A6058169-B4F2-4A04-A34F-4BAFDDD93A32}" type="sibTrans" cxnId="{0EBEC268-8E06-4B98-B624-153429BE67F6}">
      <dgm:prSet/>
      <dgm:spPr/>
      <dgm:t>
        <a:bodyPr/>
        <a:lstStyle/>
        <a:p>
          <a:endParaRPr lang="es-AR" sz="1600"/>
        </a:p>
      </dgm:t>
    </dgm:pt>
    <dgm:pt modelId="{A93ECB37-D2D1-4C9B-92E0-E443165D3CA6}">
      <dgm:prSet phldrT="[Texto]" custT="1"/>
      <dgm:spPr/>
      <dgm:t>
        <a:bodyPr/>
        <a:lstStyle/>
        <a:p>
          <a:endParaRPr lang="es-AR" sz="2000" dirty="0"/>
        </a:p>
      </dgm:t>
    </dgm:pt>
    <dgm:pt modelId="{91DAD3F1-B001-4BAA-8F09-6438DE22E6EB}" type="parTrans" cxnId="{84760EA5-AB27-40B9-9A74-01B470404BAF}">
      <dgm:prSet/>
      <dgm:spPr/>
      <dgm:t>
        <a:bodyPr/>
        <a:lstStyle/>
        <a:p>
          <a:endParaRPr lang="es-AR" sz="1600"/>
        </a:p>
      </dgm:t>
    </dgm:pt>
    <dgm:pt modelId="{111F6936-D1D1-4933-904E-42BFCDB3F2C3}" type="sibTrans" cxnId="{84760EA5-AB27-40B9-9A74-01B470404BAF}">
      <dgm:prSet/>
      <dgm:spPr/>
      <dgm:t>
        <a:bodyPr/>
        <a:lstStyle/>
        <a:p>
          <a:endParaRPr lang="es-AR" sz="1600"/>
        </a:p>
      </dgm:t>
    </dgm:pt>
    <dgm:pt modelId="{A385ED4A-0D92-48D5-9A7B-16B021E42DBC}">
      <dgm:prSet phldrT="[Texto]" custT="1"/>
      <dgm:spPr/>
      <dgm:t>
        <a:bodyPr/>
        <a:lstStyle/>
        <a:p>
          <a:endParaRPr lang="es-AR" sz="2000" dirty="0"/>
        </a:p>
      </dgm:t>
    </dgm:pt>
    <dgm:pt modelId="{2A8946AA-494D-4BB3-A8AC-E0AE1F6C1A9E}" type="parTrans" cxnId="{6A95BBC9-F4FD-4AAD-8F55-FE2CBA309C42}">
      <dgm:prSet/>
      <dgm:spPr/>
      <dgm:t>
        <a:bodyPr/>
        <a:lstStyle/>
        <a:p>
          <a:endParaRPr lang="es-AR" sz="1600"/>
        </a:p>
      </dgm:t>
    </dgm:pt>
    <dgm:pt modelId="{15667E25-536E-4E2C-B8E7-744DC0E0101F}" type="sibTrans" cxnId="{6A95BBC9-F4FD-4AAD-8F55-FE2CBA309C42}">
      <dgm:prSet/>
      <dgm:spPr/>
      <dgm:t>
        <a:bodyPr/>
        <a:lstStyle/>
        <a:p>
          <a:endParaRPr lang="es-AR" sz="1600"/>
        </a:p>
      </dgm:t>
    </dgm:pt>
    <dgm:pt modelId="{7FB6F4D1-A9C9-479E-B544-7B5D2DA41A0D}">
      <dgm:prSet phldrT="[Texto]" custT="1"/>
      <dgm:spPr/>
      <dgm:t>
        <a:bodyPr/>
        <a:lstStyle/>
        <a:p>
          <a:endParaRPr lang="es-AR" sz="2000" dirty="0"/>
        </a:p>
      </dgm:t>
    </dgm:pt>
    <dgm:pt modelId="{90D30C9C-4B23-4A1E-BCB7-180C5DDF32A1}" type="parTrans" cxnId="{34C95DFD-29BF-422C-87E6-7DB5FC30BDE1}">
      <dgm:prSet/>
      <dgm:spPr/>
      <dgm:t>
        <a:bodyPr/>
        <a:lstStyle/>
        <a:p>
          <a:endParaRPr lang="es-AR" sz="1600"/>
        </a:p>
      </dgm:t>
    </dgm:pt>
    <dgm:pt modelId="{9F4643D5-D2EE-4FE4-998E-AE4DFA775A37}" type="sibTrans" cxnId="{34C95DFD-29BF-422C-87E6-7DB5FC30BDE1}">
      <dgm:prSet/>
      <dgm:spPr/>
      <dgm:t>
        <a:bodyPr/>
        <a:lstStyle/>
        <a:p>
          <a:endParaRPr lang="es-AR" sz="1600"/>
        </a:p>
      </dgm:t>
    </dgm:pt>
    <dgm:pt modelId="{CC6E607F-9A76-4BD6-9B97-6EE9AE3B37AE}">
      <dgm:prSet phldrT="[Texto]" custT="1"/>
      <dgm:spPr/>
      <dgm:t>
        <a:bodyPr/>
        <a:lstStyle/>
        <a:p>
          <a:endParaRPr lang="es-AR" sz="2000" dirty="0"/>
        </a:p>
      </dgm:t>
    </dgm:pt>
    <dgm:pt modelId="{2FE223D6-C962-4896-AB66-B3424315EC38}" type="parTrans" cxnId="{88F80899-F014-4AE9-856E-768D21EAF477}">
      <dgm:prSet/>
      <dgm:spPr/>
      <dgm:t>
        <a:bodyPr/>
        <a:lstStyle/>
        <a:p>
          <a:endParaRPr lang="es-AR"/>
        </a:p>
      </dgm:t>
    </dgm:pt>
    <dgm:pt modelId="{11D4C6F4-D8EC-4D63-A3AE-09700E11FE21}" type="sibTrans" cxnId="{88F80899-F014-4AE9-856E-768D21EAF477}">
      <dgm:prSet/>
      <dgm:spPr/>
      <dgm:t>
        <a:bodyPr/>
        <a:lstStyle/>
        <a:p>
          <a:endParaRPr lang="es-AR"/>
        </a:p>
      </dgm:t>
    </dgm:pt>
    <dgm:pt modelId="{B9C99F0D-9557-49CB-A58A-E733CAFCEBE2}">
      <dgm:prSet phldrT="[Texto]" custT="1"/>
      <dgm:spPr/>
      <dgm:t>
        <a:bodyPr/>
        <a:lstStyle/>
        <a:p>
          <a:r>
            <a:rPr lang="es-AR" sz="2000" dirty="0" smtClean="0"/>
            <a:t>No muestra error.</a:t>
          </a:r>
          <a:endParaRPr lang="es-AR" sz="2000" dirty="0"/>
        </a:p>
      </dgm:t>
    </dgm:pt>
    <dgm:pt modelId="{21F58D03-D6F9-44FB-B520-868A250B92A2}" type="parTrans" cxnId="{AE8743F7-39B8-4D27-8401-6E6A667E5348}">
      <dgm:prSet/>
      <dgm:spPr/>
      <dgm:t>
        <a:bodyPr/>
        <a:lstStyle/>
        <a:p>
          <a:endParaRPr lang="es-AR"/>
        </a:p>
      </dgm:t>
    </dgm:pt>
    <dgm:pt modelId="{340229B6-391A-4291-802E-E87E4D70B365}" type="sibTrans" cxnId="{AE8743F7-39B8-4D27-8401-6E6A667E5348}">
      <dgm:prSet/>
      <dgm:spPr/>
      <dgm:t>
        <a:bodyPr/>
        <a:lstStyle/>
        <a:p>
          <a:endParaRPr lang="es-AR"/>
        </a:p>
      </dgm:t>
    </dgm:pt>
    <dgm:pt modelId="{E7D5D5FA-4793-466E-9D07-2A9732402282}">
      <dgm:prSet phldrT="[Texto]" custT="1"/>
      <dgm:spPr/>
      <dgm:t>
        <a:bodyPr/>
        <a:lstStyle/>
        <a:p>
          <a:r>
            <a:rPr lang="es-AR" sz="2000" dirty="0" smtClean="0"/>
            <a:t>Muestra error.</a:t>
          </a:r>
          <a:endParaRPr lang="es-AR" sz="2000" dirty="0"/>
        </a:p>
      </dgm:t>
    </dgm:pt>
    <dgm:pt modelId="{8007F718-9597-4DA9-A11B-50616400752B}" type="parTrans" cxnId="{96C510A1-F183-4943-B10B-CF9FC381CA04}">
      <dgm:prSet/>
      <dgm:spPr/>
      <dgm:t>
        <a:bodyPr/>
        <a:lstStyle/>
        <a:p>
          <a:endParaRPr lang="es-AR"/>
        </a:p>
      </dgm:t>
    </dgm:pt>
    <dgm:pt modelId="{FA997FEC-99D8-40CA-8BFA-6794EB508F66}" type="sibTrans" cxnId="{96C510A1-F183-4943-B10B-CF9FC381CA04}">
      <dgm:prSet/>
      <dgm:spPr/>
      <dgm:t>
        <a:bodyPr/>
        <a:lstStyle/>
        <a:p>
          <a:endParaRPr lang="es-AR"/>
        </a:p>
      </dgm:t>
    </dgm:pt>
    <dgm:pt modelId="{57408349-2BD3-422A-9AA3-DA26E92C5957}">
      <dgm:prSet phldrT="[Texto]" custT="1"/>
      <dgm:spPr/>
      <dgm:t>
        <a:bodyPr/>
        <a:lstStyle/>
        <a:p>
          <a:endParaRPr lang="es-AR" sz="2000" dirty="0"/>
        </a:p>
      </dgm:t>
    </dgm:pt>
    <dgm:pt modelId="{3ED6FB89-55F9-4F66-BC0C-910E3E046EAA}" type="parTrans" cxnId="{A92D0BAF-A00B-4044-AD92-7C2747082774}">
      <dgm:prSet/>
      <dgm:spPr/>
      <dgm:t>
        <a:bodyPr/>
        <a:lstStyle/>
        <a:p>
          <a:endParaRPr lang="es-AR"/>
        </a:p>
      </dgm:t>
    </dgm:pt>
    <dgm:pt modelId="{EC0417BF-09FF-4621-B1BA-9EEAFE622A6E}" type="sibTrans" cxnId="{A92D0BAF-A00B-4044-AD92-7C2747082774}">
      <dgm:prSet/>
      <dgm:spPr/>
      <dgm:t>
        <a:bodyPr/>
        <a:lstStyle/>
        <a:p>
          <a:endParaRPr lang="es-AR"/>
        </a:p>
      </dgm:t>
    </dgm:pt>
    <dgm:pt modelId="{594B1CDD-7DDE-42EB-97F1-F97FE38DA26B}" type="pres">
      <dgm:prSet presAssocID="{57014F4A-D5EB-4A2A-9DD7-C23ACE6C2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8D195D4-6D67-401E-9A42-E44CADAFBE8E}" type="pres">
      <dgm:prSet presAssocID="{9FBE47A6-D80E-40BD-8546-C16F0DBBDCA8}" presName="composite" presStyleCnt="0"/>
      <dgm:spPr/>
    </dgm:pt>
    <dgm:pt modelId="{94129DCB-1CC1-45F5-AF98-02CB6FE1AD77}" type="pres">
      <dgm:prSet presAssocID="{9FBE47A6-D80E-40BD-8546-C16F0DBBDC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2BEA82-19A0-48D9-945A-4AD1463C5B8A}" type="pres">
      <dgm:prSet presAssocID="{9FBE47A6-D80E-40BD-8546-C16F0DBBDCA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6F6EC9-C653-497D-981A-72E9B6C08CBD}" type="pres">
      <dgm:prSet presAssocID="{823C0921-239C-45A3-ADF8-8AF811D4CD0B}" presName="space" presStyleCnt="0"/>
      <dgm:spPr/>
    </dgm:pt>
    <dgm:pt modelId="{CD0DE0E1-7FD4-418D-B705-98E63E4820B1}" type="pres">
      <dgm:prSet presAssocID="{8910B479-1D4F-4E37-B09C-A1B8072B561A}" presName="composite" presStyleCnt="0"/>
      <dgm:spPr/>
    </dgm:pt>
    <dgm:pt modelId="{3EE5518F-524A-42C7-B7B1-2067E8E4A9FB}" type="pres">
      <dgm:prSet presAssocID="{8910B479-1D4F-4E37-B09C-A1B8072B56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110206B-81CA-4F1C-8408-D462E80EFFD6}" type="pres">
      <dgm:prSet presAssocID="{8910B479-1D4F-4E37-B09C-A1B8072B561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C32B0D-D22F-4B0D-85FC-15A9A8BEDFB7}" type="pres">
      <dgm:prSet presAssocID="{F60C11EC-1223-4457-86A4-F563B397695C}" presName="space" presStyleCnt="0"/>
      <dgm:spPr/>
    </dgm:pt>
    <dgm:pt modelId="{9C8E7F4E-6927-4118-8896-28825E6EE8E6}" type="pres">
      <dgm:prSet presAssocID="{8A127493-1A60-48AE-973E-4DDAD6290F22}" presName="composite" presStyleCnt="0"/>
      <dgm:spPr/>
    </dgm:pt>
    <dgm:pt modelId="{01C267C7-97F8-4F36-B09F-6CAE0A83EB0B}" type="pres">
      <dgm:prSet presAssocID="{8A127493-1A60-48AE-973E-4DDAD6290F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9FE87B-C994-4349-9B6E-54E9E053328B}" type="pres">
      <dgm:prSet presAssocID="{8A127493-1A60-48AE-973E-4DDAD6290F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93282D7-EB71-4531-96AA-1B31DDE14A6C}" srcId="{8910B479-1D4F-4E37-B09C-A1B8072B561A}" destId="{675F9D3F-358A-489C-940E-DDEFEC9531FD}" srcOrd="4" destOrd="0" parTransId="{B48DA74A-F021-4C30-8273-4C63A1357281}" sibTransId="{1896CD23-D75F-4693-AF2F-0E01BE34D0BC}"/>
    <dgm:cxn modelId="{13156710-7A33-4EE7-BBE4-6C22CAD2E0E9}" type="presOf" srcId="{8A127493-1A60-48AE-973E-4DDAD6290F22}" destId="{01C267C7-97F8-4F36-B09F-6CAE0A83EB0B}" srcOrd="0" destOrd="0" presId="urn:microsoft.com/office/officeart/2005/8/layout/hList1"/>
    <dgm:cxn modelId="{12493597-B48A-4DAF-8A0C-85318BE99401}" srcId="{8910B479-1D4F-4E37-B09C-A1B8072B561A}" destId="{9F214A29-8E1D-4424-9117-0CCF7CAC3A66}" srcOrd="1" destOrd="0" parTransId="{B3EF1BA4-6062-4F6B-BAE1-3792D872BAD9}" sibTransId="{7D56DFF1-58D1-4774-BF74-75C82EE9A969}"/>
    <dgm:cxn modelId="{2D590ED7-32C1-41E7-8F8A-896193B2A2A0}" type="presOf" srcId="{8376ACBE-AC57-4B0D-A6E3-68A58CC99C43}" destId="{3D9FE87B-C994-4349-9B6E-54E9E053328B}" srcOrd="0" destOrd="1" presId="urn:microsoft.com/office/officeart/2005/8/layout/hList1"/>
    <dgm:cxn modelId="{0D443E8F-9614-4561-AD1C-0300336F23D2}" srcId="{57014F4A-D5EB-4A2A-9DD7-C23ACE6C2A25}" destId="{8A127493-1A60-48AE-973E-4DDAD6290F22}" srcOrd="2" destOrd="0" parTransId="{91F3B1C6-118E-43B5-A65A-105950F1EA8D}" sibTransId="{38F373D1-4AD0-40A6-93B3-7A2DB3E028D8}"/>
    <dgm:cxn modelId="{0243AFBB-3873-4719-A3C5-A4B1B02269AD}" type="presOf" srcId="{7200D004-54EA-4951-BA06-D7D90440D301}" destId="{B62BEA82-19A0-48D9-945A-4AD1463C5B8A}" srcOrd="0" destOrd="7" presId="urn:microsoft.com/office/officeart/2005/8/layout/hList1"/>
    <dgm:cxn modelId="{A92D0BAF-A00B-4044-AD92-7C2747082774}" srcId="{9FBE47A6-D80E-40BD-8546-C16F0DBBDCA8}" destId="{57408349-2BD3-422A-9AA3-DA26E92C5957}" srcOrd="5" destOrd="0" parTransId="{3ED6FB89-55F9-4F66-BC0C-910E3E046EAA}" sibTransId="{EC0417BF-09FF-4621-B1BA-9EEAFE622A6E}"/>
    <dgm:cxn modelId="{DD4735B0-8B44-4B03-9AB4-5649F69EC007}" type="presOf" srcId="{CC6E607F-9A76-4BD6-9B97-6EE9AE3B37AE}" destId="{3D9FE87B-C994-4349-9B6E-54E9E053328B}" srcOrd="0" destOrd="4" presId="urn:microsoft.com/office/officeart/2005/8/layout/hList1"/>
    <dgm:cxn modelId="{BEF0D22A-47D5-43C9-B92C-77B197E247E0}" srcId="{57014F4A-D5EB-4A2A-9DD7-C23ACE6C2A25}" destId="{8910B479-1D4F-4E37-B09C-A1B8072B561A}" srcOrd="1" destOrd="0" parTransId="{3B34337A-43BB-4E1C-85FF-2A44112327A5}" sibTransId="{F60C11EC-1223-4457-86A4-F563B397695C}"/>
    <dgm:cxn modelId="{16D32964-EA0E-4532-AABF-B01C67C92CD1}" type="presOf" srcId="{57408349-2BD3-422A-9AA3-DA26E92C5957}" destId="{B62BEA82-19A0-48D9-945A-4AD1463C5B8A}" srcOrd="0" destOrd="5" presId="urn:microsoft.com/office/officeart/2005/8/layout/hList1"/>
    <dgm:cxn modelId="{EB8A985B-1CE2-47FD-B868-E060E6E94A8D}" type="presOf" srcId="{2435C977-C31A-4C29-A8F4-7620521E2AE6}" destId="{3D9FE87B-C994-4349-9B6E-54E9E053328B}" srcOrd="0" destOrd="2" presId="urn:microsoft.com/office/officeart/2005/8/layout/hList1"/>
    <dgm:cxn modelId="{4CA8C4E9-01F6-4201-9CF7-A16E26AB2DAE}" type="presOf" srcId="{A385ED4A-0D92-48D5-9A7B-16B021E42DBC}" destId="{3D9FE87B-C994-4349-9B6E-54E9E053328B}" srcOrd="0" destOrd="3" presId="urn:microsoft.com/office/officeart/2005/8/layout/hList1"/>
    <dgm:cxn modelId="{7458C2A8-F626-4790-A4D2-433FEBBC6F5E}" type="presOf" srcId="{E7D5D5FA-4793-466E-9D07-2A9732402282}" destId="{3D9FE87B-C994-4349-9B6E-54E9E053328B}" srcOrd="0" destOrd="5" presId="urn:microsoft.com/office/officeart/2005/8/layout/hList1"/>
    <dgm:cxn modelId="{3EFB85B4-9C10-4B38-A961-F54A9C944C8A}" srcId="{9FBE47A6-D80E-40BD-8546-C16F0DBBDCA8}" destId="{29A5C27E-1947-48B6-8B68-35BDB0A8B131}" srcOrd="1" destOrd="0" parTransId="{132FF398-D2FD-42F2-B127-A5C90645C526}" sibTransId="{B58F04B3-7C15-42E7-80E1-C52AC95154F6}"/>
    <dgm:cxn modelId="{FDA8A7F4-08D7-4248-A8B9-63A73841AE41}" type="presOf" srcId="{57014F4A-D5EB-4A2A-9DD7-C23ACE6C2A25}" destId="{594B1CDD-7DDE-42EB-97F1-F97FE38DA26B}" srcOrd="0" destOrd="0" presId="urn:microsoft.com/office/officeart/2005/8/layout/hList1"/>
    <dgm:cxn modelId="{78F8570D-F23A-44E9-B73C-A27179058E6A}" srcId="{57014F4A-D5EB-4A2A-9DD7-C23ACE6C2A25}" destId="{9FBE47A6-D80E-40BD-8546-C16F0DBBDCA8}" srcOrd="0" destOrd="0" parTransId="{41ECDA77-748B-4EB4-96A0-1A80FA5331E8}" sibTransId="{823C0921-239C-45A3-ADF8-8AF811D4CD0B}"/>
    <dgm:cxn modelId="{BD0F3C8F-F66B-42AB-BDD5-EE4DC0820806}" type="presOf" srcId="{85B37993-22E2-4163-94D8-E0DBFC47AAB5}" destId="{B62BEA82-19A0-48D9-945A-4AD1463C5B8A}" srcOrd="0" destOrd="0" presId="urn:microsoft.com/office/officeart/2005/8/layout/hList1"/>
    <dgm:cxn modelId="{72ECA8FB-F3F2-42F8-9F4B-E51FE9327C30}" srcId="{8A127493-1A60-48AE-973E-4DDAD6290F22}" destId="{2435C977-C31A-4C29-A8F4-7620521E2AE6}" srcOrd="2" destOrd="0" parTransId="{6E6741B9-EEAB-4C48-8283-B65C7870A786}" sibTransId="{7277EC5E-7470-455B-8D23-042F2B07CAE7}"/>
    <dgm:cxn modelId="{1EA52714-43AC-4B28-84F6-8451B8D33AC8}" type="presOf" srcId="{7C3703A2-12D5-4492-834B-711572AEB990}" destId="{3110206B-81CA-4F1C-8408-D462E80EFFD6}" srcOrd="0" destOrd="2" presId="urn:microsoft.com/office/officeart/2005/8/layout/hList1"/>
    <dgm:cxn modelId="{CDD8A5CD-B246-459D-BBFC-08359DCE8ADF}" srcId="{9FBE47A6-D80E-40BD-8546-C16F0DBBDCA8}" destId="{ED97B763-ACC8-4B5F-8730-6455945DB5F8}" srcOrd="2" destOrd="0" parTransId="{7058A280-E88F-4BDC-9B55-70A579F3E0BF}" sibTransId="{208990C3-5405-476F-90B5-C91A070C82C2}"/>
    <dgm:cxn modelId="{0EBEC268-8E06-4B98-B624-153429BE67F6}" srcId="{8910B479-1D4F-4E37-B09C-A1B8072B561A}" destId="{7C3703A2-12D5-4492-834B-711572AEB990}" srcOrd="2" destOrd="0" parTransId="{7B7746F5-801E-498B-9E7B-DFD2AB7B7F07}" sibTransId="{A6058169-B4F2-4A04-A34F-4BAFDDD93A32}"/>
    <dgm:cxn modelId="{10989419-96E4-47DC-A94F-3F96B445B787}" srcId="{9FBE47A6-D80E-40BD-8546-C16F0DBBDCA8}" destId="{C90DB0F8-A542-485F-A573-AF1AA10854F7}" srcOrd="4" destOrd="0" parTransId="{3686771A-2CA7-4926-BC33-C7B05FB01091}" sibTransId="{8A3A32E0-BFC0-4A48-BBE5-F3EBFDB00AC9}"/>
    <dgm:cxn modelId="{A1EC97B5-19E1-463A-A815-157B09A08E7E}" srcId="{8A127493-1A60-48AE-973E-4DDAD6290F22}" destId="{8376ACBE-AC57-4B0D-A6E3-68A58CC99C43}" srcOrd="1" destOrd="0" parTransId="{7E34DA6B-D795-4EB7-826B-1088EB6F60AE}" sibTransId="{92A81066-E416-4BCE-8091-C74C573E6C15}"/>
    <dgm:cxn modelId="{70C4F563-6E9D-4630-B456-65498822082B}" srcId="{9FBE47A6-D80E-40BD-8546-C16F0DBBDCA8}" destId="{537E1CA1-FE67-4076-896A-87D05B89D698}" srcOrd="3" destOrd="0" parTransId="{A5D3CEF9-4236-4FE8-9274-6DBAAC6EE866}" sibTransId="{2AB24A12-68F7-4DC9-B74C-7C246BD47B6C}"/>
    <dgm:cxn modelId="{84928971-6D38-4DF9-A4AA-86B119737BA7}" srcId="{8A127493-1A60-48AE-973E-4DDAD6290F22}" destId="{F54715B1-8291-4575-8856-F0AF0B974032}" srcOrd="0" destOrd="0" parTransId="{09B6AC49-20E1-4D8D-B7BF-A435C0484F84}" sibTransId="{5CE9B083-4872-4A3E-800D-AFBAA44C53B9}"/>
    <dgm:cxn modelId="{88F80899-F014-4AE9-856E-768D21EAF477}" srcId="{8A127493-1A60-48AE-973E-4DDAD6290F22}" destId="{CC6E607F-9A76-4BD6-9B97-6EE9AE3B37AE}" srcOrd="4" destOrd="0" parTransId="{2FE223D6-C962-4896-AB66-B3424315EC38}" sibTransId="{11D4C6F4-D8EC-4D63-A3AE-09700E11FE21}"/>
    <dgm:cxn modelId="{B065209B-3E52-4479-BED2-161EF780915E}" type="presOf" srcId="{9F214A29-8E1D-4424-9117-0CCF7CAC3A66}" destId="{3110206B-81CA-4F1C-8408-D462E80EFFD6}" srcOrd="0" destOrd="1" presId="urn:microsoft.com/office/officeart/2005/8/layout/hList1"/>
    <dgm:cxn modelId="{1F221C40-531A-409A-9BCC-E122B74B9F31}" type="presOf" srcId="{8910B479-1D4F-4E37-B09C-A1B8072B561A}" destId="{3EE5518F-524A-42C7-B7B1-2067E8E4A9FB}" srcOrd="0" destOrd="0" presId="urn:microsoft.com/office/officeart/2005/8/layout/hList1"/>
    <dgm:cxn modelId="{84760EA5-AB27-40B9-9A74-01B470404BAF}" srcId="{8910B479-1D4F-4E37-B09C-A1B8072B561A}" destId="{A93ECB37-D2D1-4C9B-92E0-E443165D3CA6}" srcOrd="3" destOrd="0" parTransId="{91DAD3F1-B001-4BAA-8F09-6438DE22E6EB}" sibTransId="{111F6936-D1D1-4933-904E-42BFCDB3F2C3}"/>
    <dgm:cxn modelId="{C070E563-C048-4D00-AFCF-9818E6DF2926}" srcId="{9FBE47A6-D80E-40BD-8546-C16F0DBBDCA8}" destId="{7200D004-54EA-4951-BA06-D7D90440D301}" srcOrd="7" destOrd="0" parTransId="{A2EC7720-CEF5-4FD0-AB51-6DAAF9498F42}" sibTransId="{DA5F20E5-9172-4B44-BB6E-585F5E8305D8}"/>
    <dgm:cxn modelId="{0241B0C0-04CB-47B5-8777-4BF691D82CF1}" type="presOf" srcId="{537E1CA1-FE67-4076-896A-87D05B89D698}" destId="{B62BEA82-19A0-48D9-945A-4AD1463C5B8A}" srcOrd="0" destOrd="3" presId="urn:microsoft.com/office/officeart/2005/8/layout/hList1"/>
    <dgm:cxn modelId="{C4162FE3-8A30-482A-B623-FDB87FE3EADB}" type="presOf" srcId="{29A5C27E-1947-48B6-8B68-35BDB0A8B131}" destId="{B62BEA82-19A0-48D9-945A-4AD1463C5B8A}" srcOrd="0" destOrd="1" presId="urn:microsoft.com/office/officeart/2005/8/layout/hList1"/>
    <dgm:cxn modelId="{051F6ADF-4CAE-4437-B18F-F0420D973870}" type="presOf" srcId="{A93ECB37-D2D1-4C9B-92E0-E443165D3CA6}" destId="{3110206B-81CA-4F1C-8408-D462E80EFFD6}" srcOrd="0" destOrd="3" presId="urn:microsoft.com/office/officeart/2005/8/layout/hList1"/>
    <dgm:cxn modelId="{B27A7FA2-A90C-4FB2-BB66-581CD6CCD686}" srcId="{8910B479-1D4F-4E37-B09C-A1B8072B561A}" destId="{5CFD60D5-2641-43BC-AC08-5E34FFF9FA33}" srcOrd="0" destOrd="0" parTransId="{0A81A254-A1E5-42D3-8502-D2E66344DCF0}" sibTransId="{4ED20D38-75CA-4405-934A-C4D5D62AF7BA}"/>
    <dgm:cxn modelId="{2E942688-741E-473A-B6DB-B7A12E17B66C}" type="presOf" srcId="{675F9D3F-358A-489C-940E-DDEFEC9531FD}" destId="{3110206B-81CA-4F1C-8408-D462E80EFFD6}" srcOrd="0" destOrd="4" presId="urn:microsoft.com/office/officeart/2005/8/layout/hList1"/>
    <dgm:cxn modelId="{8A368C8C-9177-4850-B6FB-1B1D8B2EA92E}" type="presOf" srcId="{F54715B1-8291-4575-8856-F0AF0B974032}" destId="{3D9FE87B-C994-4349-9B6E-54E9E053328B}" srcOrd="0" destOrd="0" presId="urn:microsoft.com/office/officeart/2005/8/layout/hList1"/>
    <dgm:cxn modelId="{4759AF05-3E7F-4B93-97DA-A149FD2BFCF0}" type="presOf" srcId="{9FBE47A6-D80E-40BD-8546-C16F0DBBDCA8}" destId="{94129DCB-1CC1-45F5-AF98-02CB6FE1AD77}" srcOrd="0" destOrd="0" presId="urn:microsoft.com/office/officeart/2005/8/layout/hList1"/>
    <dgm:cxn modelId="{96C510A1-F183-4943-B10B-CF9FC381CA04}" srcId="{8A127493-1A60-48AE-973E-4DDAD6290F22}" destId="{E7D5D5FA-4793-466E-9D07-2A9732402282}" srcOrd="5" destOrd="0" parTransId="{8007F718-9597-4DA9-A11B-50616400752B}" sibTransId="{FA997FEC-99D8-40CA-8BFA-6794EB508F66}"/>
    <dgm:cxn modelId="{B4FCE569-7CF9-42C1-AEEB-FFA5F8CD18BD}" type="presOf" srcId="{C90DB0F8-A542-485F-A573-AF1AA10854F7}" destId="{B62BEA82-19A0-48D9-945A-4AD1463C5B8A}" srcOrd="0" destOrd="4" presId="urn:microsoft.com/office/officeart/2005/8/layout/hList1"/>
    <dgm:cxn modelId="{34C95DFD-29BF-422C-87E6-7DB5FC30BDE1}" srcId="{9FBE47A6-D80E-40BD-8546-C16F0DBBDCA8}" destId="{7FB6F4D1-A9C9-479E-B544-7B5D2DA41A0D}" srcOrd="6" destOrd="0" parTransId="{90D30C9C-4B23-4A1E-BCB7-180C5DDF32A1}" sibTransId="{9F4643D5-D2EE-4FE4-998E-AE4DFA775A37}"/>
    <dgm:cxn modelId="{39A47AB0-27B7-43F6-BD5A-2740543E74FC}" type="presOf" srcId="{ED97B763-ACC8-4B5F-8730-6455945DB5F8}" destId="{B62BEA82-19A0-48D9-945A-4AD1463C5B8A}" srcOrd="0" destOrd="2" presId="urn:microsoft.com/office/officeart/2005/8/layout/hList1"/>
    <dgm:cxn modelId="{55C6D04E-5BD9-4772-8957-AF25FECE7724}" srcId="{9FBE47A6-D80E-40BD-8546-C16F0DBBDCA8}" destId="{85B37993-22E2-4163-94D8-E0DBFC47AAB5}" srcOrd="0" destOrd="0" parTransId="{91B44887-D46D-41B1-B8F4-2A3951DEE68F}" sibTransId="{1BDE8A8D-A03D-4389-8879-28642BC3BD77}"/>
    <dgm:cxn modelId="{2C4618F4-726E-493A-A4F8-712701C79E0C}" type="presOf" srcId="{B9C99F0D-9557-49CB-A58A-E733CAFCEBE2}" destId="{3110206B-81CA-4F1C-8408-D462E80EFFD6}" srcOrd="0" destOrd="5" presId="urn:microsoft.com/office/officeart/2005/8/layout/hList1"/>
    <dgm:cxn modelId="{AE8743F7-39B8-4D27-8401-6E6A667E5348}" srcId="{8910B479-1D4F-4E37-B09C-A1B8072B561A}" destId="{B9C99F0D-9557-49CB-A58A-E733CAFCEBE2}" srcOrd="5" destOrd="0" parTransId="{21F58D03-D6F9-44FB-B520-868A250B92A2}" sibTransId="{340229B6-391A-4291-802E-E87E4D70B365}"/>
    <dgm:cxn modelId="{E2E6F556-9421-4A42-9339-5215FC0C710A}" type="presOf" srcId="{5CFD60D5-2641-43BC-AC08-5E34FFF9FA33}" destId="{3110206B-81CA-4F1C-8408-D462E80EFFD6}" srcOrd="0" destOrd="0" presId="urn:microsoft.com/office/officeart/2005/8/layout/hList1"/>
    <dgm:cxn modelId="{6A95BBC9-F4FD-4AAD-8F55-FE2CBA309C42}" srcId="{8A127493-1A60-48AE-973E-4DDAD6290F22}" destId="{A385ED4A-0D92-48D5-9A7B-16B021E42DBC}" srcOrd="3" destOrd="0" parTransId="{2A8946AA-494D-4BB3-A8AC-E0AE1F6C1A9E}" sibTransId="{15667E25-536E-4E2C-B8E7-744DC0E0101F}"/>
    <dgm:cxn modelId="{B3804F24-0D1E-4C7C-B39B-76D4B697B798}" type="presOf" srcId="{7FB6F4D1-A9C9-479E-B544-7B5D2DA41A0D}" destId="{B62BEA82-19A0-48D9-945A-4AD1463C5B8A}" srcOrd="0" destOrd="6" presId="urn:microsoft.com/office/officeart/2005/8/layout/hList1"/>
    <dgm:cxn modelId="{76B2C342-3213-4A08-A1A6-1FD65CD11805}" type="presParOf" srcId="{594B1CDD-7DDE-42EB-97F1-F97FE38DA26B}" destId="{C8D195D4-6D67-401E-9A42-E44CADAFBE8E}" srcOrd="0" destOrd="0" presId="urn:microsoft.com/office/officeart/2005/8/layout/hList1"/>
    <dgm:cxn modelId="{E138A207-8B16-4648-B87F-8DDE321F2DA4}" type="presParOf" srcId="{C8D195D4-6D67-401E-9A42-E44CADAFBE8E}" destId="{94129DCB-1CC1-45F5-AF98-02CB6FE1AD77}" srcOrd="0" destOrd="0" presId="urn:microsoft.com/office/officeart/2005/8/layout/hList1"/>
    <dgm:cxn modelId="{40E80D38-E496-4966-8025-B1EC785CA74C}" type="presParOf" srcId="{C8D195D4-6D67-401E-9A42-E44CADAFBE8E}" destId="{B62BEA82-19A0-48D9-945A-4AD1463C5B8A}" srcOrd="1" destOrd="0" presId="urn:microsoft.com/office/officeart/2005/8/layout/hList1"/>
    <dgm:cxn modelId="{D0B27EBB-9ADC-401D-8107-776435D2CEC6}" type="presParOf" srcId="{594B1CDD-7DDE-42EB-97F1-F97FE38DA26B}" destId="{3F6F6EC9-C653-497D-981A-72E9B6C08CBD}" srcOrd="1" destOrd="0" presId="urn:microsoft.com/office/officeart/2005/8/layout/hList1"/>
    <dgm:cxn modelId="{F551A9E1-5294-421E-8D43-DC6E3771C464}" type="presParOf" srcId="{594B1CDD-7DDE-42EB-97F1-F97FE38DA26B}" destId="{CD0DE0E1-7FD4-418D-B705-98E63E4820B1}" srcOrd="2" destOrd="0" presId="urn:microsoft.com/office/officeart/2005/8/layout/hList1"/>
    <dgm:cxn modelId="{6CE3F533-5EB8-430B-9E24-821DD5C17598}" type="presParOf" srcId="{CD0DE0E1-7FD4-418D-B705-98E63E4820B1}" destId="{3EE5518F-524A-42C7-B7B1-2067E8E4A9FB}" srcOrd="0" destOrd="0" presId="urn:microsoft.com/office/officeart/2005/8/layout/hList1"/>
    <dgm:cxn modelId="{F9E606D0-AB3B-47D4-96A2-6F9A78A9BC55}" type="presParOf" srcId="{CD0DE0E1-7FD4-418D-B705-98E63E4820B1}" destId="{3110206B-81CA-4F1C-8408-D462E80EFFD6}" srcOrd="1" destOrd="0" presId="urn:microsoft.com/office/officeart/2005/8/layout/hList1"/>
    <dgm:cxn modelId="{B32D3940-F65A-486A-918C-7DBA5C657CA8}" type="presParOf" srcId="{594B1CDD-7DDE-42EB-97F1-F97FE38DA26B}" destId="{55C32B0D-D22F-4B0D-85FC-15A9A8BEDFB7}" srcOrd="3" destOrd="0" presId="urn:microsoft.com/office/officeart/2005/8/layout/hList1"/>
    <dgm:cxn modelId="{89858CD7-66B5-4C55-9A74-6C4D14893CD8}" type="presParOf" srcId="{594B1CDD-7DDE-42EB-97F1-F97FE38DA26B}" destId="{9C8E7F4E-6927-4118-8896-28825E6EE8E6}" srcOrd="4" destOrd="0" presId="urn:microsoft.com/office/officeart/2005/8/layout/hList1"/>
    <dgm:cxn modelId="{E05BDE94-DFC4-4004-B30D-B4CA82E8D8D9}" type="presParOf" srcId="{9C8E7F4E-6927-4118-8896-28825E6EE8E6}" destId="{01C267C7-97F8-4F36-B09F-6CAE0A83EB0B}" srcOrd="0" destOrd="0" presId="urn:microsoft.com/office/officeart/2005/8/layout/hList1"/>
    <dgm:cxn modelId="{499FA9F1-0520-4B6E-A9B7-82931B75F593}" type="presParOf" srcId="{9C8E7F4E-6927-4118-8896-28825E6EE8E6}" destId="{3D9FE87B-C994-4349-9B6E-54E9E05332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63E04-07D3-4A78-9FF2-0A2F868B783B}">
      <dsp:nvSpPr>
        <dsp:cNvPr id="0" name=""/>
        <dsp:cNvSpPr/>
      </dsp:nvSpPr>
      <dsp:spPr>
        <a:xfrm>
          <a:off x="3060968" y="1835932"/>
          <a:ext cx="2534800" cy="2534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DROP TABLE nombreT</a:t>
          </a:r>
          <a:endParaRPr lang="es-AR" sz="3200" kern="1200" dirty="0"/>
        </a:p>
      </dsp:txBody>
      <dsp:txXfrm>
        <a:off x="3432181" y="2207145"/>
        <a:ext cx="1792374" cy="1792374"/>
      </dsp:txXfrm>
    </dsp:sp>
    <dsp:sp modelId="{8798994A-5417-40A4-8B80-5441CBF5647A}">
      <dsp:nvSpPr>
        <dsp:cNvPr id="0" name=""/>
        <dsp:cNvSpPr/>
      </dsp:nvSpPr>
      <dsp:spPr>
        <a:xfrm rot="12900000">
          <a:off x="1064227" y="1270661"/>
          <a:ext cx="2325352" cy="722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C26F-3842-4C80-AC1B-D8A3E956332A}">
      <dsp:nvSpPr>
        <dsp:cNvPr id="0" name=""/>
        <dsp:cNvSpPr/>
      </dsp:nvSpPr>
      <dsp:spPr>
        <a:xfrm>
          <a:off x="70464" y="1763"/>
          <a:ext cx="2408060" cy="1926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IF EXISTS nombreT</a:t>
          </a:r>
          <a:endParaRPr lang="es-AR" sz="3200" kern="1200" dirty="0"/>
        </a:p>
      </dsp:txBody>
      <dsp:txXfrm>
        <a:off x="126888" y="58187"/>
        <a:ext cx="2295212" cy="1813600"/>
      </dsp:txXfrm>
    </dsp:sp>
    <dsp:sp modelId="{021374DE-7EB9-46C2-8D94-54EE3A303D1E}">
      <dsp:nvSpPr>
        <dsp:cNvPr id="0" name=""/>
        <dsp:cNvSpPr/>
      </dsp:nvSpPr>
      <dsp:spPr>
        <a:xfrm rot="19500000">
          <a:off x="5267156" y="1270661"/>
          <a:ext cx="2325352" cy="7224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580548"/>
            <a:satOff val="30267"/>
            <a:lumOff val="1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187CC-705C-4AA4-8EA0-7787F8CE1310}">
      <dsp:nvSpPr>
        <dsp:cNvPr id="0" name=""/>
        <dsp:cNvSpPr/>
      </dsp:nvSpPr>
      <dsp:spPr>
        <a:xfrm>
          <a:off x="6178211" y="1763"/>
          <a:ext cx="2408060" cy="1926448"/>
        </a:xfrm>
        <a:prstGeom prst="roundRect">
          <a:avLst>
            <a:gd name="adj" fmla="val 10000"/>
          </a:avLst>
        </a:prstGeom>
        <a:solidFill>
          <a:schemeClr val="accent2">
            <a:hueOff val="2580548"/>
            <a:satOff val="30267"/>
            <a:lumOff val="1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IF object_id (nombreT) is not null</a:t>
          </a:r>
          <a:endParaRPr lang="es-AR" sz="3200" kern="1200" dirty="0"/>
        </a:p>
      </dsp:txBody>
      <dsp:txXfrm>
        <a:off x="6234635" y="58187"/>
        <a:ext cx="2295212" cy="181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29DCB-1CC1-45F5-AF98-02CB6FE1AD77}">
      <dsp:nvSpPr>
        <dsp:cNvPr id="0" name=""/>
        <dsp:cNvSpPr/>
      </dsp:nvSpPr>
      <dsp:spPr>
        <a:xfrm>
          <a:off x="2542" y="120383"/>
          <a:ext cx="2479213" cy="991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sp_tables</a:t>
          </a:r>
          <a:endParaRPr lang="es-AR" sz="2800" b="1" kern="1200" dirty="0"/>
        </a:p>
      </dsp:txBody>
      <dsp:txXfrm>
        <a:off x="2542" y="120383"/>
        <a:ext cx="2479213" cy="991685"/>
      </dsp:txXfrm>
    </dsp:sp>
    <dsp:sp modelId="{B62BEA82-19A0-48D9-945A-4AD1463C5B8A}">
      <dsp:nvSpPr>
        <dsp:cNvPr id="0" name=""/>
        <dsp:cNvSpPr/>
      </dsp:nvSpPr>
      <dsp:spPr>
        <a:xfrm>
          <a:off x="2542" y="1112068"/>
          <a:ext cx="2479213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de la tabla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mínima.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No muestra error.</a:t>
          </a:r>
          <a:endParaRPr lang="es-AR" sz="2000" kern="1200" dirty="0"/>
        </a:p>
      </dsp:txBody>
      <dsp:txXfrm>
        <a:off x="2542" y="1112068"/>
        <a:ext cx="2479213" cy="2944012"/>
      </dsp:txXfrm>
    </dsp:sp>
    <dsp:sp modelId="{3EE5518F-524A-42C7-B7B1-2067E8E4A9FB}">
      <dsp:nvSpPr>
        <dsp:cNvPr id="0" name=""/>
        <dsp:cNvSpPr/>
      </dsp:nvSpPr>
      <dsp:spPr>
        <a:xfrm>
          <a:off x="2828845" y="120383"/>
          <a:ext cx="2479213" cy="991685"/>
        </a:xfrm>
        <a:prstGeom prst="rect">
          <a:avLst/>
        </a:prstGeom>
        <a:solidFill>
          <a:schemeClr val="accent2">
            <a:hueOff val="1290274"/>
            <a:satOff val="15134"/>
            <a:lumOff val="7255"/>
            <a:alphaOff val="0"/>
          </a:schemeClr>
        </a:solidFill>
        <a:ln w="25400" cap="flat" cmpd="sng" algn="ctr">
          <a:solidFill>
            <a:schemeClr val="accent2">
              <a:hueOff val="1290274"/>
              <a:satOff val="15134"/>
              <a:lumOff val="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sp_columns</a:t>
          </a:r>
          <a:endParaRPr lang="es-AR" sz="2800" b="1" kern="1200" dirty="0"/>
        </a:p>
      </dsp:txBody>
      <dsp:txXfrm>
        <a:off x="2828845" y="120383"/>
        <a:ext cx="2479213" cy="991685"/>
      </dsp:txXfrm>
    </dsp:sp>
    <dsp:sp modelId="{3110206B-81CA-4F1C-8408-D462E80EFFD6}">
      <dsp:nvSpPr>
        <dsp:cNvPr id="0" name=""/>
        <dsp:cNvSpPr/>
      </dsp:nvSpPr>
      <dsp:spPr>
        <a:xfrm>
          <a:off x="2828845" y="1112068"/>
          <a:ext cx="2479213" cy="2944012"/>
        </a:xfrm>
        <a:prstGeom prst="rect">
          <a:avLst/>
        </a:prstGeom>
        <a:solidFill>
          <a:schemeClr val="accent2">
            <a:tint val="40000"/>
            <a:alpha val="90000"/>
            <a:hueOff val="908776"/>
            <a:satOff val="25556"/>
            <a:lumOff val="267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08776"/>
              <a:satOff val="25556"/>
              <a:lumOff val="2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de los campos de la tabla.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No muestra error.</a:t>
          </a:r>
          <a:endParaRPr lang="es-AR" sz="2000" kern="1200" dirty="0"/>
        </a:p>
      </dsp:txBody>
      <dsp:txXfrm>
        <a:off x="2828845" y="1112068"/>
        <a:ext cx="2479213" cy="2944012"/>
      </dsp:txXfrm>
    </dsp:sp>
    <dsp:sp modelId="{01C267C7-97F8-4F36-B09F-6CAE0A83EB0B}">
      <dsp:nvSpPr>
        <dsp:cNvPr id="0" name=""/>
        <dsp:cNvSpPr/>
      </dsp:nvSpPr>
      <dsp:spPr>
        <a:xfrm>
          <a:off x="5655148" y="120383"/>
          <a:ext cx="2479213" cy="991685"/>
        </a:xfrm>
        <a:prstGeom prst="rect">
          <a:avLst/>
        </a:prstGeom>
        <a:solidFill>
          <a:schemeClr val="accent2">
            <a:hueOff val="2580548"/>
            <a:satOff val="30267"/>
            <a:lumOff val="14509"/>
            <a:alphaOff val="0"/>
          </a:schemeClr>
        </a:solidFill>
        <a:ln w="25400" cap="flat" cmpd="sng" algn="ctr">
          <a:solidFill>
            <a:schemeClr val="accent2">
              <a:hueOff val="2580548"/>
              <a:satOff val="30267"/>
              <a:lumOff val="1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sp_help</a:t>
          </a:r>
          <a:endParaRPr lang="es-AR" sz="2800" b="1" kern="1200" dirty="0"/>
        </a:p>
      </dsp:txBody>
      <dsp:txXfrm>
        <a:off x="5655148" y="120383"/>
        <a:ext cx="2479213" cy="991685"/>
      </dsp:txXfrm>
    </dsp:sp>
    <dsp:sp modelId="{3D9FE87B-C994-4349-9B6E-54E9E053328B}">
      <dsp:nvSpPr>
        <dsp:cNvPr id="0" name=""/>
        <dsp:cNvSpPr/>
      </dsp:nvSpPr>
      <dsp:spPr>
        <a:xfrm>
          <a:off x="5655148" y="1112068"/>
          <a:ext cx="2479213" cy="2944012"/>
        </a:xfrm>
        <a:prstGeom prst="rect">
          <a:avLst/>
        </a:prstGeom>
        <a:solidFill>
          <a:schemeClr val="accent2">
            <a:tint val="40000"/>
            <a:alpha val="90000"/>
            <a:hueOff val="1817551"/>
            <a:satOff val="51113"/>
            <a:lumOff val="534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817551"/>
              <a:satOff val="51113"/>
              <a:lumOff val="5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de la tabla.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de los campos.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Info de constrains.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Muestra error.</a:t>
          </a:r>
          <a:endParaRPr lang="es-AR" sz="2000" kern="1200" dirty="0"/>
        </a:p>
      </dsp:txBody>
      <dsp:txXfrm>
        <a:off x="5655148" y="1112068"/>
        <a:ext cx="2479213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pPr/>
              <a:t>30/05/2017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Una foreing key (o foránea, en español) es una </a:t>
            </a:r>
            <a:r>
              <a:rPr lang="es-AR" b="1" baseline="0" dirty="0" smtClean="0"/>
              <a:t>clave que se utiliza para relacionar dos tablas</a:t>
            </a:r>
            <a:r>
              <a:rPr lang="es-AR" baseline="0" dirty="0" smtClean="0"/>
              <a:t>. </a:t>
            </a:r>
            <a:r>
              <a:rPr lang="es-AR" baseline="0" dirty="0" smtClean="0"/>
              <a:t>Básicamente </a:t>
            </a:r>
            <a:r>
              <a:rPr lang="es-AR" baseline="0" dirty="0" smtClean="0"/>
              <a:t>se trata de un </a:t>
            </a:r>
            <a:r>
              <a:rPr lang="es-AR" b="1" baseline="0" dirty="0" smtClean="0"/>
              <a:t>campo que hace referencia a la clave primaria de otro</a:t>
            </a:r>
            <a:r>
              <a:rPr lang="es-AR" baseline="0" dirty="0" smtClean="0"/>
              <a:t>. El objetivo de este tipo de restricción es </a:t>
            </a:r>
            <a:r>
              <a:rPr lang="es-AR" b="1" baseline="0" dirty="0" smtClean="0"/>
              <a:t>colaborar con la integridad de datos impidiendo acciones que destruyan relaciones</a:t>
            </a:r>
            <a:r>
              <a:rPr lang="es-AR" baseline="0" dirty="0" smtClean="0"/>
              <a:t> entre tablas. </a:t>
            </a:r>
            <a:r>
              <a:rPr lang="es-AR" b="1" baseline="0" dirty="0" smtClean="0"/>
              <a:t>También </a:t>
            </a:r>
            <a:r>
              <a:rPr lang="es-AR" b="1" baseline="0" dirty="0" smtClean="0"/>
              <a:t>impide el ingreso de datos en tablas donde no debería existir el dato</a:t>
            </a:r>
            <a:r>
              <a:rPr lang="es-AR" baseline="0" dirty="0" smtClean="0"/>
              <a:t>. La restricción implica </a:t>
            </a:r>
            <a:r>
              <a:rPr lang="es-AR" b="1" baseline="0" dirty="0" smtClean="0"/>
              <a:t>los valores de un campo</a:t>
            </a:r>
            <a:r>
              <a:rPr lang="es-AR" baseline="0" dirty="0" smtClean="0"/>
              <a:t> señalada como </a:t>
            </a:r>
            <a:r>
              <a:rPr lang="es-AR" b="1" baseline="0" dirty="0" smtClean="0"/>
              <a:t>foreing key solo podrá contener datos existentes en el campo con clave primaria </a:t>
            </a:r>
            <a:r>
              <a:rPr lang="es-AR" baseline="0" dirty="0" smtClean="0"/>
              <a:t>señalado.</a:t>
            </a:r>
            <a:endParaRPr lang="es-AR" baseline="0" dirty="0" smtClean="0"/>
          </a:p>
          <a:p>
            <a:r>
              <a:rPr lang="es-AR" baseline="0" dirty="0" smtClean="0"/>
              <a:t>Algunas </a:t>
            </a:r>
            <a:r>
              <a:rPr lang="es-AR" baseline="0" dirty="0" smtClean="0"/>
              <a:t>características </a:t>
            </a:r>
            <a:r>
              <a:rPr lang="es-AR" baseline="0" dirty="0" smtClean="0"/>
              <a:t>que se deben respetar: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Los campos que se </a:t>
            </a:r>
            <a:r>
              <a:rPr lang="es-AR" baseline="0" dirty="0" smtClean="0"/>
              <a:t>relacionen </a:t>
            </a:r>
            <a:r>
              <a:rPr lang="es-AR" baseline="0" dirty="0" smtClean="0"/>
              <a:t>deben tener el </a:t>
            </a:r>
            <a:r>
              <a:rPr lang="es-AR" b="1" baseline="0" dirty="0" smtClean="0"/>
              <a:t>mismo tipo de dato </a:t>
            </a:r>
            <a:r>
              <a:rPr lang="es-AR" baseline="0" dirty="0" smtClean="0"/>
              <a:t>(y lógicamente, representar lo mismo).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Una tabla puede tener </a:t>
            </a:r>
            <a:r>
              <a:rPr lang="es-AR" b="1" baseline="0" dirty="0" smtClean="0"/>
              <a:t>múltiples </a:t>
            </a:r>
            <a:r>
              <a:rPr lang="es-AR" b="1" baseline="0" dirty="0" smtClean="0"/>
              <a:t>foreign keys apuntando a </a:t>
            </a:r>
            <a:r>
              <a:rPr lang="es-AR" b="1" baseline="0" dirty="0" smtClean="0"/>
              <a:t>múltiples </a:t>
            </a:r>
            <a:r>
              <a:rPr lang="es-AR" b="1" baseline="0" dirty="0" smtClean="0"/>
              <a:t>tablas</a:t>
            </a:r>
            <a:r>
              <a:rPr lang="es-AR" baseline="0" dirty="0" smtClean="0"/>
              <a:t>. 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De esta forma, al intentar insertar datos en un campo con FK que no existen en el campo PK de otra tabla, se mostrara un error. </a:t>
            </a:r>
            <a:r>
              <a:rPr lang="es-AR" b="1" baseline="0" dirty="0" smtClean="0"/>
              <a:t>Hay una forma de saltearse estas validacione</a:t>
            </a:r>
            <a:r>
              <a:rPr lang="es-AR" baseline="0" dirty="0" smtClean="0"/>
              <a:t>s usando la sentencia </a:t>
            </a:r>
            <a:r>
              <a:rPr lang="en-US" sz="1321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 TABLE Prueba6 NOCHECK CONSTRAINT ALL </a:t>
            </a:r>
            <a:r>
              <a:rPr lang="en-US" sz="1321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321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deshabilitar todas las restricciones de la table.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="0" baseline="0" dirty="0" smtClean="0"/>
              <a:t>Es necesario considerar estas acciones, ya que estaríamos yendo en contra del objetivo de las FK que es asegurar la integridad de los datos. Tampoco hay que olvidarse </a:t>
            </a:r>
            <a:r>
              <a:rPr lang="es-AR" b="1" baseline="0" dirty="0" smtClean="0"/>
              <a:t>volver a habilitarlas luego</a:t>
            </a:r>
            <a:r>
              <a:rPr lang="es-AR" b="0" baseline="0" dirty="0" smtClean="0"/>
              <a:t>.</a:t>
            </a:r>
            <a:endParaRPr lang="es-AR" b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052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Este restricción se aplica a </a:t>
            </a:r>
            <a:r>
              <a:rPr lang="es-AR" b="1" baseline="0" dirty="0" smtClean="0"/>
              <a:t>campos de tipo numérico </a:t>
            </a:r>
            <a:r>
              <a:rPr lang="es-AR" baseline="0" dirty="0" smtClean="0"/>
              <a:t>e implica que los datos ingresados en un campo con identity se van a </a:t>
            </a:r>
            <a:r>
              <a:rPr lang="es-AR" b="1" baseline="0" dirty="0" smtClean="0"/>
              <a:t>ingresar automáticamente </a:t>
            </a:r>
            <a:r>
              <a:rPr lang="es-AR" baseline="0" dirty="0" smtClean="0"/>
              <a:t>por </a:t>
            </a:r>
            <a:r>
              <a:rPr lang="es-AR" baseline="0" dirty="0" smtClean="0"/>
              <a:t>SQL Server </a:t>
            </a:r>
            <a:r>
              <a:rPr lang="es-AR" b="1" baseline="0" dirty="0" smtClean="0"/>
              <a:t>de</a:t>
            </a:r>
            <a:r>
              <a:rPr lang="es-AR" baseline="0" dirty="0" smtClean="0"/>
              <a:t> </a:t>
            </a:r>
            <a:r>
              <a:rPr lang="es-AR" b="1" baseline="0" dirty="0" smtClean="0"/>
              <a:t>forma Autoincremental </a:t>
            </a:r>
            <a:r>
              <a:rPr lang="es-AR" baseline="0" dirty="0" smtClean="0"/>
              <a:t>(Internamente </a:t>
            </a:r>
            <a:r>
              <a:rPr lang="es-AR" b="1" baseline="0" dirty="0" smtClean="0"/>
              <a:t>el motor de base de </a:t>
            </a:r>
            <a:r>
              <a:rPr lang="es-AR" b="1" baseline="0" dirty="0" smtClean="0"/>
              <a:t>datos</a:t>
            </a:r>
            <a:r>
              <a:rPr lang="es-AR" baseline="0" dirty="0" smtClean="0"/>
              <a:t> </a:t>
            </a:r>
            <a:r>
              <a:rPr lang="es-AR" b="1" baseline="0" dirty="0" smtClean="0"/>
              <a:t>lleva el valor del identity </a:t>
            </a:r>
            <a:r>
              <a:rPr lang="es-AR" baseline="0" dirty="0" smtClean="0"/>
              <a:t>(</a:t>
            </a:r>
            <a:r>
              <a:rPr lang="es-AR" baseline="0" dirty="0" smtClean="0"/>
              <a:t>no lo calcula </a:t>
            </a:r>
            <a:r>
              <a:rPr lang="es-AR" baseline="0" dirty="0" smtClean="0"/>
              <a:t>en </a:t>
            </a:r>
            <a:r>
              <a:rPr lang="es-AR" baseline="0" dirty="0" smtClean="0"/>
              <a:t>el momento</a:t>
            </a:r>
            <a:r>
              <a:rPr lang="es-AR" baseline="0" dirty="0" smtClean="0"/>
              <a:t>)).</a:t>
            </a:r>
            <a:endParaRPr lang="es-AR" baseline="0" dirty="0" smtClean="0"/>
          </a:p>
          <a:p>
            <a:r>
              <a:rPr lang="es-AR" baseline="0" dirty="0" smtClean="0"/>
              <a:t>Algunas características de esta constraint: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Solo aplicable a </a:t>
            </a:r>
            <a:r>
              <a:rPr lang="es-AR" b="1" baseline="0" dirty="0" smtClean="0"/>
              <a:t>campos numéricos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Solo puede haber </a:t>
            </a:r>
            <a:r>
              <a:rPr lang="es-AR" b="1" baseline="0" dirty="0" smtClean="0"/>
              <a:t>uno por tabla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Va a </a:t>
            </a:r>
            <a:r>
              <a:rPr lang="es-AR" b="1" baseline="0" dirty="0" smtClean="0"/>
              <a:t>comenzar</a:t>
            </a:r>
            <a:r>
              <a:rPr lang="es-AR" baseline="0" dirty="0" smtClean="0"/>
              <a:t> en el </a:t>
            </a:r>
            <a:r>
              <a:rPr lang="es-AR" b="1" baseline="0" dirty="0" smtClean="0"/>
              <a:t>número </a:t>
            </a:r>
            <a:r>
              <a:rPr lang="es-AR" b="1" baseline="0" dirty="0" smtClean="0"/>
              <a:t>que nosotros le indiquemos </a:t>
            </a:r>
            <a:r>
              <a:rPr lang="es-AR" baseline="0" dirty="0" smtClean="0"/>
              <a:t>como de </a:t>
            </a:r>
            <a:r>
              <a:rPr lang="es-AR" baseline="0" dirty="0" smtClean="0"/>
              <a:t>origen </a:t>
            </a:r>
            <a:r>
              <a:rPr lang="es-AR" baseline="0" dirty="0" smtClean="0"/>
              <a:t>(Generalmente es 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Se va a </a:t>
            </a:r>
            <a:r>
              <a:rPr lang="es-AR" b="1" baseline="0" dirty="0" smtClean="0"/>
              <a:t>incrementar</a:t>
            </a:r>
            <a:r>
              <a:rPr lang="es-AR" baseline="0" dirty="0" smtClean="0"/>
              <a:t> </a:t>
            </a:r>
            <a:r>
              <a:rPr lang="es-AR" b="1" baseline="0" dirty="0" smtClean="0"/>
              <a:t>en el </a:t>
            </a:r>
            <a:r>
              <a:rPr lang="es-AR" b="1" baseline="0" dirty="0" smtClean="0"/>
              <a:t>número que</a:t>
            </a:r>
            <a:r>
              <a:rPr lang="es-AR" baseline="0" dirty="0" smtClean="0"/>
              <a:t> </a:t>
            </a:r>
            <a:r>
              <a:rPr lang="es-AR" baseline="0" dirty="0" smtClean="0"/>
              <a:t>nosotros le </a:t>
            </a:r>
            <a:r>
              <a:rPr lang="es-AR" b="1" baseline="0" dirty="0" smtClean="0"/>
              <a:t>indiquemos</a:t>
            </a:r>
            <a:r>
              <a:rPr lang="es-AR" baseline="0" dirty="0" smtClean="0"/>
              <a:t> (Generalmente, </a:t>
            </a:r>
            <a:r>
              <a:rPr lang="es-AR" baseline="0" dirty="0" smtClean="0"/>
              <a:t>es 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puede ser </a:t>
            </a:r>
            <a:r>
              <a:rPr lang="es-AR" b="1" baseline="0" dirty="0" smtClean="0"/>
              <a:t>modificado </a:t>
            </a:r>
            <a:r>
              <a:rPr lang="es-AR" b="1" baseline="0" dirty="0" smtClean="0"/>
              <a:t>con un UPDATE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se considerara este campo al momento de hacer un </a:t>
            </a:r>
            <a:r>
              <a:rPr lang="es-AR" b="1" baseline="0" dirty="0" smtClean="0"/>
              <a:t>INSERT</a:t>
            </a:r>
            <a:r>
              <a:rPr lang="es-AR" b="0" baseline="0" dirty="0" smtClean="0"/>
              <a:t> (Excepción: </a:t>
            </a:r>
            <a:r>
              <a:rPr lang="es-AR" baseline="0" dirty="0" smtClean="0"/>
              <a:t>SET IDENTITY_INSERT ON). Considerar precauciones de esto.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Como dijimos hace unos encuentros, la sentencia </a:t>
            </a:r>
            <a:r>
              <a:rPr lang="es-AR" b="1" baseline="0" dirty="0" smtClean="0"/>
              <a:t>TRUNCATE resetea el valor identity </a:t>
            </a:r>
            <a:r>
              <a:rPr lang="es-AR" baseline="0" dirty="0" smtClean="0"/>
              <a:t>de una tabla </a:t>
            </a:r>
            <a:r>
              <a:rPr lang="es-AR" b="1" baseline="0" dirty="0" smtClean="0"/>
              <a:t>mientras que con DELETE el valor de identity continua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9574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Esta es una restricción </a:t>
            </a:r>
            <a:r>
              <a:rPr lang="es-AR" b="1" baseline="0" dirty="0" smtClean="0"/>
              <a:t>similar </a:t>
            </a:r>
            <a:r>
              <a:rPr lang="es-AR" b="1" baseline="0" dirty="0" smtClean="0"/>
              <a:t>a la primary key </a:t>
            </a:r>
            <a:r>
              <a:rPr lang="es-AR" baseline="0" dirty="0" smtClean="0"/>
              <a:t>ya que </a:t>
            </a:r>
            <a:r>
              <a:rPr lang="es-AR" baseline="0" dirty="0" smtClean="0"/>
              <a:t>establece que un campo UNIQUE de una </a:t>
            </a:r>
            <a:r>
              <a:rPr lang="es-AR" baseline="0" dirty="0" smtClean="0"/>
              <a:t>tabla </a:t>
            </a:r>
            <a:r>
              <a:rPr lang="es-AR" b="1" baseline="0" dirty="0" smtClean="0"/>
              <a:t>no podrá tener dos valores </a:t>
            </a:r>
            <a:r>
              <a:rPr lang="es-AR" b="1" baseline="0" dirty="0" smtClean="0"/>
              <a:t>iguales</a:t>
            </a:r>
            <a:r>
              <a:rPr lang="es-AR" b="0" baseline="0" dirty="0" smtClean="0"/>
              <a:t> con la diferencia de que se puede incluir un único valor null (Inclusive puede ser referenciada a través de un foreign key y a la vez implica un índice non-Clustered como hace la PK).</a:t>
            </a:r>
            <a:endParaRPr lang="es-AR" baseline="0" dirty="0" smtClean="0"/>
          </a:p>
          <a:p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058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Esta restricción le </a:t>
            </a:r>
            <a:r>
              <a:rPr lang="es-AR" b="1" baseline="0" dirty="0" smtClean="0"/>
              <a:t>agrega una condición a determinado campo</a:t>
            </a:r>
            <a:r>
              <a:rPr lang="es-AR" baseline="0" dirty="0" smtClean="0"/>
              <a:t>. De esta forma, </a:t>
            </a:r>
            <a:r>
              <a:rPr lang="es-AR" b="1" baseline="0" dirty="0" smtClean="0"/>
              <a:t>no se podrán ingresar datos que entren en conflicto con esa </a:t>
            </a:r>
            <a:r>
              <a:rPr lang="es-AR" b="1" baseline="0" dirty="0" smtClean="0"/>
              <a:t>condición.</a:t>
            </a:r>
            <a:endParaRPr lang="es-AR" b="1" baseline="0" dirty="0" smtClean="0"/>
          </a:p>
          <a:p>
            <a:r>
              <a:rPr lang="es-AR" b="0" baseline="0" dirty="0" smtClean="0"/>
              <a:t>Algunas 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Esta constraint </a:t>
            </a:r>
            <a:r>
              <a:rPr lang="es-AR" b="1" baseline="0" dirty="0" smtClean="0"/>
              <a:t>se dispara siempre que se haga un INSERT o un UPDATE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Una tabla </a:t>
            </a:r>
            <a:r>
              <a:rPr lang="es-AR" b="0" baseline="0" dirty="0" smtClean="0"/>
              <a:t>puede tener </a:t>
            </a:r>
            <a:r>
              <a:rPr lang="es-AR" b="1" baseline="0" dirty="0" smtClean="0"/>
              <a:t>múltiples restricciones </a:t>
            </a:r>
            <a:r>
              <a:rPr lang="es-AR" baseline="0" dirty="0" smtClean="0"/>
              <a:t>de este tipo.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Un mismo campo </a:t>
            </a:r>
            <a:r>
              <a:rPr lang="es-AR" baseline="0" dirty="0" smtClean="0"/>
              <a:t>puede admitir a la vez </a:t>
            </a:r>
            <a:r>
              <a:rPr lang="es-AR" b="1" baseline="0" dirty="0" smtClean="0"/>
              <a:t>múltiples restricciones </a:t>
            </a:r>
            <a:r>
              <a:rPr lang="es-AR" baseline="0" dirty="0" smtClean="0"/>
              <a:t>de este tipo.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Se puede </a:t>
            </a:r>
            <a:r>
              <a:rPr lang="es-AR" b="1" baseline="0" dirty="0" smtClean="0"/>
              <a:t>saltear esta restricción </a:t>
            </a:r>
            <a:r>
              <a:rPr lang="es-AR" baseline="0" dirty="0" smtClean="0"/>
              <a:t>con la sentencia “</a:t>
            </a:r>
            <a:r>
              <a:rPr lang="es-AR" b="1" baseline="0" dirty="0" smtClean="0"/>
              <a:t>with </a:t>
            </a:r>
            <a:r>
              <a:rPr lang="es-AR" b="1" baseline="0" dirty="0" smtClean="0"/>
              <a:t>nocheck</a:t>
            </a:r>
            <a:r>
              <a:rPr lang="es-AR" baseline="0" dirty="0" smtClean="0"/>
              <a:t>”. Pero como siempre </a:t>
            </a:r>
            <a:r>
              <a:rPr lang="es-AR" baseline="0" dirty="0" smtClean="0"/>
              <a:t>en </a:t>
            </a:r>
            <a:r>
              <a:rPr lang="es-AR" baseline="0" dirty="0" smtClean="0"/>
              <a:t>estos casos quedara </a:t>
            </a:r>
            <a:r>
              <a:rPr lang="es-AR" b="1" baseline="0" dirty="0" smtClean="0"/>
              <a:t>a </a:t>
            </a:r>
            <a:r>
              <a:rPr lang="es-AR" b="1" baseline="0" dirty="0" smtClean="0"/>
              <a:t>cargo </a:t>
            </a:r>
            <a:r>
              <a:rPr lang="es-AR" b="1" baseline="0" dirty="0" smtClean="0"/>
              <a:t>del usuario </a:t>
            </a:r>
            <a:r>
              <a:rPr lang="es-AR" b="1" baseline="0" dirty="0" smtClean="0"/>
              <a:t>analizar </a:t>
            </a:r>
            <a:r>
              <a:rPr lang="es-AR" b="1" baseline="0" dirty="0" smtClean="0"/>
              <a:t>responsablemente </a:t>
            </a:r>
            <a:r>
              <a:rPr lang="es-AR" baseline="0" dirty="0" smtClean="0"/>
              <a:t>la conveniencia de saltear una </a:t>
            </a:r>
            <a:r>
              <a:rPr lang="es-AR" baseline="0" dirty="0" smtClean="0"/>
              <a:t>restricción </a:t>
            </a:r>
            <a:r>
              <a:rPr lang="es-AR" baseline="0" dirty="0" smtClean="0"/>
              <a:t>de este tipo</a:t>
            </a:r>
            <a:r>
              <a:rPr lang="es-AR" baseline="0" dirty="0" smtClean="0"/>
              <a:t>.</a:t>
            </a: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38694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Esta constrains </a:t>
            </a:r>
            <a:r>
              <a:rPr lang="es-AR" b="1" baseline="0" dirty="0" smtClean="0"/>
              <a:t>establece un valor por defecto para determinado campo, al ingresar un nuevo registro a una tabla</a:t>
            </a:r>
            <a:r>
              <a:rPr lang="es-AR" baseline="0" dirty="0" smtClean="0"/>
              <a:t>.</a:t>
            </a:r>
          </a:p>
          <a:p>
            <a:r>
              <a:rPr lang="es-AR" baseline="0" dirty="0" smtClean="0"/>
              <a:t>Esto </a:t>
            </a:r>
            <a:r>
              <a:rPr lang="es-AR" b="1" baseline="0" dirty="0" smtClean="0"/>
              <a:t>no significa que el valor del campo debe ser siempre el establecido por default</a:t>
            </a:r>
            <a:r>
              <a:rPr lang="es-AR" baseline="0" dirty="0" smtClean="0"/>
              <a:t>, sino que </a:t>
            </a:r>
            <a:r>
              <a:rPr lang="es-AR" b="1" baseline="0" dirty="0" smtClean="0"/>
              <a:t>si se ingresa un null </a:t>
            </a:r>
            <a:r>
              <a:rPr lang="es-AR" baseline="0" dirty="0" smtClean="0"/>
              <a:t>en dicho campo, </a:t>
            </a:r>
            <a:r>
              <a:rPr lang="es-AR" b="1" baseline="0" dirty="0" smtClean="0"/>
              <a:t>será reemplaza por el valor default</a:t>
            </a:r>
            <a:r>
              <a:rPr lang="es-AR" baseline="0" dirty="0" smtClean="0"/>
              <a:t>.</a:t>
            </a:r>
          </a:p>
          <a:p>
            <a:r>
              <a:rPr lang="es-AR" baseline="0" dirty="0" smtClean="0"/>
              <a:t>Algunas 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El valor del campo DEFAULT </a:t>
            </a:r>
            <a:r>
              <a:rPr lang="es-AR" b="1" baseline="0" dirty="0" smtClean="0"/>
              <a:t>puede </a:t>
            </a:r>
            <a:r>
              <a:rPr lang="es-AR" b="1" baseline="0" dirty="0" smtClean="0"/>
              <a:t>ser </a:t>
            </a:r>
            <a:r>
              <a:rPr lang="es-AR" b="1" baseline="0" dirty="0" smtClean="0"/>
              <a:t>modificado por </a:t>
            </a:r>
            <a:r>
              <a:rPr lang="es-AR" b="1" baseline="0" dirty="0" smtClean="0"/>
              <a:t>un </a:t>
            </a:r>
            <a:r>
              <a:rPr lang="es-AR" b="1" baseline="0" dirty="0" smtClean="0"/>
              <a:t>UPDATE </a:t>
            </a:r>
            <a:r>
              <a:rPr lang="es-AR" baseline="0" dirty="0" smtClean="0"/>
              <a:t>sin problemas.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Puede haber </a:t>
            </a:r>
            <a:r>
              <a:rPr lang="es-AR" b="1" baseline="0" dirty="0" smtClean="0"/>
              <a:t>mas de un campo con Default por tabla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va a ser </a:t>
            </a:r>
            <a:r>
              <a:rPr lang="es-AR" b="1" baseline="0" dirty="0" smtClean="0"/>
              <a:t>obligatorio de ingresar en </a:t>
            </a:r>
            <a:r>
              <a:rPr lang="es-AR" b="1" baseline="0" dirty="0" smtClean="0"/>
              <a:t>el INSERT </a:t>
            </a:r>
            <a:r>
              <a:rPr lang="es-AR" baseline="0" dirty="0" smtClean="0"/>
              <a:t>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Un ejemplo muy utilizado es el del </a:t>
            </a:r>
            <a:r>
              <a:rPr lang="es-AR" b="1" baseline="0" dirty="0" smtClean="0"/>
              <a:t>getDate</a:t>
            </a:r>
            <a:r>
              <a:rPr lang="es-AR" baseline="0" dirty="0" smtClean="0"/>
              <a:t>() para algún campo datetime.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3413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Por defecto, </a:t>
            </a:r>
            <a:r>
              <a:rPr lang="es-AR" b="1" baseline="0" dirty="0" smtClean="0"/>
              <a:t>todo campo </a:t>
            </a:r>
            <a:r>
              <a:rPr lang="es-AR" b="1" baseline="0" dirty="0" smtClean="0"/>
              <a:t>admite valores nulos </a:t>
            </a:r>
            <a:r>
              <a:rPr lang="es-AR" baseline="0" dirty="0" smtClean="0"/>
              <a:t>(salvo las excepciones vistas</a:t>
            </a:r>
            <a:r>
              <a:rPr lang="es-AR" baseline="0" dirty="0" smtClean="0"/>
              <a:t>).</a:t>
            </a:r>
          </a:p>
          <a:p>
            <a:r>
              <a:rPr lang="es-AR" baseline="0" dirty="0" smtClean="0"/>
              <a:t>Para </a:t>
            </a:r>
            <a:r>
              <a:rPr lang="es-AR" baseline="0" dirty="0" smtClean="0"/>
              <a:t>restringir el ingreso de datos a una tabla impidiendo que se ingresan datos nulos en un campo, utilizamos la constraint “Not null</a:t>
            </a:r>
            <a:r>
              <a:rPr lang="es-AR" baseline="0" dirty="0" smtClean="0"/>
              <a:t>”.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488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s-AR" sz="1400" u="none" baseline="0" dirty="0" smtClean="0"/>
              <a:t>Preguntas.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977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400" b="1" dirty="0" smtClean="0"/>
              <a:t>Hasta ahora vimos </a:t>
            </a:r>
            <a:r>
              <a:rPr lang="es-AR" sz="1400" dirty="0" smtClean="0"/>
              <a:t>como </a:t>
            </a:r>
            <a:r>
              <a:rPr lang="es-AR" sz="1400" b="1" baseline="0" dirty="0" smtClean="0"/>
              <a:t>recuperar información </a:t>
            </a:r>
            <a:r>
              <a:rPr lang="es-AR" sz="1400" baseline="0" dirty="0" smtClean="0"/>
              <a:t>de una o mas tablas </a:t>
            </a:r>
            <a:r>
              <a:rPr lang="es-AR" sz="1400" b="1" baseline="0" dirty="0" smtClean="0"/>
              <a:t>aplicando condiciones </a:t>
            </a:r>
            <a:r>
              <a:rPr lang="es-AR" sz="1400" baseline="0" dirty="0" smtClean="0"/>
              <a:t>(WHERE), </a:t>
            </a:r>
            <a:r>
              <a:rPr lang="es-AR" sz="1400" b="1" baseline="0" dirty="0" smtClean="0"/>
              <a:t>agrupando los datos </a:t>
            </a:r>
            <a:r>
              <a:rPr lang="es-AR" sz="1400" baseline="0" dirty="0" smtClean="0"/>
              <a:t>(GROUP BY) o </a:t>
            </a:r>
            <a:r>
              <a:rPr lang="es-AR" sz="1400" b="1" baseline="0" dirty="0" smtClean="0"/>
              <a:t>modificando</a:t>
            </a:r>
            <a:r>
              <a:rPr lang="es-AR" sz="1400" baseline="0" dirty="0" smtClean="0"/>
              <a:t> la visualización de ciertos datos </a:t>
            </a:r>
            <a:r>
              <a:rPr lang="es-AR" sz="1400" b="1" baseline="0" dirty="0" smtClean="0"/>
              <a:t>a través de</a:t>
            </a:r>
            <a:r>
              <a:rPr lang="es-AR" sz="1400" baseline="0" dirty="0" smtClean="0"/>
              <a:t> las muchas </a:t>
            </a:r>
            <a:r>
              <a:rPr lang="es-AR" sz="1400" b="1" baseline="0" dirty="0" smtClean="0"/>
              <a:t>funciones</a:t>
            </a:r>
            <a:r>
              <a:rPr lang="es-AR" sz="1400" baseline="0" dirty="0" smtClean="0"/>
              <a:t> que nos ofrece SQL Server. Pero </a:t>
            </a:r>
            <a:r>
              <a:rPr lang="es-AR" sz="1400" b="1" baseline="0" dirty="0" smtClean="0"/>
              <a:t>siempre con tablas existentes</a:t>
            </a:r>
            <a:r>
              <a:rPr lang="es-AR" sz="1400" baseline="0" dirty="0" smtClean="0"/>
              <a:t>.</a:t>
            </a:r>
          </a:p>
          <a:p>
            <a:r>
              <a:rPr lang="es-AR" sz="1400" b="1" baseline="0" dirty="0" smtClean="0"/>
              <a:t>También</a:t>
            </a:r>
            <a:r>
              <a:rPr lang="es-AR" sz="1400" baseline="0" dirty="0" smtClean="0"/>
              <a:t> vimos </a:t>
            </a:r>
            <a:r>
              <a:rPr lang="es-AR" sz="1400" b="1" baseline="0" dirty="0" smtClean="0"/>
              <a:t>como</a:t>
            </a:r>
            <a:r>
              <a:rPr lang="es-AR" sz="1400" baseline="0" dirty="0" smtClean="0"/>
              <a:t> </a:t>
            </a:r>
            <a:r>
              <a:rPr lang="es-AR" sz="1400" b="1" baseline="0" dirty="0" smtClean="0"/>
              <a:t>interactuar con los datos </a:t>
            </a:r>
            <a:r>
              <a:rPr lang="es-AR" sz="1400" baseline="0" dirty="0" smtClean="0"/>
              <a:t>, </a:t>
            </a:r>
            <a:r>
              <a:rPr lang="es-AR" sz="1400" b="1" baseline="0" dirty="0" smtClean="0"/>
              <a:t>agregando, modificando o eliminando </a:t>
            </a:r>
            <a:r>
              <a:rPr lang="es-AR" sz="1400" baseline="0" dirty="0" smtClean="0"/>
              <a:t>registros de una tabla, pero también con tablas existentes.</a:t>
            </a:r>
          </a:p>
          <a:p>
            <a:endParaRPr lang="es-AR" sz="1400" baseline="0" dirty="0" smtClean="0"/>
          </a:p>
          <a:p>
            <a:r>
              <a:rPr lang="es-AR" sz="1400" baseline="0" dirty="0" smtClean="0"/>
              <a:t>Hoy vamos a terminar de ver todo lo relativo al </a:t>
            </a:r>
            <a:r>
              <a:rPr lang="es-AR" sz="1400" b="1" baseline="0" dirty="0" smtClean="0"/>
              <a:t>objeto “Tabla” </a:t>
            </a:r>
            <a:r>
              <a:rPr lang="es-AR" sz="1400" baseline="0" dirty="0" smtClean="0"/>
              <a:t>repasando los siguientes temas: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Creación</a:t>
            </a:r>
            <a:r>
              <a:rPr lang="es-AR" sz="1400" baseline="0" dirty="0" smtClean="0"/>
              <a:t> de tablas (CREATE TABLE).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Modificación</a:t>
            </a:r>
            <a:r>
              <a:rPr lang="es-AR" sz="1400" baseline="0" dirty="0" smtClean="0"/>
              <a:t> de la estructura de una tabla (ALTER TABLE).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baseline="0" dirty="0" smtClean="0"/>
              <a:t>Eliminación</a:t>
            </a:r>
            <a:r>
              <a:rPr lang="es-AR" sz="1400" baseline="0" dirty="0" smtClean="0"/>
              <a:t> de tablas (DROP TABLE).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1" baseline="0" dirty="0" smtClean="0"/>
              <a:t>Seguido </a:t>
            </a:r>
            <a:r>
              <a:rPr lang="es-AR" sz="1400" b="0" baseline="0" dirty="0" smtClean="0"/>
              <a:t>a eso</a:t>
            </a:r>
            <a:r>
              <a:rPr lang="es-AR" sz="1400" b="1" baseline="0" dirty="0" smtClean="0"/>
              <a:t> </a:t>
            </a:r>
            <a:r>
              <a:rPr lang="es-AR" sz="1400" baseline="0" dirty="0" smtClean="0"/>
              <a:t>vamos a ver todo lo relativo a </a:t>
            </a:r>
            <a:r>
              <a:rPr lang="es-AR" sz="1400" b="1" baseline="0" dirty="0" smtClean="0"/>
              <a:t>constrains</a:t>
            </a:r>
            <a:r>
              <a:rPr lang="es-AR" sz="1400" baseline="0" dirty="0" smtClean="0"/>
              <a:t> (o restricciones en español). Vamos a ver las </a:t>
            </a:r>
            <a:r>
              <a:rPr lang="es-AR" sz="1400" b="1" baseline="0" dirty="0" smtClean="0"/>
              <a:t>distintas constrains </a:t>
            </a:r>
            <a:r>
              <a:rPr lang="es-AR" sz="1400" baseline="0" dirty="0" smtClean="0"/>
              <a:t>que existen </a:t>
            </a:r>
            <a:r>
              <a:rPr lang="es-AR" sz="1400" b="1" baseline="0" dirty="0" smtClean="0"/>
              <a:t>y cuando utilizar </a:t>
            </a:r>
            <a:r>
              <a:rPr lang="es-AR" sz="1400" baseline="0" dirty="0" smtClean="0"/>
              <a:t>cada una. Ambos temas </a:t>
            </a:r>
            <a:r>
              <a:rPr lang="es-AR" sz="1400" b="1" baseline="0" dirty="0" smtClean="0"/>
              <a:t>suelen ir de la mano </a:t>
            </a:r>
            <a:r>
              <a:rPr lang="es-AR" sz="1400" baseline="0" dirty="0" smtClean="0"/>
              <a:t>y trabajarse de forma simultanea. Por un tema de organización vamos a ver primera todo lo que es ABM de tablas sin pararnos muchos sobre constrains y luego si meternos de lleno a ver este otro tema.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Como siempre, la metodología de la capacitación va a ser: hablar de la parte teórica en las diapositivas y luego pasar a SQL server y tirar un poco de código de lo que vayamos hablando.</a:t>
            </a: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La </a:t>
            </a:r>
            <a:r>
              <a:rPr lang="es-AR" b="1" baseline="0" dirty="0" smtClean="0"/>
              <a:t>sintaxis</a:t>
            </a:r>
            <a:r>
              <a:rPr lang="es-AR" baseline="0" dirty="0" smtClean="0"/>
              <a:t> para crear tablas es bastante </a:t>
            </a:r>
            <a:r>
              <a:rPr lang="es-AR" b="1" baseline="0" dirty="0" smtClean="0"/>
              <a:t>sencilla</a:t>
            </a:r>
            <a:r>
              <a:rPr lang="es-AR" baseline="0" dirty="0" smtClean="0"/>
              <a:t>: CREATE TABLE nombreDeLaTabla (nombreCampo1 tipoDato1, nombreCampo2 tipoDato2).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baseline="0" dirty="0" smtClean="0"/>
              <a:t>Claro que la sintaxis que mostramos resulta ser una </a:t>
            </a:r>
            <a:r>
              <a:rPr lang="es-AR" b="1" baseline="0" dirty="0" smtClean="0"/>
              <a:t>visión muy </a:t>
            </a:r>
            <a:r>
              <a:rPr lang="es-AR" b="1" baseline="0" dirty="0" smtClean="0"/>
              <a:t>simplificada</a:t>
            </a:r>
            <a:r>
              <a:rPr lang="es-AR" baseline="0" dirty="0" smtClean="0"/>
              <a:t>. </a:t>
            </a:r>
            <a:r>
              <a:rPr lang="es-AR" baseline="0" dirty="0" smtClean="0"/>
              <a:t>En la realidad vamos a </a:t>
            </a:r>
            <a:r>
              <a:rPr lang="es-AR" baseline="0" dirty="0" smtClean="0"/>
              <a:t>encontrarnos o tener que </a:t>
            </a:r>
            <a:r>
              <a:rPr lang="es-AR" b="1" baseline="0" dirty="0" smtClean="0"/>
              <a:t>diseñar scripts </a:t>
            </a:r>
            <a:r>
              <a:rPr lang="es-AR" baseline="0" dirty="0" smtClean="0"/>
              <a:t>que generen </a:t>
            </a:r>
            <a:r>
              <a:rPr lang="es-AR" b="1" baseline="0" dirty="0" smtClean="0"/>
              <a:t>varias tablas </a:t>
            </a:r>
            <a:r>
              <a:rPr lang="es-AR" baseline="0" dirty="0" smtClean="0"/>
              <a:t>con una </a:t>
            </a:r>
            <a:r>
              <a:rPr lang="es-AR" b="1" baseline="0" dirty="0" smtClean="0"/>
              <a:t>gran cantidad de campos</a:t>
            </a:r>
            <a:r>
              <a:rPr lang="es-AR" baseline="0" dirty="0" smtClean="0"/>
              <a:t>, con </a:t>
            </a:r>
            <a:r>
              <a:rPr lang="es-AR" b="1" baseline="0" dirty="0" smtClean="0"/>
              <a:t>diferentes tipos de datos </a:t>
            </a:r>
            <a:r>
              <a:rPr lang="es-AR" baseline="0" dirty="0" smtClean="0"/>
              <a:t>y sobre todo con </a:t>
            </a:r>
            <a:r>
              <a:rPr lang="es-AR" b="1" baseline="0" dirty="0" smtClean="0"/>
              <a:t>múltiples constrains </a:t>
            </a:r>
            <a:r>
              <a:rPr lang="es-AR" baseline="0" dirty="0" smtClean="0"/>
              <a:t>que afecte su comportamiento.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Hay 2 puntos claves a la hora de crear una tabla</a:t>
            </a:r>
            <a:r>
              <a:rPr lang="es-AR" baseline="0" dirty="0" smtClean="0"/>
              <a:t>: 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="1" u="sng" baseline="0" dirty="0" smtClean="0"/>
              <a:t>Tipo de dato </a:t>
            </a:r>
            <a:r>
              <a:rPr lang="es-AR" u="sng" baseline="0" dirty="0" smtClean="0"/>
              <a:t>a utilizar para los campos:</a:t>
            </a:r>
            <a:r>
              <a:rPr lang="es-AR" baseline="0" dirty="0" smtClean="0"/>
              <a:t> Este tema lo vimos en las primeras charlas y algo adelantamos. La idea es seleccionar el </a:t>
            </a:r>
            <a:r>
              <a:rPr lang="es-AR" b="1" baseline="0" dirty="0" smtClean="0"/>
              <a:t>tipo de dato justo </a:t>
            </a:r>
            <a:r>
              <a:rPr lang="es-AR" baseline="0" dirty="0" smtClean="0"/>
              <a:t>para la información que vamos a guardar en ese campo. Si bien existen </a:t>
            </a:r>
            <a:r>
              <a:rPr lang="es-AR" b="1" baseline="0" dirty="0" smtClean="0"/>
              <a:t>muchos tipos de dato </a:t>
            </a:r>
            <a:r>
              <a:rPr lang="es-AR" baseline="0" dirty="0" smtClean="0"/>
              <a:t>(ver </a:t>
            </a:r>
            <a:r>
              <a:rPr lang="es-AR" sz="132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sp_datatype_info), al realidad es que vamos a terminar usando algunos pocos.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 bien es importante el </a:t>
            </a:r>
            <a:r>
              <a:rPr lang="es-AR" sz="1321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 de rendimiento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(tipos de datos que aceptan mas valores, consumen mas memoria) lo que debe primar al momento de seleccionar un tipo de dato es el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sentido común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el hecho de asegurarnos que bajo ninguna situación vamos a introducir un campo que pueda generar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overflow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algún momento (Overflow o desbordamiento: Error que se genera cuando una aplicación no controla adecuadamente un dato en relación al área de memoria que tiene asignada). Dicho en otras palabras,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 la duda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debemos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elegir un tipo de dato que sabemos que nunca va a romper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Siempre con sentido común (Un ejemplo de falta de sentido común es asignar a un campo “Numero” de la tabla dirección un valor bigint).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="1" u="sng" baseline="0" dirty="0" smtClean="0"/>
              <a:t>Constrains</a:t>
            </a:r>
            <a:r>
              <a:rPr lang="es-AR" u="sng" baseline="0" dirty="0" smtClean="0"/>
              <a:t> a incluir:</a:t>
            </a:r>
            <a:r>
              <a:rPr lang="es-AR" baseline="0" dirty="0" smtClean="0"/>
              <a:t> Lo veremos mas adelante pero adelantamos que son </a:t>
            </a:r>
            <a:r>
              <a:rPr lang="es-AR" b="1" baseline="0" dirty="0" smtClean="0"/>
              <a:t>restricciones</a:t>
            </a:r>
            <a:r>
              <a:rPr lang="es-AR" baseline="0" dirty="0" smtClean="0"/>
              <a:t> que se indican sobre ciertos campos de la tabla y van a afectar </a:t>
            </a:r>
            <a:r>
              <a:rPr lang="es-AR" baseline="0" dirty="0" smtClean="0"/>
              <a:t>directamente su </a:t>
            </a:r>
            <a:r>
              <a:rPr lang="es-AR" baseline="0" dirty="0" smtClean="0"/>
              <a:t>comportamiento y relaciones con otras tablas.</a:t>
            </a:r>
            <a:endParaRPr lang="es-AR" sz="132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 puntos a considerar (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Aspectos menores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momento de crear tablas):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 de la tabla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puede tener mas de 128 caracteres ni comenzar / finalizar con caracteres especiales.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s-AR" sz="1321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 de los campos 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puede tener mas de 255 caracteres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consideraciones lógicas</a:t>
            </a:r>
            <a:endParaRPr lang="es-AR" sz="132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03331" lvl="1" indent="0">
              <a:buFont typeface="Arial" panose="020B0604020202020204" pitchFamily="34" charset="0"/>
              <a:buNone/>
            </a:pPr>
            <a:endParaRPr lang="es-AR" sz="132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baseline="0" dirty="0" smtClean="0"/>
              <a:t>Existen otras funcionalidades que nos ofrece SQL Server para la creación de una tabla. Algunas son: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Es posible crear </a:t>
            </a:r>
            <a:r>
              <a:rPr lang="es-AR" b="1" baseline="0" dirty="0" smtClean="0"/>
              <a:t>campos calculados </a:t>
            </a:r>
            <a:r>
              <a:rPr lang="es-AR" baseline="0" dirty="0" smtClean="0"/>
              <a:t>en donde incluir funciones u operaciones (Tanto para datos numéricos, de fecha o de texto). El campo tendrá el tipo de datos mas “grande” para casos de números y fechas. Para textos el tratamiento es bastante particular y se adapta a lo solicitado.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Es posible </a:t>
            </a:r>
            <a:r>
              <a:rPr lang="es-AR" b="1" baseline="0" dirty="0" smtClean="0"/>
              <a:t>crear tablas a partir de otras </a:t>
            </a:r>
            <a:r>
              <a:rPr lang="es-AR" baseline="0" dirty="0" smtClean="0"/>
              <a:t>(e ingresar registros en la misma sentencia) utilizando la clausula “</a:t>
            </a:r>
            <a:r>
              <a:rPr lang="es-AR" b="1" baseline="0" dirty="0" smtClean="0"/>
              <a:t>SELECT * INTO </a:t>
            </a:r>
            <a:r>
              <a:rPr lang="es-AR" baseline="0" dirty="0" smtClean="0"/>
              <a:t>NuevaTabla </a:t>
            </a:r>
            <a:r>
              <a:rPr lang="es-AR" b="1" baseline="0" dirty="0" smtClean="0"/>
              <a:t>FROM</a:t>
            </a:r>
            <a:r>
              <a:rPr lang="es-AR" baseline="0" dirty="0" smtClean="0"/>
              <a:t> TablaOriginal”. El * se puede reemplazar por campos específicos y se pueden aplicar condiciones en el WHERE</a:t>
            </a:r>
            <a:r>
              <a:rPr lang="es-AR" baseline="0" dirty="0" smtClean="0"/>
              <a:t>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Al construir scripts es recomendable </a:t>
            </a:r>
            <a:r>
              <a:rPr lang="es-AR" b="1" baseline="0" dirty="0" smtClean="0"/>
              <a:t>controlar la creación </a:t>
            </a:r>
            <a:r>
              <a:rPr lang="es-AR" baseline="0" dirty="0" smtClean="0"/>
              <a:t>de tablas preguntando si ya existe esa tabla en la base de datos.</a:t>
            </a: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636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Con la sentencia “ALTER TABLE” es posible </a:t>
            </a:r>
            <a:r>
              <a:rPr lang="es-AR" b="1" baseline="0" dirty="0" smtClean="0"/>
              <a:t>modificar la estructura de una tabla </a:t>
            </a:r>
            <a:r>
              <a:rPr lang="es-AR" baseline="0" dirty="0" smtClean="0"/>
              <a:t>(sin necesidad de eliminar y crearla nuevamente). Con esto es posible: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Agregar o quitar campos.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Modificar nombre de campos.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Modificar el tipo de dato de un </a:t>
            </a:r>
            <a:r>
              <a:rPr lang="es-AR" baseline="0" dirty="0" smtClean="0"/>
              <a:t>campo.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Agregar o quitar constrains</a:t>
            </a:r>
            <a:r>
              <a:rPr lang="es-AR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baseline="0" dirty="0" smtClean="0"/>
              <a:t>Algo común a estas modificaciones es que, </a:t>
            </a:r>
            <a:r>
              <a:rPr lang="es-AR" b="1" baseline="0" dirty="0" smtClean="0"/>
              <a:t>SQL Server va a chequear que los datos que existan en la tabla no entren en conflicto con la nueva estructura </a:t>
            </a:r>
            <a:r>
              <a:rPr lang="es-AR" baseline="0" dirty="0" smtClean="0"/>
              <a:t>definida por el usuario. Ejemplo: Se tenemos el valor “1.000” en un campo no vamos a poder cambiarle el tipo de dato a tinyInt. (porque soporta números hasta 255). En tal caso, se mostrara un mensaje de error y no se realizara la modificación.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Sentencias para modificar tablas: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ALTER COLUMN</a:t>
            </a:r>
            <a:r>
              <a:rPr lang="es-AR" baseline="0" dirty="0" smtClean="0"/>
              <a:t>: Es utilizada para </a:t>
            </a:r>
            <a:r>
              <a:rPr lang="es-AR" b="1" baseline="0" dirty="0" smtClean="0"/>
              <a:t>modificar el tipo de dato (o precisión) </a:t>
            </a:r>
            <a:r>
              <a:rPr lang="es-AR" baseline="0" dirty="0" smtClean="0"/>
              <a:t>de un </a:t>
            </a:r>
            <a:r>
              <a:rPr lang="es-AR" baseline="0" dirty="0" smtClean="0"/>
              <a:t>campo. </a:t>
            </a:r>
            <a:r>
              <a:rPr lang="es-AR" baseline="0" dirty="0" smtClean="0"/>
              <a:t>Existen varias </a:t>
            </a:r>
            <a:r>
              <a:rPr lang="es-AR" b="1" baseline="0" dirty="0" smtClean="0"/>
              <a:t>validaciones a tener en cuenta </a:t>
            </a:r>
            <a:r>
              <a:rPr lang="es-AR" baseline="0" dirty="0" smtClean="0"/>
              <a:t>al momento de ejecutar este sentencia. Algunos ejemplos: campos calculados (o campos que generen calculados), campos con valores default, conversiones imposibles., columnas incluidas en un índice (salvo excepciones), ciertas constrains (que veremos mas adelante), etc.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DROP COLUMN</a:t>
            </a:r>
            <a:r>
              <a:rPr lang="es-AR" baseline="0" dirty="0" smtClean="0"/>
              <a:t>: Utilizada para </a:t>
            </a:r>
            <a:r>
              <a:rPr lang="es-AR" b="1" baseline="0" dirty="0" smtClean="0"/>
              <a:t>eliminar un campo</a:t>
            </a:r>
            <a:r>
              <a:rPr lang="es-AR" baseline="0" dirty="0" smtClean="0"/>
              <a:t>. Acá no existe mensaje de confirmación al usuario con lo cual hay que tener especial cuidado al utilizar esta opción ya que se podrían estar eliminando datos. </a:t>
            </a:r>
            <a:r>
              <a:rPr lang="es-AR" baseline="0" dirty="0" smtClean="0"/>
              <a:t>SQL mostrara error si no encuentra la columna indicada, con lo cual es siempre recomendable consultar por la columna. </a:t>
            </a:r>
            <a:r>
              <a:rPr lang="es-AR" b="1" baseline="0" dirty="0" smtClean="0"/>
              <a:t>Cuando veamos las diferentes restricciones </a:t>
            </a:r>
            <a:r>
              <a:rPr lang="es-AR" baseline="0" dirty="0" smtClean="0"/>
              <a:t>vamos a ver que el DROP COLUMN </a:t>
            </a:r>
            <a:r>
              <a:rPr lang="es-AR" b="1" baseline="0" dirty="0" smtClean="0"/>
              <a:t>puede traer errores </a:t>
            </a:r>
            <a:r>
              <a:rPr lang="es-AR" baseline="0" dirty="0" smtClean="0"/>
              <a:t>si no hacemos un buen tratamiento de las constrains.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ADD</a:t>
            </a:r>
            <a:r>
              <a:rPr lang="es-AR" baseline="0" dirty="0" smtClean="0"/>
              <a:t>: </a:t>
            </a:r>
            <a:r>
              <a:rPr lang="es-AR" b="1" baseline="0" dirty="0" smtClean="0"/>
              <a:t>Agrega un campo </a:t>
            </a:r>
            <a:r>
              <a:rPr lang="es-AR" baseline="0" dirty="0" smtClean="0"/>
              <a:t>a la tabla. No existen grandes consideraciones </a:t>
            </a:r>
            <a:r>
              <a:rPr lang="es-AR" baseline="0" dirty="0" smtClean="0"/>
              <a:t>acá. Por </a:t>
            </a:r>
            <a:r>
              <a:rPr lang="es-AR" baseline="0" dirty="0" smtClean="0"/>
              <a:t>supuesto este campo puede </a:t>
            </a:r>
            <a:r>
              <a:rPr lang="es-AR" b="1" baseline="0" dirty="0" smtClean="0"/>
              <a:t>crearse con todas las restricciones </a:t>
            </a:r>
            <a:r>
              <a:rPr lang="es-AR" baseline="0" dirty="0" smtClean="0"/>
              <a:t>que queramos (Salvo conflictos lógicos a considerar). Pueden </a:t>
            </a:r>
            <a:r>
              <a:rPr lang="es-AR" b="1" baseline="0" dirty="0" smtClean="0"/>
              <a:t>agregarse campos calculados </a:t>
            </a:r>
            <a:r>
              <a:rPr lang="es-AR" baseline="0" dirty="0" smtClean="0"/>
              <a:t>en base a campos ya existentes (actualiza todos los registros ingresando el valor correspondiente al nuevo campo</a:t>
            </a:r>
            <a:r>
              <a:rPr lang="es-AR" baseline="0" dirty="0" smtClean="0"/>
              <a:t>). Si la tabla tiene registros, todos los valores del nuevo campo tomaron el valor null.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ADD CONSTRAINT</a:t>
            </a:r>
            <a:r>
              <a:rPr lang="es-AR" baseline="0" dirty="0" smtClean="0"/>
              <a:t>: Agrega una restricción a un tabla.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DROP CONSTRAINT</a:t>
            </a:r>
            <a:r>
              <a:rPr lang="es-AR" baseline="0" dirty="0" smtClean="0"/>
              <a:t>: Elimina una restricción existente en una tabla.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sp_rename</a:t>
            </a:r>
            <a:r>
              <a:rPr lang="es-AR" baseline="0" dirty="0" smtClean="0"/>
              <a:t>: Si bien no se puede renombrar campos con ALTER TABLE, se destaca esta posibilidad a través de la sentencia sp_rename. Un </a:t>
            </a:r>
            <a:r>
              <a:rPr lang="es-AR" b="1" baseline="0" dirty="0" smtClean="0"/>
              <a:t>cuidado especial </a:t>
            </a:r>
            <a:r>
              <a:rPr lang="es-AR" baseline="0" dirty="0" smtClean="0"/>
              <a:t>que hay que tener es considerar los </a:t>
            </a:r>
            <a:r>
              <a:rPr lang="es-AR" b="1" baseline="0" dirty="0" smtClean="0"/>
              <a:t>Stored procedures o scripts que utilizan este campo </a:t>
            </a:r>
            <a:r>
              <a:rPr lang="es-AR" baseline="0" dirty="0" smtClean="0"/>
              <a:t>y renombrarlo también ahí (El renombramiento no es automático). También es utilizada par renombrar la tabla (Mismas consideraciones</a:t>
            </a:r>
            <a:r>
              <a:rPr lang="es-AR" baseline="0" dirty="0" smtClean="0"/>
              <a:t>).</a:t>
            </a: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393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AR" baseline="0" dirty="0" smtClean="0"/>
              <a:t>La sintaxis básica para eliminar tablas es “DROP TABLE nombreTabla</a:t>
            </a:r>
            <a:r>
              <a:rPr lang="es-AR" baseline="0" dirty="0" smtClean="0"/>
              <a:t>”.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="1" baseline="0" dirty="0" smtClean="0"/>
              <a:t>Algo común </a:t>
            </a:r>
            <a:r>
              <a:rPr lang="es-AR" baseline="0" dirty="0" smtClean="0"/>
              <a:t>que pasa cuando trabajamos con </a:t>
            </a:r>
            <a:r>
              <a:rPr lang="es-AR" b="1" baseline="0" dirty="0" smtClean="0"/>
              <a:t>scripts, transacciones o Stored procedures </a:t>
            </a:r>
            <a:r>
              <a:rPr lang="es-AR" baseline="0" dirty="0" smtClean="0"/>
              <a:t>es que </a:t>
            </a:r>
            <a:r>
              <a:rPr lang="es-AR" b="1" baseline="0" dirty="0" smtClean="0"/>
              <a:t>si una instrucción falla puede traer problemas</a:t>
            </a:r>
            <a:r>
              <a:rPr lang="es-AR" baseline="0" dirty="0" smtClean="0"/>
              <a:t>. Ya vimos antes que si existe una tabla y tiramos un CREATE TABLE nos va a mostrara un error. Lo mismo pasa con el DROP TABLE: si la tabla que queremos eliminar no existe, nos mostrara un error. Por esta razón, es </a:t>
            </a:r>
            <a:r>
              <a:rPr lang="es-AR" b="1" baseline="0" dirty="0" smtClean="0"/>
              <a:t>recomendable disparar </a:t>
            </a:r>
            <a:r>
              <a:rPr lang="es-AR" b="1" baseline="0" dirty="0" smtClean="0"/>
              <a:t>la sentencia de forma controlada</a:t>
            </a:r>
            <a:r>
              <a:rPr lang="es-AR" baseline="0" dirty="0" smtClean="0"/>
              <a:t>. Es decir, </a:t>
            </a:r>
            <a:r>
              <a:rPr lang="es-AR" b="1" baseline="0" dirty="0" smtClean="0"/>
              <a:t>asegurándose que no va a mostrar errores</a:t>
            </a:r>
            <a:r>
              <a:rPr lang="es-AR" baseline="0" dirty="0" smtClean="0"/>
              <a:t> independientemente de la existencia de la tabla. Para esto utilizaremos la siguiente sentencia: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if object_id(‘nombreTabla') is not null</a:t>
            </a:r>
          </a:p>
          <a:p>
            <a:pPr marL="0" indent="0">
              <a:buFont typeface="+mj-lt"/>
              <a:buNone/>
            </a:pPr>
            <a:r>
              <a:rPr lang="es-AR" baseline="0" dirty="0" smtClean="0"/>
              <a:t>DROP TABLE nombreTabla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o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DROP TABLE tabla IF EXISTS tabla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Este es un problema recurrente que nos podemos encontrar al trabajar eliminando tablas. </a:t>
            </a:r>
            <a:r>
              <a:rPr lang="es-AR" b="1" baseline="0" dirty="0" smtClean="0"/>
              <a:t>Otro problema </a:t>
            </a:r>
            <a:r>
              <a:rPr lang="es-AR" baseline="0" dirty="0" smtClean="0"/>
              <a:t>se va a dar cuando queramos </a:t>
            </a:r>
            <a:r>
              <a:rPr lang="es-AR" b="1" baseline="0" dirty="0" smtClean="0"/>
              <a:t>eliminar una </a:t>
            </a:r>
            <a:r>
              <a:rPr lang="es-AR" b="1" baseline="0" dirty="0" smtClean="0"/>
              <a:t>tabla que tenga PRIMARY </a:t>
            </a:r>
            <a:r>
              <a:rPr lang="es-AR" b="0" baseline="0" dirty="0" smtClean="0"/>
              <a:t>KEY y sea referenciada </a:t>
            </a:r>
            <a:r>
              <a:rPr lang="es-AR" baseline="0" dirty="0" smtClean="0"/>
              <a:t>con otro </a:t>
            </a:r>
            <a:r>
              <a:rPr lang="es-AR" b="1" baseline="0" dirty="0" smtClean="0"/>
              <a:t>mediante</a:t>
            </a:r>
            <a:r>
              <a:rPr lang="es-AR" baseline="0" dirty="0" smtClean="0"/>
              <a:t> </a:t>
            </a:r>
            <a:r>
              <a:rPr lang="es-AR" b="1" baseline="0" dirty="0" smtClean="0"/>
              <a:t>FOREIGN KEY</a:t>
            </a:r>
            <a:r>
              <a:rPr lang="es-AR" baseline="0" dirty="0" smtClean="0"/>
              <a:t>. Para esto va a ser </a:t>
            </a:r>
            <a:r>
              <a:rPr lang="es-AR" baseline="0" dirty="0" smtClean="0"/>
              <a:t>necesario </a:t>
            </a:r>
            <a:r>
              <a:rPr lang="es-AR" b="1" baseline="0" dirty="0" smtClean="0"/>
              <a:t>o bien </a:t>
            </a:r>
            <a:r>
              <a:rPr lang="es-AR" b="1" baseline="0" dirty="0" smtClean="0"/>
              <a:t>eliminar esa clave </a:t>
            </a:r>
            <a:r>
              <a:rPr lang="es-AR" b="1" baseline="0" dirty="0" smtClean="0"/>
              <a:t>primero o </a:t>
            </a:r>
            <a:r>
              <a:rPr lang="es-AR" b="1" baseline="0" dirty="0" smtClean="0"/>
              <a:t>bien eliminar la tabla </a:t>
            </a:r>
            <a:r>
              <a:rPr lang="es-AR" baseline="0" dirty="0" smtClean="0"/>
              <a:t>donde figura el campo al que hace referencia la </a:t>
            </a:r>
            <a:r>
              <a:rPr lang="es-AR" baseline="0" dirty="0" smtClean="0"/>
              <a:t>clave foránea. </a:t>
            </a:r>
            <a:r>
              <a:rPr lang="es-AR" baseline="0" dirty="0" smtClean="0"/>
              <a:t>Estas eliminaciones se pueden concatenar en un mismo script para que borre las tablas de forma secuencial teniendo en cuenta este orden o bien consultar el </a:t>
            </a:r>
            <a:r>
              <a:rPr lang="es-AR" sz="132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sysobjects y concatenar una eliminación de a constraint</a:t>
            </a:r>
            <a:r>
              <a:rPr lang="es-AR" sz="132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impida la eliminación de la tabla y luego si, la eliminación de la tabla.</a:t>
            </a:r>
            <a:endParaRPr lang="es-AR" baseline="0" dirty="0" smtClean="0"/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Una vez borrada una tabla, </a:t>
            </a:r>
            <a:r>
              <a:rPr lang="es-AR" b="1" baseline="0" dirty="0" smtClean="0"/>
              <a:t>se eliminan todas las constrains existentes</a:t>
            </a:r>
            <a:r>
              <a:rPr lang="es-AR" baseline="0" dirty="0" smtClean="0"/>
              <a:t>. Si se vuelve a crear la tabla se deben establecer nuevamente.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329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Las tablas temporales son tablas que son </a:t>
            </a:r>
            <a:r>
              <a:rPr lang="es-AR" b="1" baseline="0" dirty="0" smtClean="0"/>
              <a:t>visibles únicamente en la sesión que se esta ejecutando</a:t>
            </a:r>
            <a:r>
              <a:rPr lang="es-AR" baseline="0" dirty="0" smtClean="0"/>
              <a:t>. Con lo cual </a:t>
            </a:r>
            <a:r>
              <a:rPr lang="es-AR" b="1" baseline="0" dirty="0" smtClean="0"/>
              <a:t>se eliminan directamente al cerrar la sesión de SQL Server</a:t>
            </a:r>
            <a:r>
              <a:rPr lang="es-AR" baseline="0" dirty="0" smtClean="0"/>
              <a:t>. De todas formas </a:t>
            </a:r>
            <a:r>
              <a:rPr lang="es-AR" b="1" baseline="0" dirty="0" smtClean="0"/>
              <a:t>se recomienda eliminarla con un DROP </a:t>
            </a:r>
            <a:r>
              <a:rPr lang="es-AR" baseline="0" dirty="0" smtClean="0"/>
              <a:t>de forma manual </a:t>
            </a:r>
            <a:r>
              <a:rPr lang="es-AR" b="1" baseline="0" dirty="0" smtClean="0"/>
              <a:t>una </a:t>
            </a:r>
            <a:r>
              <a:rPr lang="es-AR" b="1" baseline="0" dirty="0" smtClean="0"/>
              <a:t>vez </a:t>
            </a:r>
            <a:r>
              <a:rPr lang="es-AR" b="1" baseline="0" dirty="0" smtClean="0"/>
              <a:t>que no se la necesita </a:t>
            </a:r>
            <a:r>
              <a:rPr lang="es-AR" baseline="0" dirty="0" smtClean="0"/>
              <a:t>mas.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Diferencias con las tablas comunes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Visibles</a:t>
            </a:r>
            <a:r>
              <a:rPr lang="es-AR" baseline="0" dirty="0" smtClean="0"/>
              <a:t> únicamente </a:t>
            </a:r>
            <a:r>
              <a:rPr lang="es-AR" b="1" baseline="0" dirty="0" smtClean="0"/>
              <a:t>en la sesión </a:t>
            </a:r>
            <a:r>
              <a:rPr lang="es-AR" baseline="0" dirty="0" smtClean="0"/>
              <a:t>abierta.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Para crearlas / llamarlas se debe anteponer el </a:t>
            </a:r>
            <a:r>
              <a:rPr lang="es-AR" b="1" baseline="0" dirty="0" smtClean="0"/>
              <a:t>signo “#”.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puede tener “Foreign key</a:t>
            </a:r>
            <a:r>
              <a:rPr lang="es-AR" baseline="0" dirty="0" smtClean="0"/>
              <a:t>” (</a:t>
            </a:r>
            <a:r>
              <a:rPr lang="es-AR" b="1" baseline="0" dirty="0" smtClean="0"/>
              <a:t>Si</a:t>
            </a:r>
            <a:r>
              <a:rPr lang="es-AR" baseline="0" dirty="0" smtClean="0"/>
              <a:t> puede tener </a:t>
            </a:r>
            <a:r>
              <a:rPr lang="es-AR" b="1" baseline="0" dirty="0" smtClean="0"/>
              <a:t>PK</a:t>
            </a:r>
            <a:r>
              <a:rPr lang="es-AR" baseline="0" dirty="0" smtClean="0"/>
              <a:t>).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</a:t>
            </a:r>
            <a:r>
              <a:rPr lang="es-AR" b="1" baseline="0" dirty="0" smtClean="0"/>
              <a:t>puede ser referenciada por una vista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</a:t>
            </a:r>
            <a:r>
              <a:rPr lang="es-AR" baseline="0" dirty="0" smtClean="0"/>
              <a:t> pueden ser consultadas mediante </a:t>
            </a:r>
            <a:r>
              <a:rPr lang="es-AR" b="1" baseline="0" dirty="0" smtClean="0"/>
              <a:t>sp_help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Pueden ser consultada a través de del objeto </a:t>
            </a:r>
            <a:r>
              <a:rPr lang="es-AR" sz="1321" b="1" dirty="0" smtClean="0"/>
              <a:t>tempdb</a:t>
            </a:r>
            <a:r>
              <a:rPr lang="es-AR" sz="1321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..sysobjects</a:t>
            </a: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En </a:t>
            </a:r>
            <a:r>
              <a:rPr lang="es-AR" baseline="0" dirty="0" smtClean="0"/>
              <a:t>el resto de los aspectos una tabla temporal es idéntica a una común.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Entonces para que usamos este tipo de tablas?</a:t>
            </a: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Este tipo de tablas </a:t>
            </a:r>
            <a:r>
              <a:rPr lang="es-AR" baseline="0" dirty="0" smtClean="0"/>
              <a:t>suelen ser </a:t>
            </a:r>
            <a:r>
              <a:rPr lang="es-AR" baseline="0" dirty="0" smtClean="0"/>
              <a:t>utilizadas para: </a:t>
            </a:r>
            <a:endParaRPr lang="es-AR" baseline="0" dirty="0" smtClean="0"/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b="1" baseline="0" dirty="0" smtClean="0"/>
              <a:t>Almacenar consultas a utilizar posteriormente</a:t>
            </a:r>
            <a:r>
              <a:rPr lang="es-AR" baseline="0" dirty="0" smtClean="0"/>
              <a:t>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Scripts que manejan una gran flujo de datos </a:t>
            </a:r>
            <a:r>
              <a:rPr lang="es-AR" baseline="0" dirty="0" smtClean="0"/>
              <a:t>y esta no puede ser tratada toda junta. De esta forma, es posible crear la tabla temporal, agregarle todos los registros que debemos procesar e ir </a:t>
            </a:r>
            <a:r>
              <a:rPr lang="es-AR" b="1" baseline="0" dirty="0" smtClean="0"/>
              <a:t>procesándolos de a lotes </a:t>
            </a:r>
            <a:r>
              <a:rPr lang="es-AR" baseline="0" dirty="0" smtClean="0"/>
              <a:t>mientras se borran los registros ya trabajados.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Guardar </a:t>
            </a:r>
            <a:r>
              <a:rPr lang="es-AR" b="1" baseline="0" dirty="0" smtClean="0"/>
              <a:t>resultados parciales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baseline="0" dirty="0" smtClean="0"/>
              <a:t>No obstante lo comentado, </a:t>
            </a:r>
            <a:r>
              <a:rPr lang="es-AR" b="1" baseline="0" dirty="0" smtClean="0"/>
              <a:t>no se recomienda utilizar de forma excesiva </a:t>
            </a:r>
            <a:r>
              <a:rPr lang="es-AR" baseline="0" dirty="0" smtClean="0"/>
              <a:t>tablas temporales por una </a:t>
            </a:r>
            <a:r>
              <a:rPr lang="es-AR" b="1" baseline="0" dirty="0" smtClean="0"/>
              <a:t>cuestión de rendimiento </a:t>
            </a:r>
            <a:r>
              <a:rPr lang="es-AR" baseline="0" dirty="0" smtClean="0"/>
              <a:t>(Temas de </a:t>
            </a:r>
            <a:r>
              <a:rPr lang="es-AR" b="1" baseline="0" dirty="0" smtClean="0"/>
              <a:t>bloqueo</a:t>
            </a:r>
            <a:r>
              <a:rPr lang="es-AR" baseline="0" dirty="0" smtClean="0"/>
              <a:t> de BD 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tempdb</a:t>
            </a:r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AR" sz="1321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tiempos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pierden 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acceder al disco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(donde se guardan esta información)). </a:t>
            </a:r>
            <a:r>
              <a:rPr lang="es-AR" sz="1321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se usan, considerar cuestiones de rendimiento comunes </a:t>
            </a:r>
            <a:r>
              <a:rPr lang="es-AR" sz="1321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todo SQL: solo recuperar campos necesarios, evitar los NOT LIKE,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Estas tablas pueden clasificarse en: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Locales</a:t>
            </a:r>
            <a:r>
              <a:rPr lang="es-AR" baseline="0" dirty="0" smtClean="0"/>
              <a:t>: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Se declaran con el signo “#”antes del nombre.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Solo pueden ser utilizadas en la sesión del usuario que creo la tabla.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Desaparecen cuando se cierra la sesión.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Globales</a:t>
            </a:r>
            <a:r>
              <a:rPr lang="es-AR" baseline="0" dirty="0" smtClean="0"/>
              <a:t>: 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Se declaran con los signos “##”antes del nombre.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Son </a:t>
            </a:r>
            <a:r>
              <a:rPr lang="es-AR" b="1" baseline="0" dirty="0" smtClean="0"/>
              <a:t>visibles para cualquier usuario que este logueado al SQL Server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="1" baseline="0" dirty="0" smtClean="0"/>
              <a:t>Desaparecen cuando ningún usuario esta haciendo referencia a ellas.</a:t>
            </a:r>
          </a:p>
          <a:p>
            <a:pPr marL="503331" lvl="1" indent="0">
              <a:buFont typeface="Arial" panose="020B0604020202020204" pitchFamily="34" charset="0"/>
              <a:buNone/>
            </a:pPr>
            <a:endParaRPr lang="es-A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846231" lvl="1" indent="-34290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963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SQL Server nos ofrece algunos</a:t>
            </a:r>
            <a:r>
              <a:rPr lang="es-AR" baseline="0" dirty="0" smtClean="0"/>
              <a:t> SPs del sistema para visualizar información relativa a las tablas con las que estamos trabajando. Los principales son:</a:t>
            </a:r>
          </a:p>
          <a:p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="1" u="sng" baseline="0" dirty="0" smtClean="0"/>
              <a:t>sp_tables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Ejecutado </a:t>
            </a:r>
            <a:r>
              <a:rPr lang="es-AR" b="1" baseline="0" dirty="0" smtClean="0"/>
              <a:t>sin parámetros</a:t>
            </a:r>
            <a:r>
              <a:rPr lang="es-AR" baseline="0" dirty="0" smtClean="0"/>
              <a:t>, nos devuelve un </a:t>
            </a:r>
            <a:r>
              <a:rPr lang="es-AR" b="1" baseline="0" dirty="0" smtClean="0"/>
              <a:t>listado con todas las tablas y vistas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Ejecutado </a:t>
            </a:r>
            <a:r>
              <a:rPr lang="es-AR" b="1" baseline="0" dirty="0" smtClean="0"/>
              <a:t>pasando el nombre </a:t>
            </a:r>
            <a:r>
              <a:rPr lang="es-AR" baseline="0" dirty="0" smtClean="0"/>
              <a:t>de la tabla como parámetro (</a:t>
            </a:r>
            <a:r>
              <a:rPr lang="es-AR" sz="1321" dirty="0" smtClean="0"/>
              <a:t>@table_name = NombreTabla), nos lista</a:t>
            </a:r>
            <a:r>
              <a:rPr lang="es-AR" sz="1321" baseline="0" dirty="0" smtClean="0"/>
              <a:t> </a:t>
            </a:r>
            <a:r>
              <a:rPr lang="es-AR" sz="1321" b="1" baseline="0" dirty="0" smtClean="0"/>
              <a:t>la tabla pedida</a:t>
            </a:r>
            <a:r>
              <a:rPr lang="es-AR" sz="1321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sz="1321" baseline="0" dirty="0" smtClean="0"/>
              <a:t>La </a:t>
            </a:r>
            <a:r>
              <a:rPr lang="es-AR" sz="1321" b="1" baseline="0" dirty="0" smtClean="0"/>
              <a:t>información</a:t>
            </a:r>
            <a:r>
              <a:rPr lang="es-AR" sz="1321" baseline="0" dirty="0" smtClean="0"/>
              <a:t> mostrada acá es </a:t>
            </a:r>
            <a:r>
              <a:rPr lang="es-AR" sz="1321" b="1" baseline="0" dirty="0" smtClean="0"/>
              <a:t>muy acotada</a:t>
            </a:r>
            <a:r>
              <a:rPr lang="es-AR" sz="1321" baseline="0" dirty="0" smtClean="0"/>
              <a:t>: Dueño de la tabla, nombre (ya lo sabemos!) y tipo de objeto (tabla o vista).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sz="1321" baseline="0" dirty="0" smtClean="0"/>
              <a:t>Si bien es mas fácil utilizar un “SELECT” sobre la tabla para ver si existe, este SP sirve para corroborar la creación de una tabla </a:t>
            </a:r>
            <a:r>
              <a:rPr lang="es-AR" sz="1321" b="1" baseline="0" dirty="0" smtClean="0"/>
              <a:t>maximizando el rendimiento</a:t>
            </a:r>
            <a:r>
              <a:rPr lang="es-AR" sz="1321" baseline="0" dirty="0" smtClean="0"/>
              <a:t>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="1" u="sng" baseline="0" dirty="0" smtClean="0"/>
              <a:t>sp_columns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Nos muestra </a:t>
            </a:r>
            <a:r>
              <a:rPr lang="es-AR" b="1" baseline="0" dirty="0" smtClean="0"/>
              <a:t>información sobre </a:t>
            </a:r>
            <a:r>
              <a:rPr lang="es-AR" baseline="0" dirty="0" smtClean="0"/>
              <a:t>cada uno de los </a:t>
            </a:r>
            <a:r>
              <a:rPr lang="es-AR" b="1" baseline="0" dirty="0" smtClean="0"/>
              <a:t>campos</a:t>
            </a:r>
            <a:r>
              <a:rPr lang="es-AR" baseline="0" dirty="0" smtClean="0"/>
              <a:t> que forman parte </a:t>
            </a:r>
            <a:r>
              <a:rPr lang="es-AR" b="1" baseline="0" dirty="0" smtClean="0"/>
              <a:t>de la tabla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Algunos datos que nos muestra son: </a:t>
            </a:r>
            <a:r>
              <a:rPr lang="es-AR" b="1" baseline="0" dirty="0" smtClean="0"/>
              <a:t>Nombre</a:t>
            </a:r>
            <a:r>
              <a:rPr lang="es-AR" baseline="0" dirty="0" smtClean="0"/>
              <a:t> del </a:t>
            </a:r>
            <a:r>
              <a:rPr lang="es-AR" b="0" baseline="0" dirty="0" smtClean="0"/>
              <a:t>campo</a:t>
            </a:r>
            <a:r>
              <a:rPr lang="es-AR" baseline="0" dirty="0" smtClean="0"/>
              <a:t>, </a:t>
            </a:r>
            <a:r>
              <a:rPr lang="es-AR" b="1" baseline="0" dirty="0" smtClean="0"/>
              <a:t>tipo de dato</a:t>
            </a:r>
            <a:r>
              <a:rPr lang="es-AR" baseline="0" dirty="0" smtClean="0"/>
              <a:t>, </a:t>
            </a:r>
            <a:r>
              <a:rPr lang="es-AR" b="1" baseline="0" dirty="0" smtClean="0"/>
              <a:t>precisión</a:t>
            </a:r>
            <a:r>
              <a:rPr lang="es-AR" baseline="0" dirty="0" smtClean="0"/>
              <a:t> (caracteres que admite), si es </a:t>
            </a:r>
            <a:r>
              <a:rPr lang="es-AR" b="1" baseline="0" dirty="0" smtClean="0"/>
              <a:t>nulleable</a:t>
            </a:r>
            <a:r>
              <a:rPr lang="es-AR" baseline="0" dirty="0" smtClean="0"/>
              <a:t>, </a:t>
            </a:r>
            <a:r>
              <a:rPr lang="es-AR" b="1" baseline="0" dirty="0" smtClean="0"/>
              <a:t>etc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puede ejecutarse sin parámetros</a:t>
            </a:r>
            <a:r>
              <a:rPr lang="es-AR" baseline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u="sng" baseline="0" dirty="0" smtClean="0"/>
              <a:t>sp_help 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El </a:t>
            </a:r>
            <a:r>
              <a:rPr lang="es-AR" b="1" baseline="0" dirty="0" smtClean="0"/>
              <a:t>mas completo </a:t>
            </a:r>
            <a:r>
              <a:rPr lang="es-AR" baseline="0" dirty="0" smtClean="0"/>
              <a:t>de todos.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Muestra </a:t>
            </a:r>
            <a:r>
              <a:rPr lang="es-AR" b="1" baseline="0" dirty="0" smtClean="0"/>
              <a:t>información de la tabla </a:t>
            </a:r>
            <a:r>
              <a:rPr lang="es-AR" baseline="0" dirty="0" smtClean="0"/>
              <a:t>(Dueño y fecha de creación).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Datos </a:t>
            </a:r>
            <a:r>
              <a:rPr lang="es-AR" b="1" baseline="0" dirty="0" smtClean="0"/>
              <a:t>de los campos </a:t>
            </a:r>
            <a:r>
              <a:rPr lang="es-AR" baseline="0" dirty="0" smtClean="0"/>
              <a:t>(Los mas útiles de los mostrados en sp_columns).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Datos sobre la </a:t>
            </a:r>
            <a:r>
              <a:rPr lang="es-AR" b="1" baseline="0" dirty="0" smtClean="0"/>
              <a:t>constrain</a:t>
            </a:r>
            <a:r>
              <a:rPr lang="es-AR" baseline="0" dirty="0" smtClean="0"/>
              <a:t> “Identity” (Autoincremental).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Datos sobre </a:t>
            </a:r>
            <a:r>
              <a:rPr lang="es-AR" b="1" baseline="0" dirty="0" smtClean="0"/>
              <a:t>índices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r>
              <a:rPr lang="es-AR" baseline="0" dirty="0" smtClean="0"/>
              <a:t>Datos sobre </a:t>
            </a:r>
            <a:r>
              <a:rPr lang="es-AR" b="1" baseline="0" dirty="0" smtClean="0"/>
              <a:t>claves</a:t>
            </a:r>
            <a:r>
              <a:rPr lang="es-AR" baseline="0" dirty="0" smtClean="0"/>
              <a:t> (primario y foránea).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Por ultimo, estos SPs </a:t>
            </a:r>
            <a:r>
              <a:rPr lang="es-AR" b="1" baseline="0" dirty="0" smtClean="0"/>
              <a:t>no muestran información sobre tablas temporales</a:t>
            </a:r>
            <a:r>
              <a:rPr lang="es-AR" baseline="0" dirty="0" smtClean="0"/>
              <a:t>.</a:t>
            </a:r>
          </a:p>
          <a:p>
            <a:pPr marL="846231" lvl="1" indent="-342900">
              <a:buFont typeface="Arial" panose="020B0604020202020204" pitchFamily="34" charset="0"/>
              <a:buChar char="•"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26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constrains</a:t>
            </a:r>
            <a:r>
              <a:rPr lang="es-AR" baseline="0" dirty="0" smtClean="0"/>
              <a:t> (o restricciones en español) se crean con el objetivo de </a:t>
            </a:r>
            <a:r>
              <a:rPr lang="es-AR" b="1" baseline="0" dirty="0" smtClean="0"/>
              <a:t>asegurar la integridad de datos </a:t>
            </a:r>
            <a:r>
              <a:rPr lang="es-AR" baseline="0" dirty="0" smtClean="0"/>
              <a:t>en una base de datos. Se trata de </a:t>
            </a:r>
            <a:r>
              <a:rPr lang="es-AR" b="1" baseline="0" dirty="0" smtClean="0"/>
              <a:t>reglas que limitan el ingreso </a:t>
            </a:r>
            <a:r>
              <a:rPr lang="es-AR" baseline="0" dirty="0" smtClean="0"/>
              <a:t>de datos. Estas </a:t>
            </a:r>
            <a:r>
              <a:rPr lang="es-AR" b="1" baseline="0" dirty="0" smtClean="0"/>
              <a:t>pueden crearse </a:t>
            </a:r>
            <a:r>
              <a:rPr lang="es-AR" baseline="0" dirty="0" smtClean="0"/>
              <a:t>al mismo tiempo que las tablas (</a:t>
            </a:r>
            <a:r>
              <a:rPr lang="es-AR" b="1" baseline="0" dirty="0" smtClean="0"/>
              <a:t>CREATE TABLE</a:t>
            </a:r>
            <a:r>
              <a:rPr lang="es-AR" baseline="0" dirty="0" smtClean="0"/>
              <a:t>) o luego al modificarlas (</a:t>
            </a:r>
            <a:r>
              <a:rPr lang="es-AR" b="1" baseline="0" dirty="0" smtClean="0"/>
              <a:t>ALTER TABLE</a:t>
            </a:r>
            <a:r>
              <a:rPr lang="es-AR" baseline="0" dirty="0" smtClean="0"/>
              <a:t>).</a:t>
            </a:r>
          </a:p>
          <a:p>
            <a:r>
              <a:rPr lang="es-AR" baseline="0" dirty="0" smtClean="0"/>
              <a:t>Las restricciones que existen son: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PRIMARY KEY.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FOREIGN KEY</a:t>
            </a:r>
            <a:r>
              <a:rPr lang="es-AR" baseline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IDENTITY.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UNIQUE.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CHECK.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DEFAULT.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NOT </a:t>
            </a:r>
            <a:r>
              <a:rPr lang="es-AR" baseline="0" dirty="0" smtClean="0"/>
              <a:t>NULL</a:t>
            </a:r>
            <a:r>
              <a:rPr lang="es-AR" baseline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Es </a:t>
            </a:r>
            <a:r>
              <a:rPr lang="es-AR" b="1" baseline="0" dirty="0" smtClean="0"/>
              <a:t>recomendable agregar las restricciones desde al ALTER TABLE </a:t>
            </a:r>
            <a:r>
              <a:rPr lang="es-AR" baseline="0" dirty="0" smtClean="0"/>
              <a:t>ya que nos permite tener un </a:t>
            </a:r>
            <a:r>
              <a:rPr lang="es-AR" b="1" baseline="0" dirty="0" smtClean="0"/>
              <a:t>mayor control sobre el nombre de las restricciones</a:t>
            </a:r>
            <a:r>
              <a:rPr lang="es-AR" baseline="0" dirty="0" smtClean="0"/>
              <a:t>. De esta forma al necesitar eliminar o hacer referencia a alguna de estas, es mas sencillo (Al crear con el CREATE TABLE no se define un nombre, sino que es SQL Server el encargado de esta tarea).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baseline="0" dirty="0" smtClean="0"/>
              <a:t>Existen algunas </a:t>
            </a:r>
            <a:r>
              <a:rPr lang="es-AR" b="1" baseline="0" dirty="0" smtClean="0"/>
              <a:t>reglas que son comunes </a:t>
            </a:r>
            <a:r>
              <a:rPr lang="es-AR" baseline="0" dirty="0" smtClean="0"/>
              <a:t>a todas las restricciones: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Al </a:t>
            </a:r>
            <a:r>
              <a:rPr lang="es-AR" baseline="0" dirty="0" smtClean="0"/>
              <a:t>ingresar una constraint a una tabla que ya tiene </a:t>
            </a:r>
            <a:r>
              <a:rPr lang="es-AR" baseline="0" dirty="0" smtClean="0"/>
              <a:t>registros, </a:t>
            </a:r>
            <a:r>
              <a:rPr lang="es-AR" baseline="0" dirty="0" smtClean="0"/>
              <a:t>SQL server </a:t>
            </a:r>
            <a:r>
              <a:rPr lang="es-AR" b="1" baseline="0" dirty="0" smtClean="0"/>
              <a:t>validara que la nueva restricción no entre en conflicto con esos datos ya </a:t>
            </a:r>
            <a:r>
              <a:rPr lang="es-AR" b="1" baseline="0" dirty="0" smtClean="0"/>
              <a:t>ingresados </a:t>
            </a:r>
            <a:r>
              <a:rPr lang="es-AR" baseline="0" dirty="0" smtClean="0"/>
              <a:t>(Ejemplo: Si tenemos una tabla con valores repetidos en un campo e intentamos asignarle una constraint de tipo “primary key” a dicho campo, SQL nos mostrara un mensaje de error y no insertara la restricción). Después veremos que, en algunos casos, es </a:t>
            </a:r>
            <a:r>
              <a:rPr lang="es-AR" baseline="0" dirty="0" smtClean="0"/>
              <a:t>posible </a:t>
            </a:r>
            <a:r>
              <a:rPr lang="es-AR" baseline="0" dirty="0" smtClean="0"/>
              <a:t>saltear esta validación a </a:t>
            </a:r>
            <a:r>
              <a:rPr lang="es-AR" baseline="0" dirty="0" smtClean="0"/>
              <a:t>través de ciertas </a:t>
            </a:r>
            <a:r>
              <a:rPr lang="es-AR" baseline="0" dirty="0" smtClean="0"/>
              <a:t>sentencias (</a:t>
            </a:r>
            <a:r>
              <a:rPr lang="es-AR" baseline="0" dirty="0" err="1" smtClean="0"/>
              <a:t>Unicamente</a:t>
            </a:r>
            <a:r>
              <a:rPr lang="es-AR" baseline="0" dirty="0" smtClean="0"/>
              <a:t> para FK y check)</a:t>
            </a:r>
          </a:p>
          <a:p>
            <a:pPr marL="342900" indent="-342900">
              <a:buFont typeface="+mj-lt"/>
              <a:buAutoNum type="arabicPeriod"/>
            </a:pPr>
            <a:r>
              <a:rPr lang="es-AR" b="1" baseline="0" dirty="0" smtClean="0"/>
              <a:t>Al </a:t>
            </a:r>
            <a:r>
              <a:rPr lang="es-AR" b="1" baseline="0" dirty="0" smtClean="0"/>
              <a:t>eliminar una tabla, se eliminan todas las constraints asociadas a ella</a:t>
            </a:r>
            <a:r>
              <a:rPr lang="es-AR" b="1" baseline="0" dirty="0" smtClean="0"/>
              <a:t>.</a:t>
            </a:r>
            <a:endParaRPr lang="es-AR" b="1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Existen </a:t>
            </a:r>
            <a:r>
              <a:rPr lang="es-AR" b="1" baseline="0" dirty="0" smtClean="0"/>
              <a:t>varias formas de consultar las constrains creadas</a:t>
            </a:r>
            <a:r>
              <a:rPr lang="es-AR" baseline="0" dirty="0" smtClean="0"/>
              <a:t>. A través de </a:t>
            </a:r>
            <a:r>
              <a:rPr lang="es-AR" b="1" baseline="0" dirty="0" smtClean="0"/>
              <a:t>sp_help</a:t>
            </a:r>
            <a:r>
              <a:rPr lang="es-AR" baseline="0" dirty="0" smtClean="0"/>
              <a:t> podemos ver las asociadas a una tabla en particular. Si quisiéramos conocer todas podemos usar </a:t>
            </a:r>
            <a:r>
              <a:rPr lang="es-AR" sz="1321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INFORMATION_SCHEMA.TABLE_CONSTRAINTS</a:t>
            </a:r>
            <a:r>
              <a:rPr lang="es-AR" sz="132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578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Con la clave primaria </a:t>
            </a:r>
            <a:r>
              <a:rPr lang="es-AR" b="1" baseline="0" dirty="0" smtClean="0"/>
              <a:t>se identifica un campo </a:t>
            </a:r>
            <a:r>
              <a:rPr lang="es-AR" baseline="0" dirty="0" smtClean="0"/>
              <a:t>(o </a:t>
            </a:r>
            <a:r>
              <a:rPr lang="es-AR" b="1" baseline="0" dirty="0" smtClean="0"/>
              <a:t>conjunto</a:t>
            </a:r>
            <a:r>
              <a:rPr lang="es-AR" baseline="0" dirty="0" smtClean="0"/>
              <a:t> de campos) </a:t>
            </a:r>
            <a:r>
              <a:rPr lang="es-AR" b="1" baseline="0" dirty="0" smtClean="0"/>
              <a:t>que </a:t>
            </a:r>
            <a:r>
              <a:rPr lang="es-AR" b="1" baseline="0" dirty="0" smtClean="0"/>
              <a:t>representan </a:t>
            </a:r>
            <a:r>
              <a:rPr lang="es-AR" b="1" baseline="0" dirty="0" smtClean="0"/>
              <a:t>valores irrepetibles </a:t>
            </a:r>
            <a:r>
              <a:rPr lang="es-AR" baseline="0" dirty="0" smtClean="0"/>
              <a:t>dentro de la tabla. Es la forma de </a:t>
            </a:r>
            <a:r>
              <a:rPr lang="es-AR" b="1" baseline="0" dirty="0" smtClean="0"/>
              <a:t>identificar un registro único</a:t>
            </a:r>
            <a:r>
              <a:rPr lang="es-AR" baseline="0" dirty="0" smtClean="0"/>
              <a:t> dentro de una tabla que puede tener </a:t>
            </a:r>
            <a:r>
              <a:rPr lang="es-AR" b="1" baseline="0" dirty="0" smtClean="0"/>
              <a:t>entre millones </a:t>
            </a:r>
            <a:r>
              <a:rPr lang="es-AR" baseline="0" dirty="0" smtClean="0"/>
              <a:t>de registros.</a:t>
            </a:r>
          </a:p>
          <a:p>
            <a:r>
              <a:rPr lang="es-AR" baseline="0" dirty="0" smtClean="0"/>
              <a:t>Algunas 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Toda tabla </a:t>
            </a:r>
            <a:r>
              <a:rPr lang="es-AR" b="1" baseline="0" dirty="0" smtClean="0"/>
              <a:t>debe</a:t>
            </a:r>
            <a:r>
              <a:rPr lang="es-AR" baseline="0" dirty="0" smtClean="0"/>
              <a:t> tener una clave </a:t>
            </a:r>
            <a:r>
              <a:rPr lang="es-AR" baseline="0" dirty="0" smtClean="0"/>
              <a:t>primaria (SQL no obliga pero es muy recomendable).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Una tabla </a:t>
            </a:r>
            <a:r>
              <a:rPr lang="es-AR" b="1" baseline="0" dirty="0" smtClean="0"/>
              <a:t>solo puede tener una </a:t>
            </a:r>
            <a:r>
              <a:rPr lang="es-AR" baseline="0" dirty="0" smtClean="0"/>
              <a:t>clave primaria.</a:t>
            </a: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Se llama </a:t>
            </a:r>
            <a:r>
              <a:rPr lang="es-AR" b="1" baseline="0" dirty="0" smtClean="0"/>
              <a:t>clave simple cuando un único campo </a:t>
            </a:r>
            <a:r>
              <a:rPr lang="es-AR" baseline="0" dirty="0" smtClean="0"/>
              <a:t>representa la clave y </a:t>
            </a:r>
            <a:r>
              <a:rPr lang="es-AR" b="1" baseline="0" dirty="0" smtClean="0"/>
              <a:t>compuesta cuando 2 o mas </a:t>
            </a:r>
            <a:r>
              <a:rPr lang="es-AR" baseline="0" dirty="0" smtClean="0"/>
              <a:t>campos lo hacen.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baseline="0" dirty="0" smtClean="0"/>
              <a:t>Es recomendable la utilización de campos de </a:t>
            </a:r>
            <a:r>
              <a:rPr lang="es-AR" b="1" baseline="0" dirty="0" smtClean="0"/>
              <a:t>tipo entero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Crear una clave primario implica </a:t>
            </a:r>
            <a:r>
              <a:rPr lang="es-AR" b="1" baseline="0" dirty="0" smtClean="0"/>
              <a:t>implícitamente la creación de un índice </a:t>
            </a:r>
            <a:r>
              <a:rPr lang="es-AR" baseline="0" dirty="0" smtClean="0"/>
              <a:t>de tipo “</a:t>
            </a:r>
            <a:r>
              <a:rPr lang="es-AR" b="1" baseline="0" dirty="0" smtClean="0"/>
              <a:t>Clustered</a:t>
            </a:r>
            <a:r>
              <a:rPr lang="es-AR" baseline="0" dirty="0" smtClean="0"/>
              <a:t>” asociado a la tabla (Es </a:t>
            </a:r>
            <a:r>
              <a:rPr lang="es-AR" b="1" baseline="0" dirty="0" smtClean="0"/>
              <a:t>por esto que se recomienda la utilización de campos numéricos</a:t>
            </a:r>
            <a:r>
              <a:rPr lang="es-AR" baseline="0" dirty="0" smtClean="0"/>
              <a:t>), por que resulta </a:t>
            </a:r>
            <a:r>
              <a:rPr lang="es-AR" b="1" baseline="0" dirty="0" smtClean="0"/>
              <a:t>mas performante recorrer un campo </a:t>
            </a:r>
            <a:r>
              <a:rPr lang="es-AR" baseline="0" dirty="0" smtClean="0"/>
              <a:t>de este tipo que uno de tipo texto).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baseline="0" dirty="0" smtClean="0"/>
              <a:t>No se aceptaran valores null</a:t>
            </a:r>
            <a:r>
              <a:rPr lang="es-AR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Al crearlas es conveniente utilizar una </a:t>
            </a:r>
            <a:r>
              <a:rPr lang="es-AR" b="1" baseline="0" dirty="0" smtClean="0"/>
              <a:t>nomenclatura común </a:t>
            </a:r>
            <a:r>
              <a:rPr lang="es-AR" baseline="0" dirty="0" smtClean="0"/>
              <a:t>(Ej.: </a:t>
            </a:r>
            <a:r>
              <a:rPr lang="es-AR" baseline="0" dirty="0" smtClean="0"/>
              <a:t>prefijo PK_).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Por </a:t>
            </a:r>
            <a:r>
              <a:rPr lang="es-AR" baseline="0" dirty="0" smtClean="0"/>
              <a:t>todo lo expuesto, es lógico considerar a una primary key como una restricción con características de otros 3 objetos: Restricciones </a:t>
            </a:r>
            <a:r>
              <a:rPr lang="es-AR" b="1" baseline="0" dirty="0" smtClean="0"/>
              <a:t>Unique y not null e índices</a:t>
            </a:r>
            <a:r>
              <a:rPr lang="es-AR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Se pueden </a:t>
            </a:r>
            <a:r>
              <a:rPr lang="es-AR" b="1" baseline="0" dirty="0" smtClean="0"/>
              <a:t>consultar todas las claves primarias </a:t>
            </a:r>
            <a:r>
              <a:rPr lang="es-AR" b="1" baseline="0" dirty="0" smtClean="0"/>
              <a:t>de varias formas</a:t>
            </a:r>
            <a:r>
              <a:rPr lang="es-AR" baseline="0" dirty="0" smtClean="0"/>
              <a:t>. sp_help, </a:t>
            </a:r>
            <a:r>
              <a:rPr lang="es-AR" sz="132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INFORMATION_SCHEMA.TABLE_CONSTRAINTS o</a:t>
            </a:r>
            <a:endParaRPr lang="es-AR" baseline="0" dirty="0" smtClean="0"/>
          </a:p>
          <a:p>
            <a:pPr fontAlgn="base"/>
            <a:r>
              <a:rPr lang="en-US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 * FROM sys.key_constraints WHERE type = 'PK</a:t>
            </a:r>
            <a:r>
              <a:rPr lang="en-US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';</a:t>
            </a:r>
          </a:p>
          <a:p>
            <a:pPr fontAlgn="base"/>
            <a:endParaRPr lang="en-US" sz="1321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51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30/05/2017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629083"/>
            <a:ext cx="7306331" cy="74776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1"/>
                </a:solidFill>
              </a:rPr>
              <a:t>SQL - Nivel 2 </a:t>
            </a:r>
          </a:p>
          <a:p>
            <a:pPr algn="ctr"/>
            <a:r>
              <a:rPr lang="es-ES" sz="4400" b="1" dirty="0" smtClean="0">
                <a:solidFill>
                  <a:schemeClr val="accent1"/>
                </a:solidFill>
              </a:rPr>
              <a:t>Encuentro 1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3.3 Foreign key.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6208463" y="2157660"/>
            <a:ext cx="2232248" cy="28139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9600" b="1" dirty="0" smtClean="0"/>
              <a:t>FK</a:t>
            </a:r>
            <a:endParaRPr lang="es-AR" sz="34400" b="1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591840" y="2134616"/>
            <a:ext cx="2232248" cy="28139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9600" b="1" dirty="0" smtClean="0"/>
              <a:t>PK</a:t>
            </a:r>
            <a:endParaRPr lang="es-AR" sz="34400" b="1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320032" y="3364384"/>
            <a:ext cx="3816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1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3.4 Identity.</a:t>
            </a:r>
            <a:endParaRPr lang="es-AR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719956"/>
            <a:ext cx="8672513" cy="2220492"/>
          </a:xfrm>
        </p:spPr>
        <p:txBody>
          <a:bodyPr/>
          <a:lstStyle/>
          <a:p>
            <a:pPr algn="ctr"/>
            <a:r>
              <a:rPr lang="es-AR" sz="4000" b="1" dirty="0" smtClean="0"/>
              <a:t>Identity</a:t>
            </a:r>
            <a:r>
              <a:rPr lang="es-AR" sz="4000" dirty="0" smtClean="0"/>
              <a:t> </a:t>
            </a:r>
          </a:p>
          <a:p>
            <a:pPr algn="ctr"/>
            <a:r>
              <a:rPr lang="es-AR" sz="4000" dirty="0" smtClean="0"/>
              <a:t>(comienzo, valorIncremento)</a:t>
            </a:r>
            <a:endParaRPr lang="es-AR" sz="8000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1671960" y="3580408"/>
            <a:ext cx="576064" cy="136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632400" y="3580408"/>
            <a:ext cx="0" cy="108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/>
          <p:cNvSpPr txBox="1">
            <a:spLocks/>
          </p:cNvSpPr>
          <p:nvPr/>
        </p:nvSpPr>
        <p:spPr>
          <a:xfrm>
            <a:off x="15776" y="4732536"/>
            <a:ext cx="3188036" cy="7920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/>
              <a:t>Primer valor.</a:t>
            </a:r>
            <a:endParaRPr lang="es-AR" sz="4800" dirty="0"/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3919985" y="4489920"/>
            <a:ext cx="3188036" cy="7920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/>
              <a:t>Números en que se incrementara.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8817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3.5 Unique.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-1" y="2152004"/>
            <a:ext cx="8672513" cy="2796556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200" dirty="0" smtClean="0"/>
              <a:t>ALTER TABLE nombreTabla</a:t>
            </a:r>
          </a:p>
          <a:p>
            <a:pPr algn="ctr"/>
            <a:r>
              <a:rPr lang="es-AR" sz="3200" dirty="0" smtClean="0"/>
              <a:t>ADD CONSTRAINT UC_nombreC</a:t>
            </a:r>
          </a:p>
          <a:p>
            <a:pPr algn="ctr"/>
            <a:r>
              <a:rPr lang="es-AR" sz="3200" b="1" dirty="0" smtClean="0"/>
              <a:t>UNIQUE</a:t>
            </a:r>
            <a:r>
              <a:rPr lang="es-AR" sz="3200" dirty="0" smtClean="0"/>
              <a:t> (campoId)</a:t>
            </a:r>
          </a:p>
          <a:p>
            <a:pPr algn="ctr"/>
            <a:endParaRPr lang="es-AR" sz="3200" dirty="0" smtClean="0"/>
          </a:p>
          <a:p>
            <a:pPr algn="ctr"/>
            <a:endParaRPr lang="es-AR" sz="6600" dirty="0"/>
          </a:p>
        </p:txBody>
      </p:sp>
    </p:spTree>
    <p:extLst>
      <p:ext uri="{BB962C8B-B14F-4D97-AF65-F5344CB8AC3E}">
        <p14:creationId xmlns:p14="http://schemas.microsoft.com/office/powerpoint/2010/main" val="289256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3.6 Check.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22" y="2572296"/>
            <a:ext cx="1482874" cy="1603107"/>
          </a:xfrm>
          <a:prstGeom prst="rect">
            <a:avLst/>
          </a:prstGeom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0" y="2572296"/>
            <a:ext cx="6657835" cy="1603107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200" dirty="0" smtClean="0"/>
              <a:t>ALTER TABLE nombreTabla</a:t>
            </a:r>
          </a:p>
          <a:p>
            <a:pPr algn="ctr"/>
            <a:r>
              <a:rPr lang="es-AR" sz="3200" dirty="0" smtClean="0"/>
              <a:t>ADD </a:t>
            </a:r>
            <a:r>
              <a:rPr lang="es-AR" sz="3200" b="1" dirty="0" smtClean="0"/>
              <a:t>CHECK</a:t>
            </a:r>
            <a:r>
              <a:rPr lang="es-AR" sz="3200" dirty="0" smtClean="0"/>
              <a:t> (Fecha &lt; getdate())</a:t>
            </a:r>
          </a:p>
          <a:p>
            <a:pPr algn="ctr"/>
            <a:endParaRPr lang="es-AR" sz="6600" dirty="0"/>
          </a:p>
        </p:txBody>
      </p:sp>
    </p:spTree>
    <p:extLst>
      <p:ext uri="{BB962C8B-B14F-4D97-AF65-F5344CB8AC3E}">
        <p14:creationId xmlns:p14="http://schemas.microsoft.com/office/powerpoint/2010/main" val="327907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3.7 Default.</a:t>
            </a:r>
            <a:endParaRPr lang="es-AR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" y="2140248"/>
            <a:ext cx="8672512" cy="2796556"/>
          </a:xfrm>
        </p:spPr>
        <p:txBody>
          <a:bodyPr/>
          <a:lstStyle/>
          <a:p>
            <a:pPr algn="ctr"/>
            <a:r>
              <a:rPr lang="es-AR" sz="3200" dirty="0" smtClean="0"/>
              <a:t>CREATE TABLE nombreTabla (</a:t>
            </a:r>
            <a:endParaRPr lang="es-AR" sz="3200" dirty="0"/>
          </a:p>
          <a:p>
            <a:pPr algn="ctr"/>
            <a:r>
              <a:rPr lang="es-AR" sz="3200" dirty="0" smtClean="0"/>
              <a:t>Fecha datetime </a:t>
            </a:r>
            <a:r>
              <a:rPr lang="es-AR" sz="3200" b="1" dirty="0" smtClean="0"/>
              <a:t>DEFAULT</a:t>
            </a:r>
            <a:r>
              <a:rPr lang="es-AR" sz="3200" dirty="0" smtClean="0"/>
              <a:t> getdate(),</a:t>
            </a:r>
          </a:p>
          <a:p>
            <a:pPr algn="ctr"/>
            <a:r>
              <a:rPr lang="es-AR" sz="3200" dirty="0" smtClean="0"/>
              <a:t>Ciudad varchar(50), </a:t>
            </a:r>
            <a:r>
              <a:rPr lang="es-AR" sz="3200" b="1" dirty="0" smtClean="0"/>
              <a:t>DEFAULT</a:t>
            </a:r>
            <a:r>
              <a:rPr lang="es-AR" sz="3200" dirty="0" smtClean="0"/>
              <a:t> ‘Bs. As’)</a:t>
            </a:r>
            <a:endParaRPr lang="es-AR" sz="6600" dirty="0"/>
          </a:p>
          <a:p>
            <a:pPr algn="ctr"/>
            <a:endParaRPr lang="es-AR" sz="3200" dirty="0" smtClean="0"/>
          </a:p>
        </p:txBody>
      </p:sp>
    </p:spTree>
    <p:extLst>
      <p:ext uri="{BB962C8B-B14F-4D97-AF65-F5344CB8AC3E}">
        <p14:creationId xmlns:p14="http://schemas.microsoft.com/office/powerpoint/2010/main" val="348306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3.8 Not null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-1" y="2296020"/>
            <a:ext cx="8672513" cy="2796556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200" dirty="0" smtClean="0"/>
              <a:t>CREATE TABLE nombreTabla</a:t>
            </a:r>
          </a:p>
          <a:p>
            <a:pPr algn="ctr"/>
            <a:r>
              <a:rPr lang="es-AR" sz="3200" dirty="0" smtClean="0"/>
              <a:t>(Id int </a:t>
            </a:r>
            <a:r>
              <a:rPr lang="es-AR" sz="3200" b="1" dirty="0" smtClean="0"/>
              <a:t>NOT NULL</a:t>
            </a:r>
            <a:r>
              <a:rPr lang="es-AR" sz="3200" dirty="0" smtClean="0"/>
              <a:t>,</a:t>
            </a:r>
          </a:p>
          <a:p>
            <a:pPr algn="ctr"/>
            <a:r>
              <a:rPr lang="es-AR" sz="3200" dirty="0" smtClean="0"/>
              <a:t>Descripción </a:t>
            </a:r>
            <a:r>
              <a:rPr lang="es-AR" sz="3200" dirty="0" smtClean="0"/>
              <a:t>varchar (20))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91884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Preguntas.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Presentación.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85304" y="1348160"/>
            <a:ext cx="7899424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Presentación.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Gestión de tablas.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Constrains.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600" dirty="0" smtClean="0"/>
              <a:t>Preguntas.</a:t>
            </a:r>
          </a:p>
          <a:p>
            <a:pPr marL="342900" indent="-342900">
              <a:buFont typeface="+mj-lt"/>
              <a:buAutoNum type="arabicPeriod"/>
            </a:pPr>
            <a:endParaRPr lang="es-AR" sz="3600" dirty="0" smtClean="0"/>
          </a:p>
          <a:p>
            <a:endParaRPr lang="es-AR" sz="3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Temario.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Gestión de tablas.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348160"/>
            <a:ext cx="8672513" cy="1368152"/>
          </a:xfrm>
        </p:spPr>
        <p:txBody>
          <a:bodyPr/>
          <a:lstStyle/>
          <a:p>
            <a:pPr algn="ctr"/>
            <a:r>
              <a:rPr lang="es-AR" sz="2000" b="1" dirty="0" smtClean="0"/>
              <a:t>CREATE TABLE </a:t>
            </a:r>
            <a:r>
              <a:rPr lang="es-AR" sz="2000" dirty="0" smtClean="0"/>
              <a:t>nombreTabla</a:t>
            </a:r>
          </a:p>
          <a:p>
            <a:pPr algn="ctr"/>
            <a:r>
              <a:rPr lang="es-AR" sz="2000" dirty="0" smtClean="0"/>
              <a:t>(</a:t>
            </a:r>
            <a:r>
              <a:rPr lang="es-AR" sz="2000" dirty="0"/>
              <a:t>nombreCampo1, tipoDato1, constrains1</a:t>
            </a:r>
            <a:r>
              <a:rPr lang="es-AR" sz="2000" dirty="0" smtClean="0"/>
              <a:t>,</a:t>
            </a:r>
          </a:p>
          <a:p>
            <a:pPr algn="ctr"/>
            <a:r>
              <a:rPr lang="es-AR" sz="2000" dirty="0" smtClean="0"/>
              <a:t>nombreCampo2, tipoDato2, constrains2, …)</a:t>
            </a:r>
          </a:p>
          <a:p>
            <a:pPr algn="ctr"/>
            <a:endParaRPr lang="es-AR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2.1 Creación de tablas.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16" y="3076352"/>
            <a:ext cx="4488439" cy="27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Gestión de tablas.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90345" y="3148360"/>
            <a:ext cx="2552864" cy="792660"/>
          </a:xfrm>
        </p:spPr>
        <p:txBody>
          <a:bodyPr/>
          <a:lstStyle/>
          <a:p>
            <a:r>
              <a:rPr lang="es-AR" sz="2400" b="1" dirty="0" smtClean="0"/>
              <a:t>ALTER TABLE</a:t>
            </a:r>
            <a:endParaRPr lang="es-AR" sz="24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2.2 Modificación de tablas.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5825510" y="1513253"/>
            <a:ext cx="2552864" cy="12961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 smtClean="0"/>
              <a:t>ALTER COLUMN</a:t>
            </a:r>
            <a:endParaRPr lang="es-AR" sz="2400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0" y="1513253"/>
            <a:ext cx="2552864" cy="12961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 smtClean="0"/>
              <a:t>DROP </a:t>
            </a:r>
          </a:p>
          <a:p>
            <a:pPr algn="ctr"/>
            <a:r>
              <a:rPr lang="es-AR" sz="2400" dirty="0" smtClean="0"/>
              <a:t>COLUMN</a:t>
            </a:r>
            <a:endParaRPr lang="es-AR" sz="2400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2738836" y="1878404"/>
            <a:ext cx="2552864" cy="56584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 smtClean="0"/>
              <a:t>ADD</a:t>
            </a:r>
            <a:endParaRPr lang="es-AR" sz="2400" dirty="0"/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1179720" y="4420262"/>
            <a:ext cx="2552864" cy="12961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 smtClean="0"/>
              <a:t>ADD CONSTRAINT</a:t>
            </a: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4862356" y="4420262"/>
            <a:ext cx="2552864" cy="129614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 smtClean="0"/>
              <a:t>DROP CONSTRAINT</a:t>
            </a:r>
          </a:p>
        </p:txBody>
      </p:sp>
      <p:cxnSp>
        <p:nvCxnSpPr>
          <p:cNvPr id="12" name="Conector recto de flecha 11"/>
          <p:cNvCxnSpPr>
            <a:endCxn id="7" idx="2"/>
          </p:cNvCxnSpPr>
          <p:nvPr/>
        </p:nvCxnSpPr>
        <p:spPr>
          <a:xfrm flipV="1">
            <a:off x="4015268" y="2444246"/>
            <a:ext cx="0" cy="920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1455936" y="2644304"/>
            <a:ext cx="1534409" cy="716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9" idx="0"/>
          </p:cNvCxnSpPr>
          <p:nvPr/>
        </p:nvCxnSpPr>
        <p:spPr>
          <a:xfrm flipH="1">
            <a:off x="2456152" y="3727293"/>
            <a:ext cx="534193" cy="692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266993" y="3694569"/>
            <a:ext cx="810409" cy="797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5188627" y="2238948"/>
            <a:ext cx="1152479" cy="1074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Gestión de tablas.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2.3 Eliminación de tablas.</a:t>
            </a:r>
            <a:endParaRPr lang="es-A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8315329"/>
              </p:ext>
            </p:extLst>
          </p:nvPr>
        </p:nvGraphicFramePr>
        <p:xfrm>
          <a:off x="15776" y="1512168"/>
          <a:ext cx="8656737" cy="437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290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Gestión de tablas.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03808" y="2356272"/>
            <a:ext cx="5544616" cy="2160240"/>
          </a:xfrm>
        </p:spPr>
        <p:txBody>
          <a:bodyPr/>
          <a:lstStyle/>
          <a:p>
            <a:pPr algn="ctr"/>
            <a:r>
              <a:rPr lang="es-AR" sz="3200" dirty="0" smtClean="0"/>
              <a:t>CREATE TABLE #nombre</a:t>
            </a:r>
          </a:p>
          <a:p>
            <a:pPr algn="ctr"/>
            <a:r>
              <a:rPr lang="es-AR" sz="3200" dirty="0" smtClean="0"/>
              <a:t>(</a:t>
            </a:r>
            <a:r>
              <a:rPr lang="es-AR" sz="4400" dirty="0" smtClean="0"/>
              <a:t>…campos…</a:t>
            </a:r>
            <a:r>
              <a:rPr lang="es-AR" sz="3200" dirty="0" smtClean="0"/>
              <a:t>)</a:t>
            </a:r>
            <a:endParaRPr lang="es-AR" sz="66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2.4 Tablas temporales.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56" y="2305291"/>
            <a:ext cx="2195314" cy="21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1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 Gestión de tablas.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2.5 SPs del sistema.</a:t>
            </a:r>
            <a:endParaRPr lang="es-A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0334721"/>
              </p:ext>
            </p:extLst>
          </p:nvPr>
        </p:nvGraphicFramePr>
        <p:xfrm>
          <a:off x="231799" y="1564183"/>
          <a:ext cx="8136905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8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3.1 General.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44" y="1725861"/>
            <a:ext cx="5116948" cy="2604992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0" y="4715684"/>
            <a:ext cx="3184128" cy="792088"/>
          </a:xfrm>
        </p:spPr>
        <p:txBody>
          <a:bodyPr/>
          <a:lstStyle/>
          <a:p>
            <a:r>
              <a:rPr lang="es-AR" sz="3200" dirty="0" smtClean="0"/>
              <a:t>CONSTRAINTS</a:t>
            </a:r>
            <a:endParaRPr lang="es-AR" sz="6600" dirty="0"/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3888432" y="4715684"/>
            <a:ext cx="5704408" cy="7920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200" dirty="0" smtClean="0"/>
              <a:t>INTEGRIDAD DE DATOS</a:t>
            </a:r>
            <a:endParaRPr lang="es-AR" sz="6600" dirty="0"/>
          </a:p>
        </p:txBody>
      </p:sp>
      <p:cxnSp>
        <p:nvCxnSpPr>
          <p:cNvPr id="10" name="Conector recto de flecha 9"/>
          <p:cNvCxnSpPr>
            <a:stCxn id="7" idx="3"/>
            <a:endCxn id="8" idx="1"/>
          </p:cNvCxnSpPr>
          <p:nvPr/>
        </p:nvCxnSpPr>
        <p:spPr>
          <a:xfrm>
            <a:off x="3184128" y="5111728"/>
            <a:ext cx="7043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Constraints.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3.2 Primary key.</a:t>
            </a:r>
            <a:endParaRPr lang="es-AR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032000" y="1702568"/>
            <a:ext cx="2232248" cy="2813944"/>
          </a:xfrm>
        </p:spPr>
        <p:txBody>
          <a:bodyPr/>
          <a:lstStyle/>
          <a:p>
            <a:r>
              <a:rPr lang="es-AR" sz="9600" b="1" dirty="0" smtClean="0"/>
              <a:t>PK</a:t>
            </a:r>
            <a:endParaRPr lang="es-AR" sz="34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16" y="1944078"/>
            <a:ext cx="3333750" cy="1905000"/>
          </a:xfrm>
          <a:prstGeom prst="rect">
            <a:avLst/>
          </a:prstGeom>
        </p:spPr>
      </p:pic>
      <p:sp>
        <p:nvSpPr>
          <p:cNvPr id="6" name="Marcador de texto 2"/>
          <p:cNvSpPr txBox="1">
            <a:spLocks/>
          </p:cNvSpPr>
          <p:nvPr/>
        </p:nvSpPr>
        <p:spPr>
          <a:xfrm>
            <a:off x="121112" y="4516512"/>
            <a:ext cx="2448272" cy="12843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800" dirty="0" smtClean="0"/>
              <a:t>Unique</a:t>
            </a:r>
            <a:endParaRPr lang="es-AR" sz="6000" dirty="0"/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5776416" y="4516512"/>
            <a:ext cx="2448272" cy="12843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800" dirty="0" smtClean="0"/>
              <a:t>Index.</a:t>
            </a:r>
            <a:endParaRPr lang="es-AR" sz="6000" dirty="0"/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040112" y="4516512"/>
            <a:ext cx="2448272" cy="128438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800" dirty="0" smtClean="0"/>
              <a:t>Not null.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2161701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12071</TotalTime>
  <Words>3593</Words>
  <Application>Microsoft Office PowerPoint</Application>
  <PresentationFormat>Personalizado</PresentationFormat>
  <Paragraphs>272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Raleway</vt:lpstr>
      <vt:lpstr>Calibri</vt:lpstr>
      <vt:lpstr>Trebuchet MS</vt:lpstr>
      <vt:lpstr>Arial</vt:lpstr>
      <vt:lpstr>template</vt:lpstr>
      <vt:lpstr>Presentación de PowerPoint</vt:lpstr>
      <vt:lpstr>1. Presentación.</vt:lpstr>
      <vt:lpstr>2. Gestión de tablas.</vt:lpstr>
      <vt:lpstr>2. Gestión de tablas.</vt:lpstr>
      <vt:lpstr>2. Gestión de tablas.</vt:lpstr>
      <vt:lpstr>2. Gestión de tablas.</vt:lpstr>
      <vt:lpstr>2 Gestión de tablas.</vt:lpstr>
      <vt:lpstr>3. Constraints.</vt:lpstr>
      <vt:lpstr>3. Constraints.</vt:lpstr>
      <vt:lpstr>3. Constraints.</vt:lpstr>
      <vt:lpstr>3. Constraints.</vt:lpstr>
      <vt:lpstr>3. Constraints.</vt:lpstr>
      <vt:lpstr>3. Constraints.</vt:lpstr>
      <vt:lpstr>3. Constraints.</vt:lpstr>
      <vt:lpstr>3. Constraints.</vt:lpstr>
      <vt:lpstr>4. Preguntas.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Leopoldo Bernasconi</cp:lastModifiedBy>
  <cp:revision>426</cp:revision>
  <dcterms:created xsi:type="dcterms:W3CDTF">2015-12-18T14:01:42Z</dcterms:created>
  <dcterms:modified xsi:type="dcterms:W3CDTF">2017-05-31T18:56:21Z</dcterms:modified>
</cp:coreProperties>
</file>