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369" r:id="rId2"/>
    <p:sldId id="372" r:id="rId3"/>
    <p:sldId id="373" r:id="rId4"/>
    <p:sldId id="378" r:id="rId5"/>
    <p:sldId id="385" r:id="rId6"/>
    <p:sldId id="374" r:id="rId7"/>
    <p:sldId id="386" r:id="rId8"/>
    <p:sldId id="390" r:id="rId9"/>
    <p:sldId id="375" r:id="rId10"/>
    <p:sldId id="389" r:id="rId11"/>
    <p:sldId id="388" r:id="rId12"/>
    <p:sldId id="376" r:id="rId13"/>
  </p:sldIdLst>
  <p:sldSz cx="8672513" cy="6008688"/>
  <p:notesSz cx="6858000" cy="9144000"/>
  <p:embeddedFontLst>
    <p:embeddedFont>
      <p:font typeface="Calibri" panose="020F0502020204030204" pitchFamily="34" charset="0"/>
      <p:regular r:id="rId15"/>
      <p:bold r:id="rId16"/>
      <p:italic r:id="rId17"/>
      <p:boldItalic r:id="rId18"/>
    </p:embeddedFont>
    <p:embeddedFont>
      <p:font typeface="Trebuchet MS" panose="020B0603020202020204" pitchFamily="34" charset="0"/>
      <p:regular r:id="rId19"/>
      <p:bold r:id="rId20"/>
      <p:italic r:id="rId21"/>
      <p:boldItalic r:id="rId22"/>
    </p:embeddedFont>
    <p:embeddedFont>
      <p:font typeface="Raleway" panose="020B0604020202020204" charset="0"/>
      <p:regular r:id="rId23"/>
      <p:bold r:id="rId24"/>
    </p:embeddedFont>
  </p:embeddedFontLst>
  <p:defaultTextStyle>
    <a:defPPr>
      <a:defRPr lang="es-ES"/>
    </a:defPPr>
    <a:lvl1pPr marL="0" algn="l" defTabSz="1006663" rtl="0" eaLnBrk="1" latinLnBrk="0" hangingPunct="1">
      <a:defRPr sz="1982" kern="1200">
        <a:solidFill>
          <a:schemeClr val="tx1"/>
        </a:solidFill>
        <a:latin typeface="+mn-lt"/>
        <a:ea typeface="+mn-ea"/>
        <a:cs typeface="+mn-cs"/>
      </a:defRPr>
    </a:lvl1pPr>
    <a:lvl2pPr marL="503331" algn="l" defTabSz="1006663" rtl="0" eaLnBrk="1" latinLnBrk="0" hangingPunct="1">
      <a:defRPr sz="1982" kern="1200">
        <a:solidFill>
          <a:schemeClr val="tx1"/>
        </a:solidFill>
        <a:latin typeface="+mn-lt"/>
        <a:ea typeface="+mn-ea"/>
        <a:cs typeface="+mn-cs"/>
      </a:defRPr>
    </a:lvl2pPr>
    <a:lvl3pPr marL="1006663" algn="l" defTabSz="1006663" rtl="0" eaLnBrk="1" latinLnBrk="0" hangingPunct="1">
      <a:defRPr sz="1982" kern="1200">
        <a:solidFill>
          <a:schemeClr val="tx1"/>
        </a:solidFill>
        <a:latin typeface="+mn-lt"/>
        <a:ea typeface="+mn-ea"/>
        <a:cs typeface="+mn-cs"/>
      </a:defRPr>
    </a:lvl3pPr>
    <a:lvl4pPr marL="1509994" algn="l" defTabSz="1006663" rtl="0" eaLnBrk="1" latinLnBrk="0" hangingPunct="1">
      <a:defRPr sz="1982" kern="1200">
        <a:solidFill>
          <a:schemeClr val="tx1"/>
        </a:solidFill>
        <a:latin typeface="+mn-lt"/>
        <a:ea typeface="+mn-ea"/>
        <a:cs typeface="+mn-cs"/>
      </a:defRPr>
    </a:lvl4pPr>
    <a:lvl5pPr marL="2013326" algn="l" defTabSz="1006663" rtl="0" eaLnBrk="1" latinLnBrk="0" hangingPunct="1">
      <a:defRPr sz="1982" kern="1200">
        <a:solidFill>
          <a:schemeClr val="tx1"/>
        </a:solidFill>
        <a:latin typeface="+mn-lt"/>
        <a:ea typeface="+mn-ea"/>
        <a:cs typeface="+mn-cs"/>
      </a:defRPr>
    </a:lvl5pPr>
    <a:lvl6pPr marL="2516657" algn="l" defTabSz="1006663" rtl="0" eaLnBrk="1" latinLnBrk="0" hangingPunct="1">
      <a:defRPr sz="1982" kern="1200">
        <a:solidFill>
          <a:schemeClr val="tx1"/>
        </a:solidFill>
        <a:latin typeface="+mn-lt"/>
        <a:ea typeface="+mn-ea"/>
        <a:cs typeface="+mn-cs"/>
      </a:defRPr>
    </a:lvl6pPr>
    <a:lvl7pPr marL="3019989" algn="l" defTabSz="1006663" rtl="0" eaLnBrk="1" latinLnBrk="0" hangingPunct="1">
      <a:defRPr sz="1982" kern="1200">
        <a:solidFill>
          <a:schemeClr val="tx1"/>
        </a:solidFill>
        <a:latin typeface="+mn-lt"/>
        <a:ea typeface="+mn-ea"/>
        <a:cs typeface="+mn-cs"/>
      </a:defRPr>
    </a:lvl7pPr>
    <a:lvl8pPr marL="3523320" algn="l" defTabSz="1006663" rtl="0" eaLnBrk="1" latinLnBrk="0" hangingPunct="1">
      <a:defRPr sz="1982" kern="1200">
        <a:solidFill>
          <a:schemeClr val="tx1"/>
        </a:solidFill>
        <a:latin typeface="+mn-lt"/>
        <a:ea typeface="+mn-ea"/>
        <a:cs typeface="+mn-cs"/>
      </a:defRPr>
    </a:lvl8pPr>
    <a:lvl9pPr marL="4026652" algn="l" defTabSz="1006663" rtl="0" eaLnBrk="1" latinLnBrk="0" hangingPunct="1">
      <a:defRPr sz="19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5" userDrawn="1">
          <p15:clr>
            <a:srgbClr val="A4A3A4"/>
          </p15:clr>
        </p15:guide>
        <p15:guide id="2" userDrawn="1">
          <p15:clr>
            <a:srgbClr val="A4A3A4"/>
          </p15:clr>
        </p15:guide>
        <p15:guide id="3" orient="horz" pos="9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s Grosso" initials="AG" lastIdx="12" clrIdx="0"/>
  <p:cmAuthor id="1" name="Leopoldo Bernasconi" initials="LB" lastIdx="1" clrIdx="1">
    <p:extLst>
      <p:ext uri="{19B8F6BF-5375-455C-9EA6-DF929625EA0E}">
        <p15:presenceInfo xmlns:p15="http://schemas.microsoft.com/office/powerpoint/2012/main" userId="S-1-5-21-1323998825-2574780516-2908413015-1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2D"/>
    <a:srgbClr val="2D2D2D"/>
    <a:srgbClr val="FFB56B"/>
    <a:srgbClr val="FC793E"/>
    <a:srgbClr val="FDB899"/>
    <a:srgbClr val="FAA950"/>
    <a:srgbClr val="FC6724"/>
    <a:srgbClr val="FC9364"/>
    <a:srgbClr val="FC87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47756" autoAdjust="0"/>
  </p:normalViewPr>
  <p:slideViewPr>
    <p:cSldViewPr>
      <p:cViewPr varScale="1">
        <p:scale>
          <a:sx n="40" d="100"/>
          <a:sy n="40" d="100"/>
        </p:scale>
        <p:origin x="2328" y="54"/>
      </p:cViewPr>
      <p:guideLst>
        <p:guide orient="horz" pos="3525"/>
        <p:guide/>
        <p:guide orient="horz" pos="985"/>
      </p:guideLst>
    </p:cSldViewPr>
  </p:slideViewPr>
  <p:outlineViewPr>
    <p:cViewPr>
      <p:scale>
        <a:sx n="33" d="100"/>
        <a:sy n="33" d="100"/>
      </p:scale>
      <p:origin x="0" y="-37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865A1C-87A3-40A0-A14C-7D77BEE4C68F}" type="doc">
      <dgm:prSet loTypeId="urn:microsoft.com/office/officeart/2005/8/layout/arrow3" loCatId="relationship" qsTypeId="urn:microsoft.com/office/officeart/2005/8/quickstyle/simple1" qsCatId="simple" csTypeId="urn:microsoft.com/office/officeart/2005/8/colors/colorful2" csCatId="colorful" phldr="1"/>
      <dgm:spPr/>
      <dgm:t>
        <a:bodyPr/>
        <a:lstStyle/>
        <a:p>
          <a:endParaRPr lang="es-AR"/>
        </a:p>
      </dgm:t>
    </dgm:pt>
    <dgm:pt modelId="{078A7E23-CE1D-4DF9-BAD5-1722AE200D01}">
      <dgm:prSet phldrT="[Texto]"/>
      <dgm:spPr/>
      <dgm:t>
        <a:bodyPr/>
        <a:lstStyle/>
        <a:p>
          <a:r>
            <a:rPr lang="es-AR" dirty="0" smtClean="0"/>
            <a:t>Escalares</a:t>
          </a:r>
          <a:endParaRPr lang="es-AR" dirty="0"/>
        </a:p>
      </dgm:t>
    </dgm:pt>
    <dgm:pt modelId="{CB79BE89-D3D6-47E8-BD85-716DA6AEB104}" type="parTrans" cxnId="{4E1FD5A9-A2A4-45E1-B34A-DF2FE8D381A3}">
      <dgm:prSet/>
      <dgm:spPr/>
      <dgm:t>
        <a:bodyPr/>
        <a:lstStyle/>
        <a:p>
          <a:endParaRPr lang="es-AR"/>
        </a:p>
      </dgm:t>
    </dgm:pt>
    <dgm:pt modelId="{4AC2F773-D707-440E-8FD7-37E1B9A24217}" type="sibTrans" cxnId="{4E1FD5A9-A2A4-45E1-B34A-DF2FE8D381A3}">
      <dgm:prSet/>
      <dgm:spPr/>
      <dgm:t>
        <a:bodyPr/>
        <a:lstStyle/>
        <a:p>
          <a:endParaRPr lang="es-AR"/>
        </a:p>
      </dgm:t>
    </dgm:pt>
    <dgm:pt modelId="{3021AF2B-AA4B-4FCD-B71A-DB951049F99F}">
      <dgm:prSet phldrT="[Texto]"/>
      <dgm:spPr/>
      <dgm:t>
        <a:bodyPr/>
        <a:lstStyle/>
        <a:p>
          <a:r>
            <a:rPr lang="es-AR" dirty="0" smtClean="0"/>
            <a:t>Tabla</a:t>
          </a:r>
          <a:endParaRPr lang="es-AR" dirty="0"/>
        </a:p>
      </dgm:t>
    </dgm:pt>
    <dgm:pt modelId="{984D6F38-77E1-4A3D-9E52-7417A5DAEF01}" type="parTrans" cxnId="{6E13B05B-6B84-4219-A82F-CA19D190222E}">
      <dgm:prSet/>
      <dgm:spPr/>
      <dgm:t>
        <a:bodyPr/>
        <a:lstStyle/>
        <a:p>
          <a:endParaRPr lang="es-AR"/>
        </a:p>
      </dgm:t>
    </dgm:pt>
    <dgm:pt modelId="{A8800066-7FD5-4CC5-8F57-F11C1B6D6B98}" type="sibTrans" cxnId="{6E13B05B-6B84-4219-A82F-CA19D190222E}">
      <dgm:prSet/>
      <dgm:spPr/>
      <dgm:t>
        <a:bodyPr/>
        <a:lstStyle/>
        <a:p>
          <a:endParaRPr lang="es-AR"/>
        </a:p>
      </dgm:t>
    </dgm:pt>
    <dgm:pt modelId="{9EB8EFD4-12FA-493C-9B6B-85F5B41DFC94}" type="pres">
      <dgm:prSet presAssocID="{F7865A1C-87A3-40A0-A14C-7D77BEE4C68F}" presName="compositeShape" presStyleCnt="0">
        <dgm:presLayoutVars>
          <dgm:chMax val="2"/>
          <dgm:dir/>
          <dgm:resizeHandles val="exact"/>
        </dgm:presLayoutVars>
      </dgm:prSet>
      <dgm:spPr/>
      <dgm:t>
        <a:bodyPr/>
        <a:lstStyle/>
        <a:p>
          <a:endParaRPr lang="es-AR"/>
        </a:p>
      </dgm:t>
    </dgm:pt>
    <dgm:pt modelId="{DD3ABED2-F12F-4B0D-87EC-D17927858A82}" type="pres">
      <dgm:prSet presAssocID="{F7865A1C-87A3-40A0-A14C-7D77BEE4C68F}" presName="divider" presStyleLbl="fgShp" presStyleIdx="0" presStyleCnt="1"/>
      <dgm:spPr/>
    </dgm:pt>
    <dgm:pt modelId="{F7D95B51-936D-4B62-8210-0AFB5C006D22}" type="pres">
      <dgm:prSet presAssocID="{078A7E23-CE1D-4DF9-BAD5-1722AE200D01}" presName="downArrow" presStyleLbl="node1" presStyleIdx="0" presStyleCnt="2"/>
      <dgm:spPr/>
    </dgm:pt>
    <dgm:pt modelId="{A253CD70-9CD2-4102-8C20-4CB1E197F593}" type="pres">
      <dgm:prSet presAssocID="{078A7E23-CE1D-4DF9-BAD5-1722AE200D01}" presName="downArrowText" presStyleLbl="revTx" presStyleIdx="0" presStyleCnt="2">
        <dgm:presLayoutVars>
          <dgm:bulletEnabled val="1"/>
        </dgm:presLayoutVars>
      </dgm:prSet>
      <dgm:spPr/>
      <dgm:t>
        <a:bodyPr/>
        <a:lstStyle/>
        <a:p>
          <a:endParaRPr lang="es-AR"/>
        </a:p>
      </dgm:t>
    </dgm:pt>
    <dgm:pt modelId="{9359DAD0-AA80-4F80-98A3-56D6BF7083FF}" type="pres">
      <dgm:prSet presAssocID="{3021AF2B-AA4B-4FCD-B71A-DB951049F99F}" presName="upArrow" presStyleLbl="node1" presStyleIdx="1" presStyleCnt="2"/>
      <dgm:spPr/>
    </dgm:pt>
    <dgm:pt modelId="{2DAE3441-B434-40A9-A857-875AB5ADD942}" type="pres">
      <dgm:prSet presAssocID="{3021AF2B-AA4B-4FCD-B71A-DB951049F99F}" presName="upArrowText" presStyleLbl="revTx" presStyleIdx="1" presStyleCnt="2">
        <dgm:presLayoutVars>
          <dgm:bulletEnabled val="1"/>
        </dgm:presLayoutVars>
      </dgm:prSet>
      <dgm:spPr/>
      <dgm:t>
        <a:bodyPr/>
        <a:lstStyle/>
        <a:p>
          <a:endParaRPr lang="es-AR"/>
        </a:p>
      </dgm:t>
    </dgm:pt>
  </dgm:ptLst>
  <dgm:cxnLst>
    <dgm:cxn modelId="{71DBD30D-C159-4C2E-ABA3-3B5826FC8C42}" type="presOf" srcId="{3021AF2B-AA4B-4FCD-B71A-DB951049F99F}" destId="{2DAE3441-B434-40A9-A857-875AB5ADD942}" srcOrd="0" destOrd="0" presId="urn:microsoft.com/office/officeart/2005/8/layout/arrow3"/>
    <dgm:cxn modelId="{A5583733-BDF7-4064-B396-98CB791369EE}" type="presOf" srcId="{F7865A1C-87A3-40A0-A14C-7D77BEE4C68F}" destId="{9EB8EFD4-12FA-493C-9B6B-85F5B41DFC94}" srcOrd="0" destOrd="0" presId="urn:microsoft.com/office/officeart/2005/8/layout/arrow3"/>
    <dgm:cxn modelId="{275845B2-9032-4F7B-A64F-CA7B19506D00}" type="presOf" srcId="{078A7E23-CE1D-4DF9-BAD5-1722AE200D01}" destId="{A253CD70-9CD2-4102-8C20-4CB1E197F593}" srcOrd="0" destOrd="0" presId="urn:microsoft.com/office/officeart/2005/8/layout/arrow3"/>
    <dgm:cxn modelId="{6E13B05B-6B84-4219-A82F-CA19D190222E}" srcId="{F7865A1C-87A3-40A0-A14C-7D77BEE4C68F}" destId="{3021AF2B-AA4B-4FCD-B71A-DB951049F99F}" srcOrd="1" destOrd="0" parTransId="{984D6F38-77E1-4A3D-9E52-7417A5DAEF01}" sibTransId="{A8800066-7FD5-4CC5-8F57-F11C1B6D6B98}"/>
    <dgm:cxn modelId="{4E1FD5A9-A2A4-45E1-B34A-DF2FE8D381A3}" srcId="{F7865A1C-87A3-40A0-A14C-7D77BEE4C68F}" destId="{078A7E23-CE1D-4DF9-BAD5-1722AE200D01}" srcOrd="0" destOrd="0" parTransId="{CB79BE89-D3D6-47E8-BD85-716DA6AEB104}" sibTransId="{4AC2F773-D707-440E-8FD7-37E1B9A24217}"/>
    <dgm:cxn modelId="{F0F10D68-1EB8-4D28-A1D7-CC795EFAA724}" type="presParOf" srcId="{9EB8EFD4-12FA-493C-9B6B-85F5B41DFC94}" destId="{DD3ABED2-F12F-4B0D-87EC-D17927858A82}" srcOrd="0" destOrd="0" presId="urn:microsoft.com/office/officeart/2005/8/layout/arrow3"/>
    <dgm:cxn modelId="{DBFE7D1C-D96F-4D07-B104-7FCE308823B6}" type="presParOf" srcId="{9EB8EFD4-12FA-493C-9B6B-85F5B41DFC94}" destId="{F7D95B51-936D-4B62-8210-0AFB5C006D22}" srcOrd="1" destOrd="0" presId="urn:microsoft.com/office/officeart/2005/8/layout/arrow3"/>
    <dgm:cxn modelId="{1C97D2BB-053F-48A0-BBB8-D7159C015700}" type="presParOf" srcId="{9EB8EFD4-12FA-493C-9B6B-85F5B41DFC94}" destId="{A253CD70-9CD2-4102-8C20-4CB1E197F593}" srcOrd="2" destOrd="0" presId="urn:microsoft.com/office/officeart/2005/8/layout/arrow3"/>
    <dgm:cxn modelId="{FBD82CD2-B612-4327-867D-A09521C9F122}" type="presParOf" srcId="{9EB8EFD4-12FA-493C-9B6B-85F5B41DFC94}" destId="{9359DAD0-AA80-4F80-98A3-56D6BF7083FF}" srcOrd="3" destOrd="0" presId="urn:microsoft.com/office/officeart/2005/8/layout/arrow3"/>
    <dgm:cxn modelId="{1A14EF74-A8A3-43E8-8732-0122FEB27B1F}" type="presParOf" srcId="{9EB8EFD4-12FA-493C-9B6B-85F5B41DFC94}" destId="{2DAE3441-B434-40A9-A857-875AB5ADD942}"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ABED2-F12F-4B0D-87EC-D17927858A82}">
      <dsp:nvSpPr>
        <dsp:cNvPr id="0" name=""/>
        <dsp:cNvSpPr/>
      </dsp:nvSpPr>
      <dsp:spPr>
        <a:xfrm rot="21300000">
          <a:off x="17742" y="1598212"/>
          <a:ext cx="5746190" cy="658025"/>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D95B51-936D-4B62-8210-0AFB5C006D22}">
      <dsp:nvSpPr>
        <dsp:cNvPr id="0" name=""/>
        <dsp:cNvSpPr/>
      </dsp:nvSpPr>
      <dsp:spPr>
        <a:xfrm>
          <a:off x="693801" y="192722"/>
          <a:ext cx="1734502" cy="1541780"/>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53CD70-9CD2-4102-8C20-4CB1E197F593}">
      <dsp:nvSpPr>
        <dsp:cNvPr id="0" name=""/>
        <dsp:cNvSpPr/>
      </dsp:nvSpPr>
      <dsp:spPr>
        <a:xfrm>
          <a:off x="3064287" y="0"/>
          <a:ext cx="1850136" cy="161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AR" sz="2600" kern="1200" dirty="0" smtClean="0"/>
            <a:t>Escalares</a:t>
          </a:r>
          <a:endParaRPr lang="es-AR" sz="2600" kern="1200" dirty="0"/>
        </a:p>
      </dsp:txBody>
      <dsp:txXfrm>
        <a:off x="3064287" y="0"/>
        <a:ext cx="1850136" cy="1618869"/>
      </dsp:txXfrm>
    </dsp:sp>
    <dsp:sp modelId="{9359DAD0-AA80-4F80-98A3-56D6BF7083FF}">
      <dsp:nvSpPr>
        <dsp:cNvPr id="0" name=""/>
        <dsp:cNvSpPr/>
      </dsp:nvSpPr>
      <dsp:spPr>
        <a:xfrm>
          <a:off x="3353371" y="2119947"/>
          <a:ext cx="1734502" cy="1541780"/>
        </a:xfrm>
        <a:prstGeom prst="upArrow">
          <a:avLst/>
        </a:prstGeom>
        <a:solidFill>
          <a:schemeClr val="accent2">
            <a:hueOff val="2580548"/>
            <a:satOff val="30267"/>
            <a:lumOff val="145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E3441-B434-40A9-A857-875AB5ADD942}">
      <dsp:nvSpPr>
        <dsp:cNvPr id="0" name=""/>
        <dsp:cNvSpPr/>
      </dsp:nvSpPr>
      <dsp:spPr>
        <a:xfrm>
          <a:off x="867251" y="2235581"/>
          <a:ext cx="1850136" cy="161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AR" sz="2600" kern="1200" dirty="0" smtClean="0"/>
            <a:t>Tabla</a:t>
          </a:r>
          <a:endParaRPr lang="es-AR" sz="2600" kern="1200" dirty="0"/>
        </a:p>
      </dsp:txBody>
      <dsp:txXfrm>
        <a:off x="867251" y="2235581"/>
        <a:ext cx="1850136" cy="1618869"/>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2066F-92C5-438B-A48F-01A928622C2A}" type="datetimeFigureOut">
              <a:rPr lang="es-AR" smtClean="0"/>
              <a:pPr/>
              <a:t>30/06/2017</a:t>
            </a:fld>
            <a:endParaRPr lang="es-AR" dirty="0"/>
          </a:p>
        </p:txBody>
      </p:sp>
      <p:sp>
        <p:nvSpPr>
          <p:cNvPr id="4" name="3 Marcador de imagen de diapositiva"/>
          <p:cNvSpPr>
            <a:spLocks noGrp="1" noRot="1" noChangeAspect="1"/>
          </p:cNvSpPr>
          <p:nvPr>
            <p:ph type="sldImg" idx="2"/>
          </p:nvPr>
        </p:nvSpPr>
        <p:spPr>
          <a:xfrm>
            <a:off x="955675" y="685800"/>
            <a:ext cx="4946650" cy="34290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2016F-03C1-44A6-B9E3-22D2F2DA74BD}" type="slidenum">
              <a:rPr lang="es-AR" smtClean="0"/>
              <a:pPr/>
              <a:t>‹Nº›</a:t>
            </a:fld>
            <a:endParaRPr lang="es-AR" dirty="0"/>
          </a:p>
        </p:txBody>
      </p:sp>
    </p:spTree>
    <p:extLst>
      <p:ext uri="{BB962C8B-B14F-4D97-AF65-F5344CB8AC3E}">
        <p14:creationId xmlns:p14="http://schemas.microsoft.com/office/powerpoint/2010/main" val="2859987566"/>
      </p:ext>
    </p:extLst>
  </p:cSld>
  <p:clrMap bg1="lt1" tx1="dk1" bg2="lt2" tx2="dk2" accent1="accent1" accent2="accent2" accent3="accent3" accent4="accent4" accent5="accent5" accent6="accent6" hlink="hlink" folHlink="folHlink"/>
  <p:notesStyle>
    <a:lvl1pPr marL="0" algn="l" defTabSz="1006663" rtl="0" eaLnBrk="1" latinLnBrk="0" hangingPunct="1">
      <a:defRPr sz="1321" kern="1200">
        <a:solidFill>
          <a:schemeClr val="tx1"/>
        </a:solidFill>
        <a:latin typeface="+mn-lt"/>
        <a:ea typeface="+mn-ea"/>
        <a:cs typeface="+mn-cs"/>
      </a:defRPr>
    </a:lvl1pPr>
    <a:lvl2pPr marL="503331" algn="l" defTabSz="1006663" rtl="0" eaLnBrk="1" latinLnBrk="0" hangingPunct="1">
      <a:defRPr sz="1321" kern="1200">
        <a:solidFill>
          <a:schemeClr val="tx1"/>
        </a:solidFill>
        <a:latin typeface="+mn-lt"/>
        <a:ea typeface="+mn-ea"/>
        <a:cs typeface="+mn-cs"/>
      </a:defRPr>
    </a:lvl2pPr>
    <a:lvl3pPr marL="1006663" algn="l" defTabSz="1006663" rtl="0" eaLnBrk="1" latinLnBrk="0" hangingPunct="1">
      <a:defRPr sz="1321" kern="1200">
        <a:solidFill>
          <a:schemeClr val="tx1"/>
        </a:solidFill>
        <a:latin typeface="+mn-lt"/>
        <a:ea typeface="+mn-ea"/>
        <a:cs typeface="+mn-cs"/>
      </a:defRPr>
    </a:lvl3pPr>
    <a:lvl4pPr marL="1509994" algn="l" defTabSz="1006663" rtl="0" eaLnBrk="1" latinLnBrk="0" hangingPunct="1">
      <a:defRPr sz="1321" kern="1200">
        <a:solidFill>
          <a:schemeClr val="tx1"/>
        </a:solidFill>
        <a:latin typeface="+mn-lt"/>
        <a:ea typeface="+mn-ea"/>
        <a:cs typeface="+mn-cs"/>
      </a:defRPr>
    </a:lvl4pPr>
    <a:lvl5pPr marL="2013326" algn="l" defTabSz="1006663" rtl="0" eaLnBrk="1" latinLnBrk="0" hangingPunct="1">
      <a:defRPr sz="1321" kern="1200">
        <a:solidFill>
          <a:schemeClr val="tx1"/>
        </a:solidFill>
        <a:latin typeface="+mn-lt"/>
        <a:ea typeface="+mn-ea"/>
        <a:cs typeface="+mn-cs"/>
      </a:defRPr>
    </a:lvl5pPr>
    <a:lvl6pPr marL="2516657" algn="l" defTabSz="1006663" rtl="0" eaLnBrk="1" latinLnBrk="0" hangingPunct="1">
      <a:defRPr sz="1321" kern="1200">
        <a:solidFill>
          <a:schemeClr val="tx1"/>
        </a:solidFill>
        <a:latin typeface="+mn-lt"/>
        <a:ea typeface="+mn-ea"/>
        <a:cs typeface="+mn-cs"/>
      </a:defRPr>
    </a:lvl6pPr>
    <a:lvl7pPr marL="3019989" algn="l" defTabSz="1006663" rtl="0" eaLnBrk="1" latinLnBrk="0" hangingPunct="1">
      <a:defRPr sz="1321" kern="1200">
        <a:solidFill>
          <a:schemeClr val="tx1"/>
        </a:solidFill>
        <a:latin typeface="+mn-lt"/>
        <a:ea typeface="+mn-ea"/>
        <a:cs typeface="+mn-cs"/>
      </a:defRPr>
    </a:lvl7pPr>
    <a:lvl8pPr marL="3523320" algn="l" defTabSz="1006663" rtl="0" eaLnBrk="1" latinLnBrk="0" hangingPunct="1">
      <a:defRPr sz="1321" kern="1200">
        <a:solidFill>
          <a:schemeClr val="tx1"/>
        </a:solidFill>
        <a:latin typeface="+mn-lt"/>
        <a:ea typeface="+mn-ea"/>
        <a:cs typeface="+mn-cs"/>
      </a:defRPr>
    </a:lvl8pPr>
    <a:lvl9pPr marL="4026652" algn="l" defTabSz="1006663" rtl="0" eaLnBrk="1" latinLnBrk="0" hangingPunct="1">
      <a:defRPr sz="132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685800"/>
            <a:ext cx="4946650" cy="3429000"/>
          </a:xfrm>
        </p:spPr>
      </p:sp>
      <p:sp>
        <p:nvSpPr>
          <p:cNvPr id="3" name="Notes Placeholder 2"/>
          <p:cNvSpPr>
            <a:spLocks noGrp="1"/>
          </p:cNvSpPr>
          <p:nvPr>
            <p:ph type="body" idx="1"/>
          </p:nvPr>
        </p:nvSpPr>
        <p:spPr/>
        <p:txBody>
          <a:bodyPr/>
          <a:lstStyle/>
          <a:p>
            <a:endParaRPr lang="es-AR" b="0" dirty="0"/>
          </a:p>
        </p:txBody>
      </p:sp>
      <p:sp>
        <p:nvSpPr>
          <p:cNvPr id="4" name="Slide Number Placeholder 3"/>
          <p:cNvSpPr>
            <a:spLocks noGrp="1"/>
          </p:cNvSpPr>
          <p:nvPr>
            <p:ph type="sldNum" sz="quarter" idx="10"/>
          </p:nvPr>
        </p:nvSpPr>
        <p:spPr/>
        <p:txBody>
          <a:bodyPr/>
          <a:lstStyle/>
          <a:p>
            <a:fld id="{2AB2016F-03C1-44A6-B9E3-22D2F2DA74BD}" type="slidenum">
              <a:rPr lang="es-AR" smtClean="0"/>
              <a:pPr/>
              <a:t>1</a:t>
            </a:fld>
            <a:endParaRPr lang="es-AR" dirty="0"/>
          </a:p>
        </p:txBody>
      </p:sp>
    </p:spTree>
    <p:extLst>
      <p:ext uri="{BB962C8B-B14F-4D97-AF65-F5344CB8AC3E}">
        <p14:creationId xmlns:p14="http://schemas.microsoft.com/office/powerpoint/2010/main" val="41242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noProof="0" dirty="0" smtClean="0"/>
              <a:t>Es </a:t>
            </a:r>
            <a:r>
              <a:rPr lang="es-AR" sz="1400" b="1" u="none" baseline="0" noProof="0" dirty="0" smtClean="0"/>
              <a:t>el valor de salida</a:t>
            </a:r>
            <a:r>
              <a:rPr lang="es-AR" sz="1400" u="none" baseline="0" noProof="0" dirty="0" smtClean="0"/>
              <a:t> obligatorio que comentamos el que </a:t>
            </a:r>
            <a:r>
              <a:rPr lang="es-AR" sz="1400" b="1" u="none" baseline="0" noProof="0" dirty="0" smtClean="0"/>
              <a:t>brinda la clasificación </a:t>
            </a:r>
            <a:r>
              <a:rPr lang="es-AR" sz="1400" u="none" baseline="0" noProof="0" dirty="0" smtClean="0"/>
              <a:t>entre funciones de usuario. Encontramos:</a:t>
            </a:r>
          </a:p>
          <a:p>
            <a:pPr marL="342900" indent="-342900">
              <a:buAutoNum type="arabicPeriod"/>
            </a:pPr>
            <a:r>
              <a:rPr lang="es-AR" sz="1400" u="none" baseline="0" noProof="0" dirty="0" smtClean="0"/>
              <a:t>Funciones </a:t>
            </a:r>
            <a:r>
              <a:rPr lang="es-AR" sz="1400" b="1" u="none" baseline="0" noProof="0" dirty="0" smtClean="0"/>
              <a:t>escalares</a:t>
            </a:r>
            <a:r>
              <a:rPr lang="es-AR" sz="1400" u="none" baseline="0" noProof="0" dirty="0" smtClean="0"/>
              <a:t>.</a:t>
            </a:r>
          </a:p>
          <a:p>
            <a:pPr marL="846231" lvl="1" indent="-342900">
              <a:buFont typeface="Arial" panose="020B0604020202020204" pitchFamily="34" charset="0"/>
              <a:buChar char="•"/>
            </a:pPr>
            <a:r>
              <a:rPr lang="es-AR" sz="1400" u="none" baseline="0" noProof="0" dirty="0" smtClean="0"/>
              <a:t>Devuelve un </a:t>
            </a:r>
            <a:r>
              <a:rPr lang="es-AR" sz="1400" b="1" u="none" baseline="0" noProof="0" dirty="0" smtClean="0"/>
              <a:t>único valor como salida </a:t>
            </a:r>
            <a:r>
              <a:rPr lang="es-AR" sz="1400" u="none" baseline="0" noProof="0" dirty="0" smtClean="0"/>
              <a:t>(Puede ser un valor fijo o calculado).</a:t>
            </a:r>
          </a:p>
          <a:p>
            <a:pPr marL="846231" lvl="1" indent="-342900">
              <a:buFont typeface="Arial" panose="020B0604020202020204" pitchFamily="34" charset="0"/>
              <a:buChar char="•"/>
            </a:pPr>
            <a:r>
              <a:rPr lang="es-AR" sz="1400" u="none" baseline="0" noProof="0" dirty="0" smtClean="0"/>
              <a:t>Para devolver este valor, se utiliza la instrucción </a:t>
            </a:r>
            <a:r>
              <a:rPr lang="es-AR" sz="1400" b="1" u="none" baseline="0" noProof="0" dirty="0" smtClean="0"/>
              <a:t>RETURNS</a:t>
            </a:r>
            <a:r>
              <a:rPr lang="es-AR" sz="1400" u="none" baseline="0" noProof="0" dirty="0" smtClean="0"/>
              <a:t>.</a:t>
            </a:r>
          </a:p>
          <a:p>
            <a:pPr marL="846231" marR="0" lvl="1" indent="-34290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u="none" baseline="0" noProof="0" dirty="0" smtClean="0"/>
              <a:t>Existen ciertos </a:t>
            </a:r>
            <a:r>
              <a:rPr lang="es-AR" sz="1400" b="1" u="none" baseline="0" noProof="0" dirty="0" smtClean="0"/>
              <a:t>tipos de dato </a:t>
            </a:r>
            <a:r>
              <a:rPr lang="es-AR" sz="1400" u="none" baseline="0" noProof="0" dirty="0" smtClean="0"/>
              <a:t>que </a:t>
            </a:r>
            <a:r>
              <a:rPr lang="es-AR" sz="1400" b="1" u="none" baseline="0" noProof="0" dirty="0" smtClean="0"/>
              <a:t>no pueden devolverse</a:t>
            </a:r>
            <a:r>
              <a:rPr lang="es-AR" sz="1400" u="none" baseline="0" noProof="0" dirty="0" smtClean="0"/>
              <a:t>: text, </a:t>
            </a:r>
            <a:r>
              <a:rPr lang="es-AR" sz="1400" u="none" baseline="0" noProof="0" dirty="0" err="1" smtClean="0"/>
              <a:t>ntext</a:t>
            </a:r>
            <a:r>
              <a:rPr lang="es-AR" sz="1400" u="none" baseline="0" noProof="0" dirty="0" smtClean="0"/>
              <a:t>, </a:t>
            </a:r>
            <a:r>
              <a:rPr lang="es-AR" sz="1400" u="none" baseline="0" noProof="0" dirty="0" err="1" smtClean="0"/>
              <a:t>image</a:t>
            </a:r>
            <a:r>
              <a:rPr lang="es-AR" sz="1400" u="none" baseline="0" noProof="0" dirty="0" smtClean="0"/>
              <a:t>, cursor, y </a:t>
            </a:r>
            <a:r>
              <a:rPr lang="es-AR" sz="1400" u="none" baseline="0" noProof="0" dirty="0" err="1" smtClean="0"/>
              <a:t>timestamp</a:t>
            </a:r>
            <a:r>
              <a:rPr lang="es-AR" sz="1400" u="none" baseline="0" noProof="0" dirty="0" smtClean="0"/>
              <a:t>.</a:t>
            </a:r>
          </a:p>
          <a:p>
            <a:pPr marL="342900" indent="-342900">
              <a:buAutoNum type="arabicPeriod"/>
            </a:pPr>
            <a:r>
              <a:rPr lang="es-AR" sz="1400" u="none" baseline="0" noProof="0" dirty="0" smtClean="0"/>
              <a:t>Funciones </a:t>
            </a:r>
            <a:r>
              <a:rPr lang="es-AR" sz="1400" b="1" u="none" baseline="0" noProof="0" dirty="0" smtClean="0"/>
              <a:t>con valores de tabla</a:t>
            </a:r>
          </a:p>
          <a:p>
            <a:pPr marL="846231" lvl="1" indent="-342900">
              <a:buFont typeface="Arial" panose="020B0604020202020204" pitchFamily="34" charset="0"/>
              <a:buChar char="•"/>
            </a:pPr>
            <a:r>
              <a:rPr lang="es-AR" sz="1400" u="none" baseline="0" noProof="0" dirty="0" smtClean="0"/>
              <a:t>Devuelve un </a:t>
            </a:r>
            <a:r>
              <a:rPr lang="es-AR" sz="1400" b="1" u="none" baseline="0" noProof="0" dirty="0" smtClean="0"/>
              <a:t>conjunto de valores </a:t>
            </a:r>
            <a:r>
              <a:rPr lang="es-AR" sz="1400" u="none" baseline="0" noProof="0" dirty="0" smtClean="0"/>
              <a:t>con </a:t>
            </a:r>
            <a:r>
              <a:rPr lang="es-AR" sz="1400" b="1" u="none" baseline="0" noProof="0" dirty="0" smtClean="0"/>
              <a:t>tipo de dato “table</a:t>
            </a:r>
            <a:r>
              <a:rPr lang="es-AR" sz="1400" u="none" baseline="0" noProof="0" dirty="0" smtClean="0"/>
              <a:t>”.</a:t>
            </a:r>
          </a:p>
          <a:p>
            <a:pPr marL="846231" lvl="1" indent="-342900">
              <a:buFont typeface="Arial" panose="020B0604020202020204" pitchFamily="34" charset="0"/>
              <a:buChar char="•"/>
            </a:pPr>
            <a:r>
              <a:rPr lang="es-AR" sz="1400" u="none" baseline="0" noProof="0" dirty="0" smtClean="0"/>
              <a:t>También utiliza la instrucción </a:t>
            </a:r>
            <a:r>
              <a:rPr lang="es-AR" sz="1400" b="1" u="none" baseline="0" noProof="0" dirty="0" smtClean="0"/>
              <a:t>RETURNS</a:t>
            </a:r>
            <a:r>
              <a:rPr lang="es-AR" sz="1400" u="none" baseline="0" noProof="0" dirty="0" smtClean="0"/>
              <a:t>.</a:t>
            </a:r>
          </a:p>
          <a:p>
            <a:pPr marL="846231" lvl="1" indent="-342900">
              <a:buFont typeface="Arial" panose="020B0604020202020204" pitchFamily="34" charset="0"/>
              <a:buChar char="•"/>
            </a:pPr>
            <a:r>
              <a:rPr lang="es-AR" sz="1400" u="none" baseline="0" noProof="0" dirty="0" smtClean="0"/>
              <a:t>Se </a:t>
            </a:r>
            <a:r>
              <a:rPr lang="es-AR" sz="1400" b="1" u="none" baseline="0" noProof="0" dirty="0" smtClean="0"/>
              <a:t>diferencia de las vistas </a:t>
            </a:r>
            <a:r>
              <a:rPr lang="es-AR" sz="1400" u="none" baseline="0" noProof="0" dirty="0" smtClean="0"/>
              <a:t>en que </a:t>
            </a:r>
            <a:r>
              <a:rPr lang="es-AR" sz="1400" b="1" u="none" baseline="0" noProof="0" dirty="0" smtClean="0"/>
              <a:t>podemos enviarle parámetros </a:t>
            </a:r>
            <a:r>
              <a:rPr lang="es-AR" sz="1400" u="none" baseline="0" noProof="0" dirty="0" smtClean="0"/>
              <a:t>que afecten los valores del WHERE (por ejemplo)</a:t>
            </a:r>
          </a:p>
          <a:p>
            <a:pPr marL="846231" lvl="1" indent="-342900">
              <a:buFont typeface="Arial" panose="020B0604020202020204" pitchFamily="34" charset="0"/>
              <a:buChar char="•"/>
            </a:pPr>
            <a:endParaRPr lang="es-AR" sz="1400" u="none" baseline="0" noProof="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10</a:t>
            </a:fld>
            <a:endParaRPr lang="es-AR" dirty="0"/>
          </a:p>
        </p:txBody>
      </p:sp>
    </p:spTree>
    <p:extLst>
      <p:ext uri="{BB962C8B-B14F-4D97-AF65-F5344CB8AC3E}">
        <p14:creationId xmlns:p14="http://schemas.microsoft.com/office/powerpoint/2010/main" val="3624780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6663" rtl="0" eaLnBrk="1" fontAlgn="auto" latinLnBrk="0" hangingPunct="1">
              <a:lnSpc>
                <a:spcPct val="100000"/>
              </a:lnSpc>
              <a:spcBef>
                <a:spcPts val="0"/>
              </a:spcBef>
              <a:spcAft>
                <a:spcPts val="0"/>
              </a:spcAft>
              <a:buClrTx/>
              <a:buSzTx/>
              <a:buFontTx/>
              <a:buNone/>
              <a:tabLst/>
              <a:defRPr/>
            </a:pPr>
            <a:r>
              <a:rPr lang="es-AR" sz="1600" u="none" baseline="0" noProof="0" dirty="0" smtClean="0"/>
              <a:t>CREATE</a:t>
            </a:r>
          </a:p>
          <a:p>
            <a:pPr marL="0" marR="0" lvl="0" indent="0" algn="l" defTabSz="1006663" rtl="0" eaLnBrk="1" fontAlgn="auto" latinLnBrk="0" hangingPunct="1">
              <a:lnSpc>
                <a:spcPct val="100000"/>
              </a:lnSpc>
              <a:spcBef>
                <a:spcPts val="0"/>
              </a:spcBef>
              <a:spcAft>
                <a:spcPts val="0"/>
              </a:spcAft>
              <a:buClrTx/>
              <a:buSzTx/>
              <a:buFontTx/>
              <a:buNone/>
              <a:tabLst/>
              <a:defRPr/>
            </a:pPr>
            <a:r>
              <a:rPr lang="es-AR" sz="1600" u="none" baseline="0" noProof="0" dirty="0" smtClean="0"/>
              <a:t>La sentencia para </a:t>
            </a:r>
            <a:r>
              <a:rPr lang="es-AR" sz="1600" b="1" u="none" baseline="0" noProof="0" dirty="0" smtClean="0"/>
              <a:t>la creación de funciones es diferente entre las escalares y las de tabla</a:t>
            </a:r>
            <a:r>
              <a:rPr lang="es-AR" sz="1600" u="none" baseline="0" noProof="0" dirty="0" smtClean="0"/>
              <a:t>. Tiene pequeñas sentencias que se deben respetar. Lo que comparten es la forma de devolver el valor de salida a través de la sentencia RETURN</a:t>
            </a: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600" u="none" baseline="0" noProof="0" dirty="0" smtClean="0"/>
          </a:p>
          <a:p>
            <a:pPr marL="0" marR="0" lvl="0" indent="0" algn="l" defTabSz="1006663" rtl="0" eaLnBrk="1" fontAlgn="auto" latinLnBrk="0" hangingPunct="1">
              <a:lnSpc>
                <a:spcPct val="100000"/>
              </a:lnSpc>
              <a:spcBef>
                <a:spcPts val="0"/>
              </a:spcBef>
              <a:spcAft>
                <a:spcPts val="0"/>
              </a:spcAft>
              <a:buClrTx/>
              <a:buSzTx/>
              <a:buFontTx/>
              <a:buNone/>
              <a:tabLst/>
              <a:defRPr/>
            </a:pPr>
            <a:r>
              <a:rPr lang="es-AR" sz="1600" u="none" baseline="0" noProof="0" dirty="0" smtClean="0"/>
              <a:t>ALTER</a:t>
            </a:r>
          </a:p>
          <a:p>
            <a:pPr marL="0" marR="0" lvl="0" indent="0" algn="l" defTabSz="1006663" rtl="0" eaLnBrk="1" fontAlgn="auto" latinLnBrk="0" hangingPunct="1">
              <a:lnSpc>
                <a:spcPct val="100000"/>
              </a:lnSpc>
              <a:spcBef>
                <a:spcPts val="0"/>
              </a:spcBef>
              <a:spcAft>
                <a:spcPts val="0"/>
              </a:spcAft>
              <a:buClrTx/>
              <a:buSzTx/>
              <a:buFontTx/>
              <a:buNone/>
              <a:tabLst/>
              <a:defRPr/>
            </a:pPr>
            <a:r>
              <a:rPr lang="es-AR" sz="1600" u="none" baseline="0" noProof="0" dirty="0" smtClean="0"/>
              <a:t>Las funciones pueden ser modificadas, pero habrá que tener especial cuidado ya que pueden estar siendo llamadas desde otros scripts.</a:t>
            </a:r>
          </a:p>
          <a:p>
            <a:pPr marL="0" marR="0" lvl="0" indent="0" algn="l" defTabSz="1006663" rtl="0" eaLnBrk="1" fontAlgn="auto" latinLnBrk="0" hangingPunct="1">
              <a:lnSpc>
                <a:spcPct val="100000"/>
              </a:lnSpc>
              <a:spcBef>
                <a:spcPts val="0"/>
              </a:spcBef>
              <a:spcAft>
                <a:spcPts val="0"/>
              </a:spcAft>
              <a:buClrTx/>
              <a:buSzTx/>
              <a:buFontTx/>
              <a:buNone/>
              <a:tabLst/>
              <a:defRPr/>
            </a:pPr>
            <a:r>
              <a:rPr lang="es-AR" sz="1600" b="1" u="none" baseline="0" noProof="0" dirty="0" smtClean="0"/>
              <a:t>No se pude </a:t>
            </a:r>
            <a:r>
              <a:rPr lang="es-AR" sz="1600" u="none" baseline="0" noProof="0" dirty="0" smtClean="0"/>
              <a:t>cambiar </a:t>
            </a:r>
            <a:r>
              <a:rPr lang="es-AR" sz="1600" b="1" u="none" baseline="0" noProof="0" dirty="0" smtClean="0"/>
              <a:t>de una escalar a una con valores de tabla.</a:t>
            </a: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600" b="1" u="none" baseline="0" noProof="0" dirty="0" smtClean="0"/>
          </a:p>
          <a:p>
            <a:pPr marL="0" marR="0" lvl="0" indent="0" algn="l" defTabSz="1006663" rtl="0" eaLnBrk="1" fontAlgn="auto" latinLnBrk="0" hangingPunct="1">
              <a:lnSpc>
                <a:spcPct val="100000"/>
              </a:lnSpc>
              <a:spcBef>
                <a:spcPts val="0"/>
              </a:spcBef>
              <a:spcAft>
                <a:spcPts val="0"/>
              </a:spcAft>
              <a:buClrTx/>
              <a:buSzTx/>
              <a:buFontTx/>
              <a:buNone/>
              <a:tabLst/>
              <a:defRPr/>
            </a:pPr>
            <a:r>
              <a:rPr lang="es-AR" sz="1600" b="0" u="none" baseline="0" noProof="0" dirty="0" smtClean="0"/>
              <a:t>DROP</a:t>
            </a:r>
          </a:p>
          <a:p>
            <a:r>
              <a:rPr lang="es-AR" sz="1600" u="none" baseline="0" noProof="0" dirty="0" smtClean="0"/>
              <a:t>Con la </a:t>
            </a:r>
            <a:r>
              <a:rPr lang="es-AR" sz="1600" b="1" u="none" baseline="0" noProof="0" dirty="0" smtClean="0"/>
              <a:t>eliminación es similar </a:t>
            </a:r>
            <a:r>
              <a:rPr lang="es-AR" sz="1600" u="none" baseline="0" noProof="0" dirty="0" smtClean="0"/>
              <a:t>pero existen algunas </a:t>
            </a:r>
            <a:r>
              <a:rPr lang="es-AR" sz="1600" b="1" u="none" baseline="0" noProof="0" dirty="0" smtClean="0"/>
              <a:t>restricciones</a:t>
            </a:r>
            <a:r>
              <a:rPr lang="es-AR" sz="1600" u="none" baseline="0" noProof="0" dirty="0" smtClean="0"/>
              <a:t> que impiden la eliminación de la función:</a:t>
            </a:r>
          </a:p>
          <a:p>
            <a:pPr marL="285750" indent="-285750">
              <a:buFont typeface="Arial" panose="020B0604020202020204" pitchFamily="34" charset="0"/>
              <a:buChar char="•"/>
            </a:pPr>
            <a:r>
              <a:rPr lang="es-AR" sz="1400" b="0" i="0" kern="1200" noProof="0" dirty="0" smtClean="0">
                <a:solidFill>
                  <a:schemeClr val="tx1"/>
                </a:solidFill>
                <a:effectLst/>
                <a:latin typeface="+mn-lt"/>
                <a:ea typeface="+mn-ea"/>
                <a:cs typeface="+mn-cs"/>
              </a:rPr>
              <a:t>Vistas o funciones que hagan referencia a esta función (y que fueron creadas con SCHEMABINDING).</a:t>
            </a:r>
          </a:p>
          <a:p>
            <a:pPr marL="285750" indent="-285750">
              <a:buFont typeface="Arial" panose="020B0604020202020204" pitchFamily="34" charset="0"/>
              <a:buChar char="•"/>
            </a:pPr>
            <a:r>
              <a:rPr lang="es-AR" sz="1400" b="0" i="0" kern="1200" noProof="0" dirty="0" smtClean="0">
                <a:solidFill>
                  <a:schemeClr val="tx1"/>
                </a:solidFill>
                <a:effectLst/>
                <a:latin typeface="+mn-lt"/>
                <a:ea typeface="+mn-ea"/>
                <a:cs typeface="+mn-cs"/>
              </a:rPr>
              <a:t>Existen columnas calculadas o restricciones CHECK o DEFAULT que hacen referencia a la función.</a:t>
            </a:r>
          </a:p>
          <a:p>
            <a:pPr marL="285750" indent="-285750">
              <a:buFont typeface="Arial" panose="020B0604020202020204" pitchFamily="34" charset="0"/>
              <a:buChar char="•"/>
            </a:pPr>
            <a:r>
              <a:rPr lang="es-AR" sz="1400" b="0" i="0" kern="1200" noProof="0" dirty="0" smtClean="0">
                <a:solidFill>
                  <a:schemeClr val="tx1"/>
                </a:solidFill>
                <a:effectLst/>
                <a:latin typeface="+mn-lt"/>
                <a:ea typeface="+mn-ea"/>
                <a:cs typeface="+mn-cs"/>
              </a:rPr>
              <a:t>No podrá eliminar la función si existen columnas calculadas que hagan referencia a esta función y que hayan sido indizadas.</a:t>
            </a: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u="none" baseline="0" noProof="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11</a:t>
            </a:fld>
            <a:endParaRPr lang="es-AR" dirty="0"/>
          </a:p>
        </p:txBody>
      </p:sp>
    </p:spTree>
    <p:extLst>
      <p:ext uri="{BB962C8B-B14F-4D97-AF65-F5344CB8AC3E}">
        <p14:creationId xmlns:p14="http://schemas.microsoft.com/office/powerpoint/2010/main" val="523792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sz="1400" u="none"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12</a:t>
            </a:fld>
            <a:endParaRPr lang="es-AR" dirty="0"/>
          </a:p>
        </p:txBody>
      </p:sp>
    </p:spTree>
    <p:extLst>
      <p:ext uri="{BB962C8B-B14F-4D97-AF65-F5344CB8AC3E}">
        <p14:creationId xmlns:p14="http://schemas.microsoft.com/office/powerpoint/2010/main" val="325115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Hoy vamos a estar viendo los </a:t>
            </a:r>
            <a:r>
              <a:rPr lang="es-AR" sz="1400" b="1" u="none" baseline="0" dirty="0" smtClean="0"/>
              <a:t>últimos temas </a:t>
            </a:r>
            <a:r>
              <a:rPr lang="es-AR" sz="1400" u="none" baseline="0" dirty="0" smtClean="0"/>
              <a:t>de la capacitación de SQL (Nivel “Intermedio”). </a:t>
            </a:r>
          </a:p>
          <a:p>
            <a:r>
              <a:rPr lang="es-AR" sz="1400" u="none" baseline="0" dirty="0" smtClean="0"/>
              <a:t>El primer tema que vamos a ver es </a:t>
            </a:r>
            <a:r>
              <a:rPr lang="es-AR" sz="1400" b="1" u="none" baseline="0" dirty="0" smtClean="0"/>
              <a:t>control de flujo </a:t>
            </a:r>
            <a:r>
              <a:rPr lang="es-AR" sz="1400" u="none" baseline="0" dirty="0" smtClean="0"/>
              <a:t>en donde la idea es hacer un </a:t>
            </a:r>
            <a:r>
              <a:rPr lang="es-AR" sz="1400" b="1" u="none" baseline="0" dirty="0" smtClean="0"/>
              <a:t>repaso rápido del leguaje SQL y de los bloques de código básicos </a:t>
            </a:r>
            <a:r>
              <a:rPr lang="es-AR" sz="1400" u="none" baseline="0" dirty="0" smtClean="0"/>
              <a:t>utilizados durante los últimos encuentros  y luego si, ver las principales </a:t>
            </a:r>
            <a:r>
              <a:rPr lang="es-AR" sz="1400" b="1" u="none" baseline="0" dirty="0" smtClean="0"/>
              <a:t>variables del sistema </a:t>
            </a:r>
            <a:r>
              <a:rPr lang="es-AR" sz="1400" u="none" baseline="0" dirty="0" smtClean="0"/>
              <a:t>que nos pueden resultar </a:t>
            </a:r>
            <a:r>
              <a:rPr lang="es-AR" sz="1400" b="1" u="none" baseline="0" dirty="0" smtClean="0"/>
              <a:t>útiles</a:t>
            </a:r>
            <a:r>
              <a:rPr lang="es-AR" sz="1400" u="none" baseline="0" dirty="0" smtClean="0"/>
              <a:t> para finalmente finalmente pasar a lo que es el </a:t>
            </a:r>
            <a:r>
              <a:rPr lang="es-AR" sz="1400" b="1" u="none" baseline="0" dirty="0" smtClean="0"/>
              <a:t>manejo de errores</a:t>
            </a:r>
            <a:r>
              <a:rPr lang="es-AR" sz="1400" u="none" baseline="0" dirty="0" smtClean="0"/>
              <a:t>. </a:t>
            </a:r>
          </a:p>
          <a:p>
            <a:r>
              <a:rPr lang="es-AR" sz="1400" u="none" baseline="0" dirty="0" smtClean="0"/>
              <a:t>Una vez repasado esto vamos a ver otros </a:t>
            </a:r>
            <a:r>
              <a:rPr lang="es-AR" sz="1400" b="1" u="none" baseline="0" dirty="0" smtClean="0"/>
              <a:t>dos objetos de la base de datos </a:t>
            </a:r>
            <a:r>
              <a:rPr lang="es-AR" sz="1400" u="none" baseline="0" dirty="0" smtClean="0"/>
              <a:t>que nos </a:t>
            </a:r>
            <a:r>
              <a:rPr lang="es-AR" sz="1400" b="1" u="none" baseline="0" dirty="0" smtClean="0"/>
              <a:t>ofrecen mayor flexibilidad </a:t>
            </a:r>
            <a:r>
              <a:rPr lang="es-AR" sz="1400" u="none" baseline="0" dirty="0" smtClean="0"/>
              <a:t>ya que nos permite </a:t>
            </a:r>
            <a:r>
              <a:rPr lang="es-AR" sz="1400" b="1" u="none" baseline="0" dirty="0" smtClean="0"/>
              <a:t>establecer nuestra propia lógica a través el código</a:t>
            </a:r>
            <a:r>
              <a:rPr lang="es-AR" sz="1400" u="none" baseline="0" dirty="0" smtClean="0"/>
              <a:t>. Estos objetos son </a:t>
            </a:r>
            <a:r>
              <a:rPr lang="es-AR" sz="1400" b="1" u="none" baseline="0" dirty="0" smtClean="0"/>
              <a:t>Stored procedures y funciones de usuario</a:t>
            </a:r>
            <a:r>
              <a:rPr lang="es-AR" sz="1400" u="none" baseline="0" dirty="0" smtClean="0"/>
              <a:t>.</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2</a:t>
            </a:fld>
            <a:endParaRPr lang="es-AR" dirty="0"/>
          </a:p>
        </p:txBody>
      </p:sp>
    </p:spTree>
    <p:extLst>
      <p:ext uri="{BB962C8B-B14F-4D97-AF65-F5344CB8AC3E}">
        <p14:creationId xmlns:p14="http://schemas.microsoft.com/office/powerpoint/2010/main" val="1987057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Cualquier persona de sistemas conoce estos </a:t>
            </a:r>
            <a:r>
              <a:rPr lang="es-AR" sz="1400" b="1" u="none" baseline="0" dirty="0" smtClean="0"/>
              <a:t>bloques básicos </a:t>
            </a:r>
            <a:r>
              <a:rPr lang="es-AR" sz="1400" u="none" baseline="0" dirty="0" smtClean="0"/>
              <a:t>por lo que no vamos a verlos muy en profundidad. Hay cuestiones a tener en cuenta que pueden diferir de otro lenguajes de programación como ser: </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u="none" baseline="0" dirty="0" smtClean="0"/>
              <a:t>La instrucción </a:t>
            </a:r>
            <a:r>
              <a:rPr lang="es-AR" sz="1400" b="1" u="none" baseline="0" dirty="0" smtClean="0"/>
              <a:t>BEGIN y END </a:t>
            </a:r>
            <a:r>
              <a:rPr lang="es-AR" sz="1400" u="none" baseline="0" dirty="0" smtClean="0"/>
              <a:t>se utilizan para </a:t>
            </a:r>
            <a:r>
              <a:rPr lang="es-AR" sz="1400" b="1" u="none" baseline="0" dirty="0" smtClean="0"/>
              <a:t>agrupar varias instrucciones en un mismo bloque lógico</a:t>
            </a:r>
            <a:r>
              <a:rPr lang="es-AR" sz="1400" u="none" baseline="0" dirty="0" smtClean="0"/>
              <a:t>. Cuando nos referimos a “varias instrucciones” estamos hablando de 2 o mas instrucciones. </a:t>
            </a:r>
            <a:r>
              <a:rPr lang="es-AR" sz="1400" b="1" u="none" baseline="0" dirty="0" smtClean="0"/>
              <a:t>De ser una </a:t>
            </a:r>
            <a:r>
              <a:rPr lang="es-AR" sz="1400" u="none" baseline="0" dirty="0" smtClean="0"/>
              <a:t>única, </a:t>
            </a:r>
            <a:r>
              <a:rPr lang="es-AR" sz="1400" b="1" u="none" baseline="0" dirty="0" smtClean="0"/>
              <a:t>no será necesario </a:t>
            </a:r>
            <a:r>
              <a:rPr lang="es-AR" sz="1400" u="none" baseline="0" dirty="0" smtClean="0"/>
              <a:t>utilizar BEGIN/ END (Ingresarlo no hará fallar la instrucción). Con lo cual, si queremos incluir estas sentencias siempre, no va a existir ningún problema. Esta instrucción </a:t>
            </a:r>
            <a:r>
              <a:rPr lang="es-AR" sz="1400" b="1" u="none" baseline="0" dirty="0" smtClean="0"/>
              <a:t>se utiliza cuando</a:t>
            </a:r>
            <a:r>
              <a:rPr lang="es-AR" sz="1400" u="none" baseline="0" dirty="0" smtClean="0"/>
              <a:t> tenemos que ejecutar mas de una instrucción en bloques: </a:t>
            </a:r>
            <a:r>
              <a:rPr lang="es-AR" sz="1400" b="1" u="none" baseline="0" dirty="0" smtClean="0"/>
              <a:t>IF / ELSE | CASE | WHILE.</a:t>
            </a:r>
          </a:p>
          <a:p>
            <a:pPr marL="285750" indent="-285750">
              <a:buFont typeface="Arial" panose="020B0604020202020204" pitchFamily="34" charset="0"/>
              <a:buChar char="•"/>
            </a:pPr>
            <a:r>
              <a:rPr lang="es-AR" sz="1400" u="none" baseline="0" dirty="0" smtClean="0"/>
              <a:t>La </a:t>
            </a:r>
            <a:r>
              <a:rPr lang="es-AR" sz="1400" b="1" u="none" baseline="0" dirty="0" smtClean="0"/>
              <a:t>expresión booleana </a:t>
            </a:r>
            <a:r>
              <a:rPr lang="es-AR" sz="1400" u="none" baseline="0" dirty="0" smtClean="0"/>
              <a:t>que se valida </a:t>
            </a:r>
            <a:r>
              <a:rPr lang="es-AR" sz="1400" b="1" u="none" baseline="0" dirty="0" smtClean="0"/>
              <a:t>en</a:t>
            </a:r>
            <a:r>
              <a:rPr lang="es-AR" sz="1400" u="none" baseline="0" dirty="0" smtClean="0"/>
              <a:t> el bloque </a:t>
            </a:r>
            <a:r>
              <a:rPr lang="es-AR" sz="1400" b="1" u="none" baseline="0" dirty="0" smtClean="0"/>
              <a:t>IF / ELSE </a:t>
            </a:r>
            <a:r>
              <a:rPr lang="es-AR" sz="1400" u="none" baseline="0" dirty="0" smtClean="0"/>
              <a:t>deberá </a:t>
            </a:r>
            <a:r>
              <a:rPr lang="es-AR" sz="1400" b="1" u="none" baseline="0" dirty="0" smtClean="0"/>
              <a:t>ir entre paréntesis </a:t>
            </a:r>
            <a:r>
              <a:rPr lang="es-AR" sz="1400" u="none" baseline="0" dirty="0" smtClean="0"/>
              <a:t>cuando se evalúa una expresión </a:t>
            </a:r>
            <a:r>
              <a:rPr lang="es-AR" sz="1400" b="1" u="none" baseline="0" dirty="0" smtClean="0"/>
              <a:t>SELECT</a:t>
            </a:r>
            <a:r>
              <a:rPr lang="es-AR" sz="1400" u="none" baseline="0" dirty="0" smtClean="0"/>
              <a:t> pero no necesariamente si se comparan otro valores. </a:t>
            </a:r>
            <a:r>
              <a:rPr lang="es-AR" sz="1400" b="1" u="sng" baseline="0" dirty="0" smtClean="0"/>
              <a:t>VER SQL SERVER</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1" u="none" baseline="0" dirty="0" smtClean="0"/>
              <a:t>CASE</a:t>
            </a:r>
            <a:r>
              <a:rPr lang="es-AR" sz="1400" u="none" baseline="0" dirty="0" smtClean="0"/>
              <a:t> es utilizada para </a:t>
            </a:r>
            <a:r>
              <a:rPr lang="es-AR" sz="1400" b="1" u="none" baseline="0" dirty="0" smtClean="0"/>
              <a:t>evaluar varios valores</a:t>
            </a:r>
            <a:r>
              <a:rPr lang="es-AR" sz="1400" u="none" baseline="0" dirty="0" smtClean="0"/>
              <a:t>. </a:t>
            </a:r>
            <a:r>
              <a:rPr lang="es-AR" sz="1400" b="0" u="none" baseline="0" dirty="0" smtClean="0"/>
              <a:t>Al </a:t>
            </a:r>
            <a:r>
              <a:rPr lang="es-AR" sz="1400" b="1" u="none" baseline="0" dirty="0" smtClean="0"/>
              <a:t>encontrar una coincidencia</a:t>
            </a:r>
            <a:r>
              <a:rPr lang="es-AR" sz="1400" b="0" u="none" baseline="0" dirty="0" smtClean="0"/>
              <a:t>, </a:t>
            </a:r>
            <a:r>
              <a:rPr lang="es-AR" sz="1400" b="1" u="none" baseline="0" dirty="0" smtClean="0"/>
              <a:t>ejecuta</a:t>
            </a:r>
            <a:r>
              <a:rPr lang="es-AR" sz="1400" b="0" u="none" baseline="0" dirty="0" smtClean="0"/>
              <a:t> la acción </a:t>
            </a:r>
            <a:r>
              <a:rPr lang="es-AR" sz="1400" b="1" u="none" baseline="0" dirty="0" smtClean="0"/>
              <a:t>y da por terminada </a:t>
            </a:r>
            <a:r>
              <a:rPr lang="es-AR" sz="1400" b="0" u="none" baseline="0" dirty="0" smtClean="0"/>
              <a:t>la instrucción. </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u="none" baseline="0" dirty="0" smtClean="0"/>
              <a:t>El </a:t>
            </a:r>
            <a:r>
              <a:rPr lang="es-AR" sz="1400" b="1" u="none" baseline="0" dirty="0" smtClean="0"/>
              <a:t>WHILE</a:t>
            </a:r>
            <a:r>
              <a:rPr lang="es-AR" sz="1400" u="none" baseline="0" dirty="0" smtClean="0"/>
              <a:t> se utiliza para </a:t>
            </a:r>
            <a:r>
              <a:rPr lang="es-AR" sz="1400" b="1" u="none" baseline="0" dirty="0" smtClean="0"/>
              <a:t>repetir un bloque de instrucciones mientras una condición </a:t>
            </a:r>
            <a:r>
              <a:rPr lang="es-AR" sz="1400" u="none" baseline="0" dirty="0" smtClean="0"/>
              <a:t>especificada </a:t>
            </a:r>
            <a:r>
              <a:rPr lang="es-AR" sz="1400" b="1" u="none" baseline="0" dirty="0" smtClean="0"/>
              <a:t>sea verdadera</a:t>
            </a:r>
            <a:r>
              <a:rPr lang="es-AR" sz="1400" u="none" baseline="0" dirty="0" smtClean="0"/>
              <a:t>. Las otras sentencias, </a:t>
            </a:r>
            <a:r>
              <a:rPr lang="es-AR" sz="1400" b="1" u="none" baseline="0" dirty="0" smtClean="0"/>
              <a:t>BREAK y CONTINUE </a:t>
            </a:r>
            <a:r>
              <a:rPr lang="es-AR" sz="1400" u="none" baseline="0" dirty="0" smtClean="0"/>
              <a:t>sirven para </a:t>
            </a:r>
            <a:r>
              <a:rPr lang="es-AR" sz="1400" b="1" u="none" baseline="0" dirty="0" smtClean="0"/>
              <a:t>salir del bucle </a:t>
            </a:r>
            <a:r>
              <a:rPr lang="es-AR" sz="1400" u="none" baseline="0" dirty="0" smtClean="0"/>
              <a:t>y para </a:t>
            </a:r>
            <a:r>
              <a:rPr lang="es-AR" sz="1400" b="1" u="none" baseline="0" dirty="0" smtClean="0"/>
              <a:t>reiniciarlo</a:t>
            </a:r>
            <a:r>
              <a:rPr lang="es-AR" sz="1400" u="none" baseline="0" dirty="0" smtClean="0"/>
              <a:t> respectivamente. </a:t>
            </a:r>
          </a:p>
          <a:p>
            <a:endParaRPr lang="es-AR" sz="1400" u="none"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3</a:t>
            </a:fld>
            <a:endParaRPr lang="es-AR" dirty="0"/>
          </a:p>
        </p:txBody>
      </p:sp>
    </p:spTree>
    <p:extLst>
      <p:ext uri="{BB962C8B-B14F-4D97-AF65-F5344CB8AC3E}">
        <p14:creationId xmlns:p14="http://schemas.microsoft.com/office/powerpoint/2010/main" val="3334575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En unos de los primeros encuentros del nivel “Inicial” vimos que como con SQL Server podemos almacenar valores en tiempo de ejecución en diferentes variables (para esto será necesario declararlas previamente con un tipo de dato especifico). También nombramos muy por arriba que existían otro tipo llamadas </a:t>
            </a:r>
            <a:r>
              <a:rPr lang="es-AR" sz="1400" b="1" u="none" baseline="0" dirty="0" smtClean="0"/>
              <a:t>variables del sistema o variables globales</a:t>
            </a:r>
            <a:r>
              <a:rPr lang="es-AR" sz="1400" b="0" u="none" baseline="0" dirty="0" smtClean="0"/>
              <a:t> que </a:t>
            </a:r>
            <a:r>
              <a:rPr lang="es-AR" sz="1400" b="1" u="none" baseline="0" dirty="0" smtClean="0"/>
              <a:t>no necesitan ser declaradas </a:t>
            </a:r>
            <a:r>
              <a:rPr lang="es-AR" sz="1400" b="0" u="none" baseline="0" dirty="0" smtClean="0"/>
              <a:t>y que </a:t>
            </a:r>
            <a:r>
              <a:rPr lang="es-AR" sz="1400" b="1" u="none" baseline="0" dirty="0" smtClean="0"/>
              <a:t>los valores los va asignando el sistema automáticamente</a:t>
            </a:r>
            <a:r>
              <a:rPr lang="es-AR" sz="1400" b="0" u="none" baseline="0" dirty="0" smtClean="0"/>
              <a:t> en base a lo ejecutado. Algunas de las mas comunes son:</a:t>
            </a:r>
            <a:r>
              <a:rPr lang="es-AR" sz="1400" u="none" baseline="0" dirty="0" smtClean="0"/>
              <a:t> </a:t>
            </a:r>
          </a:p>
          <a:p>
            <a:endParaRPr lang="es-AR" sz="1400" u="none" baseline="0" dirty="0" smtClean="0"/>
          </a:p>
          <a:p>
            <a:pPr marL="0" indent="0">
              <a:buFont typeface="Arial" panose="020B0604020202020204" pitchFamily="34" charset="0"/>
              <a:buNone/>
            </a:pPr>
            <a:r>
              <a:rPr lang="es-AR" sz="1400" b="1" u="sng" baseline="0" dirty="0" smtClean="0"/>
              <a:t>@@ERROR</a:t>
            </a:r>
          </a:p>
          <a:p>
            <a:pPr marL="0" indent="0">
              <a:buFont typeface="Arial" panose="020B0604020202020204" pitchFamily="34" charset="0"/>
              <a:buNone/>
            </a:pPr>
            <a:r>
              <a:rPr lang="es-AR" sz="1400" u="none" baseline="0" dirty="0" smtClean="0"/>
              <a:t>1. Toma el numero del </a:t>
            </a:r>
            <a:r>
              <a:rPr lang="es-AR" sz="1400" b="1" u="none" baseline="0" dirty="0" smtClean="0"/>
              <a:t>ultimo error generado durante la ejecución </a:t>
            </a:r>
            <a:r>
              <a:rPr lang="es-AR" sz="1400" u="none" baseline="0" dirty="0" smtClean="0"/>
              <a:t>de sentencias SQL (En caso de ser igual a 0, no hubo errores). </a:t>
            </a:r>
          </a:p>
          <a:p>
            <a:pPr marL="0" indent="0">
              <a:buFont typeface="Arial" panose="020B0604020202020204" pitchFamily="34" charset="0"/>
              <a:buNone/>
            </a:pPr>
            <a:r>
              <a:rPr lang="es-AR" sz="1400" u="none" baseline="0" dirty="0" smtClean="0"/>
              <a:t>2. Para entender este código de error existe un </a:t>
            </a:r>
            <a:r>
              <a:rPr lang="es-AR" sz="1400" b="1" u="none" baseline="0" dirty="0" smtClean="0"/>
              <a:t>catálogo de errores descripto en la tabla sys.messages </a:t>
            </a:r>
            <a:r>
              <a:rPr lang="es-AR" sz="1400" u="none" baseline="0" dirty="0" smtClean="0"/>
              <a:t>(correspondiendo el campo message_id con el valor asignado a la variable). </a:t>
            </a:r>
          </a:p>
          <a:p>
            <a:pPr marL="0" indent="0">
              <a:buFont typeface="Arial" panose="020B0604020202020204" pitchFamily="34" charset="0"/>
              <a:buNone/>
            </a:pPr>
            <a:r>
              <a:rPr lang="es-AR" sz="1400" u="none" baseline="0" dirty="0" smtClean="0"/>
              <a:t>3. Algo importante que hay que tener en cuenta es que </a:t>
            </a:r>
            <a:r>
              <a:rPr lang="es-AR" sz="1400" b="1" u="none" baseline="0" dirty="0" smtClean="0"/>
              <a:t>esta variable va cambiando de valor con la ejecución de cada sentencia</a:t>
            </a:r>
            <a:r>
              <a:rPr lang="es-AR" sz="1400" u="none" baseline="0" dirty="0" smtClean="0"/>
              <a:t>, con lo cual verificar el valor de la variable al final de todo un grupo de sentencias no tiene mucho sentido, ya que solo mostraría el resultado de la ultima ejecución. </a:t>
            </a:r>
          </a:p>
          <a:p>
            <a:pPr marL="0" indent="0">
              <a:buFont typeface="Arial" panose="020B0604020202020204" pitchFamily="34" charset="0"/>
              <a:buNone/>
            </a:pPr>
            <a:r>
              <a:rPr lang="es-AR" sz="1400" u="none" baseline="0" dirty="0" smtClean="0"/>
              <a:t>4. Puede resultar de gran utilidad por </a:t>
            </a:r>
            <a:r>
              <a:rPr lang="es-AR" sz="1400" b="1" u="none" baseline="0" dirty="0" smtClean="0"/>
              <a:t>ejemplo</a:t>
            </a:r>
            <a:r>
              <a:rPr lang="es-AR" sz="1400" u="none" baseline="0" dirty="0" smtClean="0"/>
              <a:t> para </a:t>
            </a:r>
            <a:r>
              <a:rPr lang="es-AR" sz="1400" b="1" u="none" baseline="0" dirty="0" smtClean="0"/>
              <a:t>determinar el ROLLBACK de una transacción </a:t>
            </a:r>
            <a:r>
              <a:rPr lang="es-AR" sz="1400" u="none" baseline="0" dirty="0" smtClean="0"/>
              <a:t>o para </a:t>
            </a:r>
            <a:r>
              <a:rPr lang="es-AR" sz="1400" b="1" u="none" baseline="0" dirty="0" smtClean="0"/>
              <a:t>verificar la correcta ejecución de un Stored procedure</a:t>
            </a:r>
            <a:r>
              <a:rPr lang="es-AR" sz="1400" u="none" baseline="0" dirty="0" smtClean="0"/>
              <a:t>.</a:t>
            </a:r>
          </a:p>
          <a:p>
            <a:pPr marL="0" indent="0">
              <a:buFont typeface="Arial" panose="020B0604020202020204" pitchFamily="34" charset="0"/>
              <a:buNone/>
            </a:pPr>
            <a:endParaRPr lang="es-AR" sz="1400" u="none" baseline="0" dirty="0" smtClean="0"/>
          </a:p>
          <a:p>
            <a:pPr marL="0" indent="0">
              <a:buFont typeface="Arial" panose="020B0604020202020204" pitchFamily="34" charset="0"/>
              <a:buNone/>
            </a:pPr>
            <a:r>
              <a:rPr lang="es-AR" sz="1400" b="1" u="sng" baseline="0" dirty="0" smtClean="0"/>
              <a:t>@@ROWCOUNT</a:t>
            </a:r>
          </a:p>
          <a:p>
            <a:pPr marL="0" indent="0">
              <a:buFont typeface="Arial" panose="020B0604020202020204" pitchFamily="34" charset="0"/>
              <a:buNone/>
            </a:pPr>
            <a:r>
              <a:rPr lang="es-AR" sz="1400" u="none" baseline="0" dirty="0" smtClean="0"/>
              <a:t>1. El valor que se le asigna representa la </a:t>
            </a:r>
            <a:r>
              <a:rPr lang="es-AR" sz="1400" b="1" u="none" baseline="0" dirty="0" smtClean="0"/>
              <a:t>cantidad de filas afectadas en la ultima sentencia </a:t>
            </a:r>
            <a:r>
              <a:rPr lang="es-AR" sz="1400" u="none" baseline="0" dirty="0" smtClean="0"/>
              <a:t>SQL ejecutada.</a:t>
            </a:r>
          </a:p>
          <a:p>
            <a:pPr marL="0" indent="0">
              <a:buFont typeface="Arial" panose="020B0604020202020204" pitchFamily="34" charset="0"/>
              <a:buNone/>
            </a:pPr>
            <a:r>
              <a:rPr lang="es-AR" sz="1400" u="none" baseline="0" dirty="0" smtClean="0"/>
              <a:t>2. Por tratarse de una variable de </a:t>
            </a:r>
            <a:r>
              <a:rPr lang="es-AR" sz="1400" b="1" u="none" baseline="0" dirty="0" smtClean="0"/>
              <a:t>tipo int</a:t>
            </a:r>
            <a:r>
              <a:rPr lang="es-AR" sz="1400" u="none" baseline="0" dirty="0" smtClean="0"/>
              <a:t>, puede tirar </a:t>
            </a:r>
            <a:r>
              <a:rPr lang="es-AR" sz="1400" b="1" u="none" baseline="0" dirty="0" smtClean="0"/>
              <a:t>problemas de overflow cuando la cantidad de filas afectadas es muy grande</a:t>
            </a:r>
            <a:r>
              <a:rPr lang="es-AR" sz="1400" u="none" baseline="0" dirty="0" smtClean="0"/>
              <a:t>. En estos casos se deberá utilizar @@ROWCOUNT_BIG</a:t>
            </a:r>
          </a:p>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400" u="none" baseline="0" dirty="0" smtClean="0"/>
              <a:t>3. Todas las sentencias ejecutadas almacenan un valor, aunque esto no tenga sentido (PROBAR CON UN CREATE TABLE). En estos casos será igual a 1 (Salvo excepciones como ser </a:t>
            </a:r>
            <a:r>
              <a:rPr lang="en-US" sz="1400" u="none" baseline="0" dirty="0" smtClean="0"/>
              <a:t>DEALLOCATE CURSOR, CLOSE CURSOR, BEGIN TRANSACTION or COMMIT TRANSACTION que le </a:t>
            </a:r>
            <a:r>
              <a:rPr lang="en-US" sz="1400" u="none" baseline="0" dirty="0" err="1" smtClean="0"/>
              <a:t>asignan</a:t>
            </a:r>
            <a:r>
              <a:rPr lang="en-US" sz="1400" u="none" baseline="0" dirty="0" smtClean="0"/>
              <a:t> 0).</a:t>
            </a:r>
            <a:endParaRPr lang="es-AR" sz="1400" u="none" baseline="0" dirty="0" smtClean="0"/>
          </a:p>
          <a:p>
            <a:pPr marL="0" indent="0">
              <a:buFont typeface="Arial" panose="020B0604020202020204" pitchFamily="34" charset="0"/>
              <a:buNone/>
            </a:pPr>
            <a:endParaRPr lang="es-AR" sz="1400" u="none" baseline="0" dirty="0" smtClean="0"/>
          </a:p>
          <a:p>
            <a:pPr marL="0" indent="0">
              <a:buFont typeface="Arial" panose="020B0604020202020204" pitchFamily="34" charset="0"/>
              <a:buNone/>
            </a:pPr>
            <a:r>
              <a:rPr lang="es-AR" sz="1400" b="1" u="sng" baseline="0" dirty="0" smtClean="0"/>
              <a:t>@@IDENTITY</a:t>
            </a:r>
          </a:p>
          <a:p>
            <a:pPr marL="0" indent="0">
              <a:buNone/>
            </a:pPr>
            <a:r>
              <a:rPr lang="es-AR" sz="1400" u="none" baseline="0" dirty="0" smtClean="0"/>
              <a:t>1. El valor asignado será el del </a:t>
            </a:r>
            <a:r>
              <a:rPr lang="es-AR" sz="1400" b="1" u="none" baseline="0" dirty="0" smtClean="0"/>
              <a:t>ultimo valor Identity asignado a una tabla </a:t>
            </a:r>
            <a:r>
              <a:rPr lang="es-AR" sz="1400" u="none" baseline="0" dirty="0" smtClean="0"/>
              <a:t> (al realizar un INSERT o SELECT INTO).</a:t>
            </a:r>
          </a:p>
          <a:p>
            <a:pPr marL="0" indent="0">
              <a:buNone/>
            </a:pPr>
            <a:r>
              <a:rPr lang="es-AR" sz="1400" u="none" baseline="0" dirty="0" smtClean="0"/>
              <a:t>2. En caso de </a:t>
            </a:r>
            <a:r>
              <a:rPr lang="es-AR" sz="1400" b="1" u="none" baseline="0" dirty="0" smtClean="0"/>
              <a:t>no haberse afectado campos </a:t>
            </a:r>
            <a:r>
              <a:rPr lang="es-AR" sz="1400" u="none" baseline="0" dirty="0" smtClean="0"/>
              <a:t>con la constraint IDENTITY, </a:t>
            </a:r>
            <a:r>
              <a:rPr lang="es-AR" sz="1400" b="1" u="none" baseline="0" dirty="0" smtClean="0"/>
              <a:t>este valor será null</a:t>
            </a:r>
            <a:r>
              <a:rPr lang="es-AR" sz="1400" u="none" baseline="0" dirty="0" smtClean="0"/>
              <a:t>.</a:t>
            </a:r>
          </a:p>
          <a:p>
            <a:pPr marL="0" indent="0">
              <a:buNone/>
            </a:pPr>
            <a:r>
              <a:rPr lang="es-AR" sz="1400" u="none" baseline="0" dirty="0" smtClean="0"/>
              <a:t>3. Como dijimos la ver </a:t>
            </a:r>
            <a:r>
              <a:rPr lang="es-AR" sz="1400" b="1" u="none" baseline="0" dirty="0" smtClean="0"/>
              <a:t>transacciones</a:t>
            </a:r>
            <a:r>
              <a:rPr lang="es-AR" sz="1400" u="none" baseline="0" dirty="0" smtClean="0"/>
              <a:t>, si un insert crea un campo registro con </a:t>
            </a:r>
            <a:r>
              <a:rPr lang="es-AR" sz="1400" b="1" u="none" baseline="0" dirty="0" smtClean="0"/>
              <a:t>Identity</a:t>
            </a:r>
            <a:r>
              <a:rPr lang="es-AR" sz="1400" u="none" baseline="0" dirty="0" smtClean="0"/>
              <a:t> y luego se hace un </a:t>
            </a:r>
            <a:r>
              <a:rPr lang="es-AR" sz="1400" b="1" u="none" baseline="0" dirty="0" smtClean="0"/>
              <a:t>rollback de esa instrucción</a:t>
            </a:r>
            <a:r>
              <a:rPr lang="es-AR" sz="1400" u="none" baseline="0" dirty="0" smtClean="0"/>
              <a:t>; el valor de dicho Identity no puede recuperarse.</a:t>
            </a:r>
          </a:p>
          <a:p>
            <a:pPr marL="0" indent="0">
              <a:buNone/>
            </a:pPr>
            <a:endParaRPr lang="es-AR" sz="1400" u="none" baseline="0" dirty="0" smtClean="0"/>
          </a:p>
          <a:p>
            <a:pPr marL="0" indent="0">
              <a:buNone/>
            </a:pPr>
            <a:r>
              <a:rPr lang="es-AR" sz="1400" b="1" u="sng" baseline="0" dirty="0" smtClean="0"/>
              <a:t>@@</a:t>
            </a:r>
            <a:r>
              <a:rPr lang="es-AR" sz="1400" b="1" u="sng" dirty="0" smtClean="0"/>
              <a:t>TRANCOUNT</a:t>
            </a:r>
          </a:p>
          <a:p>
            <a:pPr marL="0" indent="0">
              <a:buNone/>
            </a:pPr>
            <a:r>
              <a:rPr lang="es-AR" sz="1400" u="none" baseline="0" dirty="0" smtClean="0"/>
              <a:t>1. Lo vimos recientemente con transacciones. En condiciones normales </a:t>
            </a:r>
            <a:r>
              <a:rPr lang="es-AR" sz="1400" b="1" u="none" baseline="0" dirty="0" smtClean="0"/>
              <a:t>índica el nivel de anidamiento de las transacciones </a:t>
            </a:r>
            <a:r>
              <a:rPr lang="es-AR" sz="1400" u="none" baseline="0" dirty="0" smtClean="0"/>
              <a:t>abiertas.</a:t>
            </a:r>
          </a:p>
          <a:p>
            <a:pPr marL="0" indent="0">
              <a:buNone/>
            </a:pPr>
            <a:r>
              <a:rPr lang="es-AR" sz="1400" u="none" baseline="0" dirty="0" smtClean="0"/>
              <a:t>2. </a:t>
            </a:r>
            <a:r>
              <a:rPr lang="es-AR" sz="1400" b="0" u="none" baseline="0" dirty="0" smtClean="0"/>
              <a:t>Si</a:t>
            </a:r>
            <a:r>
              <a:rPr lang="es-AR" sz="1400" b="1" u="none" baseline="0" dirty="0" smtClean="0"/>
              <a:t> es 0</a:t>
            </a:r>
            <a:r>
              <a:rPr lang="es-AR" sz="1400" u="none" baseline="0" dirty="0" smtClean="0"/>
              <a:t>: No se esta ejecutando </a:t>
            </a:r>
            <a:r>
              <a:rPr lang="es-AR" sz="1400" b="1" u="none" baseline="0" dirty="0" smtClean="0"/>
              <a:t>ninguna transacción</a:t>
            </a:r>
            <a:r>
              <a:rPr lang="es-AR" sz="1400" u="none" baseline="0" dirty="0" smtClean="0"/>
              <a:t>. | Si </a:t>
            </a:r>
            <a:r>
              <a:rPr lang="es-AR" sz="1400" b="1" u="none" baseline="0" dirty="0" smtClean="0"/>
              <a:t>es 1</a:t>
            </a:r>
            <a:r>
              <a:rPr lang="es-AR" sz="1400" u="none" baseline="0" dirty="0" smtClean="0"/>
              <a:t>: </a:t>
            </a:r>
            <a:r>
              <a:rPr lang="es-AR" sz="1400" b="1" u="none" baseline="0" dirty="0" smtClean="0"/>
              <a:t>Hay una transacción </a:t>
            </a:r>
            <a:r>
              <a:rPr lang="es-AR" sz="1400" u="none" baseline="0" dirty="0" smtClean="0"/>
              <a:t>abierta.  | Si </a:t>
            </a:r>
            <a:r>
              <a:rPr lang="es-AR" sz="1400" b="1" u="none" baseline="0" dirty="0" smtClean="0"/>
              <a:t>es </a:t>
            </a:r>
            <a:r>
              <a:rPr lang="en-US" sz="1400" b="1" u="none" baseline="0" dirty="0" smtClean="0"/>
              <a:t>&gt; </a:t>
            </a:r>
            <a:r>
              <a:rPr lang="es-AR" sz="1400" b="1" u="none" baseline="0" dirty="0" smtClean="0"/>
              <a:t>1</a:t>
            </a:r>
            <a:r>
              <a:rPr lang="es-AR" sz="1400" u="none" baseline="0" dirty="0" smtClean="0"/>
              <a:t>, se abrieron mas </a:t>
            </a:r>
            <a:r>
              <a:rPr lang="es-AR" sz="1400" b="1" u="none" baseline="0" dirty="0" smtClean="0"/>
              <a:t>transacciones dentro</a:t>
            </a:r>
            <a:r>
              <a:rPr lang="es-AR" sz="1400" u="none" baseline="0" dirty="0" smtClean="0"/>
              <a:t> </a:t>
            </a:r>
            <a:r>
              <a:rPr lang="es-AR" sz="1400" b="1" u="none" baseline="0" dirty="0" smtClean="0"/>
              <a:t>de otras</a:t>
            </a:r>
            <a:r>
              <a:rPr lang="es-AR" sz="1400" u="none" baseline="0" dirty="0" smtClean="0"/>
              <a:t>.</a:t>
            </a:r>
          </a:p>
          <a:p>
            <a:pPr marL="0" indent="0">
              <a:buNone/>
            </a:pPr>
            <a:r>
              <a:rPr lang="es-AR" sz="1400" u="none" baseline="0" dirty="0" smtClean="0"/>
              <a:t>3. La sentencia </a:t>
            </a:r>
            <a:r>
              <a:rPr lang="es-AR" sz="1400" b="1" u="none" baseline="0" dirty="0" smtClean="0"/>
              <a:t>BEGIN TRAN le suma 1</a:t>
            </a:r>
            <a:r>
              <a:rPr lang="es-AR" sz="1400" u="none" baseline="0" dirty="0" smtClean="0"/>
              <a:t>, el </a:t>
            </a:r>
            <a:r>
              <a:rPr lang="es-AR" sz="1400" b="1" u="none" baseline="0" dirty="0" smtClean="0"/>
              <a:t>COMMIT le resta 1</a:t>
            </a:r>
            <a:r>
              <a:rPr lang="es-AR" sz="1400" u="none" baseline="0" dirty="0" smtClean="0"/>
              <a:t> y </a:t>
            </a:r>
            <a:r>
              <a:rPr lang="es-AR" sz="1400" b="1" u="none" baseline="0" dirty="0" smtClean="0"/>
              <a:t>ROLLBACK lo pone en 0</a:t>
            </a:r>
            <a:r>
              <a:rPr lang="es-AR" sz="1400" u="none" baseline="0" dirty="0" smtClean="0"/>
              <a:t>.</a:t>
            </a:r>
          </a:p>
          <a:p>
            <a:pPr marL="0" indent="0">
              <a:buNone/>
            </a:pPr>
            <a:r>
              <a:rPr lang="es-AR" sz="1400" u="none" baseline="0" dirty="0" smtClean="0"/>
              <a:t>4. Se puede resetear con la instrucción </a:t>
            </a:r>
            <a:r>
              <a:rPr lang="es-AR" sz="1400" b="1" u="none" baseline="0" dirty="0" smtClean="0"/>
              <a:t>KILL + el id </a:t>
            </a:r>
            <a:r>
              <a:rPr lang="es-AR" sz="1400" u="none" baseline="0" dirty="0" smtClean="0"/>
              <a:t>de la transacción abierta.</a:t>
            </a:r>
          </a:p>
          <a:p>
            <a:pPr marL="342900" indent="-342900">
              <a:buAutoNum type="arabicPeriod"/>
            </a:pPr>
            <a:endParaRPr lang="es-AR" sz="1400" u="none" baseline="0" dirty="0" smtClean="0"/>
          </a:p>
          <a:p>
            <a:r>
              <a:rPr lang="es-AR" sz="1400" u="none" baseline="0" dirty="0" smtClean="0"/>
              <a:t>Por supuesto que </a:t>
            </a:r>
            <a:r>
              <a:rPr lang="es-AR" sz="1400" b="1" u="none" baseline="0" dirty="0" smtClean="0"/>
              <a:t>no son las únicas variables del sistema que existe</a:t>
            </a:r>
            <a:r>
              <a:rPr lang="es-AR" sz="1400" u="none" baseline="0" dirty="0" smtClean="0"/>
              <a:t>. Hay muchas otras que deberían investigar como ser </a:t>
            </a:r>
            <a:r>
              <a:rPr lang="es-AR" sz="1400" b="1" u="none" baseline="0" dirty="0" smtClean="0"/>
              <a:t>@@CONNECTIONS </a:t>
            </a:r>
            <a:r>
              <a:rPr lang="es-AR" sz="1400" u="none" baseline="0" dirty="0" smtClean="0"/>
              <a:t>(Numero de conexiones o intentos de conexión desde el último inicio de SQL Server, </a:t>
            </a:r>
            <a:r>
              <a:rPr lang="es-AR" sz="1400" b="1" u="none" baseline="0" dirty="0" smtClean="0"/>
              <a:t>@@CURSOR_ROWS </a:t>
            </a:r>
            <a:r>
              <a:rPr lang="es-AR" sz="1400" u="none" baseline="0" dirty="0" smtClean="0"/>
              <a:t>(Numero de registros afectados por el cursor abierto), etc.</a:t>
            </a:r>
          </a:p>
          <a:p>
            <a:pPr marL="285750" indent="-285750">
              <a:buFont typeface="Arial" panose="020B0604020202020204" pitchFamily="34" charset="0"/>
              <a:buChar char="•"/>
            </a:pPr>
            <a:endParaRPr lang="es-AR" sz="1400" u="none"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4</a:t>
            </a:fld>
            <a:endParaRPr lang="es-AR" dirty="0"/>
          </a:p>
        </p:txBody>
      </p:sp>
    </p:spTree>
    <p:extLst>
      <p:ext uri="{BB962C8B-B14F-4D97-AF65-F5344CB8AC3E}">
        <p14:creationId xmlns:p14="http://schemas.microsoft.com/office/powerpoint/2010/main" val="2247687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noProof="0" dirty="0" smtClean="0"/>
              <a:t>SQL nos ofrece </a:t>
            </a:r>
            <a:r>
              <a:rPr lang="es-AR" sz="1400" b="1" u="none" baseline="0" noProof="0" dirty="0" smtClean="0"/>
              <a:t>2 opciones para el tratamiento de errores</a:t>
            </a:r>
            <a:r>
              <a:rPr lang="es-AR" sz="1400" u="none" baseline="0" noProof="0" dirty="0" smtClean="0"/>
              <a:t>:</a:t>
            </a:r>
          </a:p>
          <a:p>
            <a:pPr marL="342900" marR="0" lvl="0" indent="-342900" algn="l" defTabSz="1006663" rtl="0" eaLnBrk="1" fontAlgn="auto" latinLnBrk="0" hangingPunct="1">
              <a:lnSpc>
                <a:spcPct val="100000"/>
              </a:lnSpc>
              <a:spcBef>
                <a:spcPts val="0"/>
              </a:spcBef>
              <a:spcAft>
                <a:spcPts val="0"/>
              </a:spcAft>
              <a:buClrTx/>
              <a:buSzTx/>
              <a:buFont typeface="+mj-lt"/>
              <a:buAutoNum type="arabicPeriod"/>
              <a:tabLst/>
              <a:defRPr/>
            </a:pPr>
            <a:r>
              <a:rPr lang="es-AR" sz="1400" u="none" baseline="0" noProof="0" dirty="0" smtClean="0"/>
              <a:t>Probar el valor de la variable </a:t>
            </a:r>
            <a:r>
              <a:rPr lang="es-AR" sz="1400" b="1" u="none" baseline="0" noProof="0" dirty="0" smtClean="0"/>
              <a:t>@@ERROR </a:t>
            </a:r>
            <a:r>
              <a:rPr lang="es-AR" sz="1400" u="none" baseline="0" noProof="0" dirty="0" smtClean="0"/>
              <a:t>luego de ejecutada cada sentencia. Lo que es resulta bastante pesado.</a:t>
            </a:r>
          </a:p>
          <a:p>
            <a:pPr marL="342900" marR="0" lvl="0" indent="-342900" algn="l" defTabSz="1006663" rtl="0" eaLnBrk="1" fontAlgn="auto" latinLnBrk="0" hangingPunct="1">
              <a:lnSpc>
                <a:spcPct val="100000"/>
              </a:lnSpc>
              <a:spcBef>
                <a:spcPts val="0"/>
              </a:spcBef>
              <a:spcAft>
                <a:spcPts val="0"/>
              </a:spcAft>
              <a:buClrTx/>
              <a:buSzTx/>
              <a:buFont typeface="+mj-lt"/>
              <a:buAutoNum type="arabicPeriod"/>
              <a:tabLst/>
              <a:defRPr/>
            </a:pPr>
            <a:r>
              <a:rPr lang="es-AR" sz="1400" u="none" baseline="0" noProof="0" dirty="0" smtClean="0"/>
              <a:t>Incluir </a:t>
            </a:r>
            <a:r>
              <a:rPr lang="es-AR" sz="1400" b="1" u="none" baseline="0" noProof="0" dirty="0" smtClean="0"/>
              <a:t>todas las sentencias en</a:t>
            </a:r>
            <a:r>
              <a:rPr lang="es-AR" sz="1400" u="none" baseline="0" noProof="0" dirty="0" smtClean="0"/>
              <a:t> un bloque  </a:t>
            </a:r>
            <a:r>
              <a:rPr lang="es-AR" sz="1400" b="1" u="none" baseline="0" noProof="0" dirty="0" smtClean="0"/>
              <a:t>TRY / CATCH </a:t>
            </a:r>
            <a:r>
              <a:rPr lang="es-AR" sz="1400" u="none" baseline="0" noProof="0" dirty="0" smtClean="0"/>
              <a:t>(en realidad son 2 bloques: el TRY y el CATCH).</a:t>
            </a:r>
          </a:p>
          <a:p>
            <a:pPr marL="0" indent="0">
              <a:buFont typeface="Arial" panose="020B0604020202020204" pitchFamily="34" charset="0"/>
              <a:buNone/>
            </a:pPr>
            <a:r>
              <a:rPr lang="es-AR" sz="1400" u="none" baseline="0" noProof="0" dirty="0" smtClean="0"/>
              <a:t>Una de las </a:t>
            </a:r>
            <a:r>
              <a:rPr lang="es-AR" sz="1400" b="1" u="none" baseline="0" noProof="0" dirty="0" smtClean="0"/>
              <a:t>ventajas</a:t>
            </a:r>
            <a:r>
              <a:rPr lang="es-AR" sz="1400" u="none" baseline="0" noProof="0" dirty="0" smtClean="0"/>
              <a:t> es que </a:t>
            </a:r>
            <a:r>
              <a:rPr lang="es-AR" sz="1400" b="1" u="none" baseline="0" noProof="0" dirty="0" smtClean="0"/>
              <a:t>no necesitamos validar cada</a:t>
            </a:r>
            <a:r>
              <a:rPr lang="es-AR" sz="1400" u="none" baseline="0" noProof="0" dirty="0" smtClean="0"/>
              <a:t> una de las </a:t>
            </a:r>
            <a:r>
              <a:rPr lang="es-AR" sz="1400" b="1" u="none" baseline="0" noProof="0" dirty="0" smtClean="0"/>
              <a:t>sentencias</a:t>
            </a:r>
            <a:r>
              <a:rPr lang="es-AR" sz="1400" u="none" baseline="0" noProof="0" dirty="0" smtClean="0"/>
              <a:t> ejecutadas, sino que </a:t>
            </a:r>
            <a:r>
              <a:rPr lang="es-AR" sz="1400" b="1" u="none" baseline="0" noProof="0" dirty="0" smtClean="0"/>
              <a:t>lo hacemos de forma masiva </a:t>
            </a:r>
            <a:r>
              <a:rPr lang="es-AR" sz="1400" u="none" baseline="0" noProof="0" dirty="0" smtClean="0"/>
              <a:t>y le indicamos que se debe ejecutar ante determinado error.</a:t>
            </a:r>
          </a:p>
          <a:p>
            <a:pPr marL="0" indent="0">
              <a:buFont typeface="Arial" panose="020B0604020202020204" pitchFamily="34" charset="0"/>
              <a:buNone/>
            </a:pPr>
            <a:r>
              <a:rPr lang="es-AR" sz="1400" u="none" baseline="0" noProof="0" dirty="0" smtClean="0"/>
              <a:t>Otra ventaja es la </a:t>
            </a:r>
            <a:r>
              <a:rPr lang="es-AR" sz="1400" b="1" u="none" baseline="0" noProof="0" dirty="0" smtClean="0"/>
              <a:t>utilización de diversos datos asociados a los errores </a:t>
            </a:r>
            <a:r>
              <a:rPr lang="es-AR" sz="1400" u="none" baseline="0" noProof="0" dirty="0" smtClean="0"/>
              <a:t>como ser:</a:t>
            </a:r>
          </a:p>
          <a:p>
            <a:pPr marL="285750" indent="-285750">
              <a:buFont typeface="Arial" panose="020B0604020202020204" pitchFamily="34" charset="0"/>
              <a:buChar char="•"/>
            </a:pPr>
            <a:r>
              <a:rPr lang="es-AR" sz="1400" u="none" baseline="0" noProof="0" dirty="0" smtClean="0"/>
              <a:t>ERROR_MESSAGE(): Mensaje de error.</a:t>
            </a:r>
          </a:p>
          <a:p>
            <a:pPr marL="285750" indent="-285750">
              <a:buFont typeface="Arial" panose="020B0604020202020204" pitchFamily="34" charset="0"/>
              <a:buChar char="•"/>
            </a:pPr>
            <a:r>
              <a:rPr lang="es-AR" sz="1400" u="none" baseline="0" noProof="0" dirty="0" smtClean="0"/>
              <a:t>ERROR_NUMBER(): Numero de error (tabla sys.messages)</a:t>
            </a:r>
          </a:p>
          <a:p>
            <a:pPr marL="285750" indent="-285750">
              <a:buFont typeface="Arial" panose="020B0604020202020204" pitchFamily="34" charset="0"/>
              <a:buChar char="•"/>
            </a:pPr>
            <a:r>
              <a:rPr lang="es-AR" sz="1400" u="none" baseline="0" noProof="0" dirty="0" smtClean="0"/>
              <a:t>ERROR_SEVERITY(): Severidad del error. </a:t>
            </a:r>
          </a:p>
          <a:p>
            <a:pPr marL="285750" indent="-285750">
              <a:buFont typeface="Arial" panose="020B0604020202020204" pitchFamily="34" charset="0"/>
              <a:buChar char="•"/>
            </a:pPr>
            <a:r>
              <a:rPr lang="es-AR" sz="1400" u="none" baseline="0" noProof="0" dirty="0" smtClean="0"/>
              <a:t>ERROR_STATE(): Estado del error.</a:t>
            </a:r>
          </a:p>
          <a:p>
            <a:pPr marL="285750" indent="-285750">
              <a:buFont typeface="Arial" panose="020B0604020202020204" pitchFamily="34" charset="0"/>
              <a:buChar char="•"/>
            </a:pPr>
            <a:r>
              <a:rPr lang="es-AR" sz="1400" noProof="0" dirty="0" smtClean="0"/>
              <a:t>ERROR_LINE(): Línea donde se produjo el error.</a:t>
            </a:r>
            <a:br>
              <a:rPr lang="es-AR" sz="1400" noProof="0" dirty="0" smtClean="0"/>
            </a:br>
            <a:endParaRPr lang="es-AR" sz="1400" u="none" baseline="0" noProof="0" dirty="0" smtClean="0"/>
          </a:p>
          <a:p>
            <a:pPr marL="0" indent="0">
              <a:buFont typeface="Arial" panose="020B0604020202020204" pitchFamily="34" charset="0"/>
              <a:buNone/>
            </a:pPr>
            <a:r>
              <a:rPr lang="es-AR" sz="1400" b="1" u="none" baseline="0" noProof="0" dirty="0" smtClean="0"/>
              <a:t>Funcionamiento del TRU / CATCH: Si algunas </a:t>
            </a:r>
            <a:r>
              <a:rPr lang="es-AR" sz="1400" u="none" baseline="0" noProof="0" dirty="0" smtClean="0"/>
              <a:t>de las </a:t>
            </a:r>
            <a:r>
              <a:rPr lang="es-AR" sz="1400" b="1" u="none" baseline="0" noProof="0" dirty="0" smtClean="0"/>
              <a:t>instrucciones</a:t>
            </a:r>
            <a:r>
              <a:rPr lang="es-AR" sz="1400" u="none" baseline="0" noProof="0" dirty="0" smtClean="0"/>
              <a:t> </a:t>
            </a:r>
            <a:r>
              <a:rPr lang="es-AR" sz="1400" b="1" u="none" baseline="0" noProof="0" dirty="0" smtClean="0"/>
              <a:t>del</a:t>
            </a:r>
            <a:r>
              <a:rPr lang="es-AR" sz="1400" u="none" baseline="0" noProof="0" dirty="0" smtClean="0"/>
              <a:t> bloque </a:t>
            </a:r>
            <a:r>
              <a:rPr lang="es-AR" sz="1400" b="1" u="none" baseline="0" noProof="0" dirty="0" smtClean="0"/>
              <a:t>TRY</a:t>
            </a:r>
            <a:r>
              <a:rPr lang="es-AR" sz="1400" u="none" baseline="0" noProof="0" dirty="0" smtClean="0"/>
              <a:t> </a:t>
            </a:r>
            <a:r>
              <a:rPr lang="es-AR" sz="1400" b="1" u="none" baseline="0" noProof="0" dirty="0" smtClean="0"/>
              <a:t>tira error</a:t>
            </a:r>
            <a:r>
              <a:rPr lang="es-AR" sz="1400" u="none" baseline="0" noProof="0" dirty="0" smtClean="0"/>
              <a:t>, </a:t>
            </a:r>
            <a:r>
              <a:rPr lang="es-AR" sz="1400" b="1" u="none" baseline="0" noProof="0" dirty="0" smtClean="0"/>
              <a:t>se corta la ejecución </a:t>
            </a:r>
            <a:r>
              <a:rPr lang="es-AR" sz="1400" u="none" baseline="0" noProof="0" dirty="0" smtClean="0"/>
              <a:t>de las sentencias que forman el bloque  </a:t>
            </a:r>
            <a:r>
              <a:rPr lang="es-AR" sz="1400" b="1" u="none" baseline="0" noProof="0" dirty="0" smtClean="0"/>
              <a:t>y se pasa </a:t>
            </a:r>
            <a:r>
              <a:rPr lang="es-AR" sz="1400" u="none" baseline="0" noProof="0" dirty="0" smtClean="0"/>
              <a:t>a la primer línea </a:t>
            </a:r>
            <a:r>
              <a:rPr lang="es-AR" sz="1400" b="1" u="none" baseline="0" noProof="0" dirty="0" smtClean="0"/>
              <a:t>del CATCH </a:t>
            </a:r>
            <a:r>
              <a:rPr lang="es-AR" sz="1400" u="none" baseline="0" noProof="0" dirty="0" smtClean="0"/>
              <a:t>(Es necesario considerar la posibilidad de incluir estas instrucciones en una transacción). Si no falla ningún instrucción, el bloque CATCH no se ejecuta. Pero si deben declararse siempre los 2 bloques (no puede existir uno y no el otro).</a:t>
            </a:r>
          </a:p>
          <a:p>
            <a:pPr marL="0" indent="0">
              <a:buFont typeface="Arial" panose="020B0604020202020204" pitchFamily="34" charset="0"/>
              <a:buNone/>
            </a:pPr>
            <a:endParaRPr lang="es-AR" sz="1400" u="none" baseline="0" noProof="0" dirty="0" smtClean="0"/>
          </a:p>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400" u="none" baseline="0" noProof="0" dirty="0" smtClean="0"/>
              <a:t>Sea cual sea la opción elegida, es importante saber que </a:t>
            </a:r>
            <a:r>
              <a:rPr lang="es-AR" sz="1400" b="1" u="none" baseline="0" noProof="0" dirty="0" smtClean="0"/>
              <a:t>para cada error SQL Server genera un mensaje de error asociado</a:t>
            </a:r>
            <a:r>
              <a:rPr lang="es-AR" sz="1400" u="none" baseline="0" noProof="0" dirty="0" smtClean="0"/>
              <a:t>. Muchos vienen por defecto cargados y nos dan una idea de cual es el problema y resultan el puntapié inicial para su resolución. No obstante </a:t>
            </a:r>
            <a:r>
              <a:rPr lang="es-AR" sz="1400" b="1" u="none" baseline="0" noProof="0" dirty="0" smtClean="0"/>
              <a:t>es posible crear mensaje propios </a:t>
            </a:r>
            <a:r>
              <a:rPr lang="es-AR" sz="1400" u="none" baseline="0" noProof="0" dirty="0" smtClean="0"/>
              <a:t>a través del SP </a:t>
            </a:r>
            <a:r>
              <a:rPr lang="es-AR" sz="1400" b="1" u="none" baseline="0" noProof="0" dirty="0" err="1" smtClean="0"/>
              <a:t>sp_addmessage</a:t>
            </a:r>
            <a:r>
              <a:rPr lang="es-AR" sz="1400" u="none" baseline="0" noProof="0" dirty="0" smtClean="0"/>
              <a:t> (Aunque serán necesarios permisos de </a:t>
            </a:r>
            <a:r>
              <a:rPr lang="es-AR" sz="1321" b="1" i="0" kern="1200" dirty="0" err="1" smtClean="0">
                <a:solidFill>
                  <a:schemeClr val="tx1"/>
                </a:solidFill>
                <a:effectLst/>
                <a:latin typeface="+mn-lt"/>
                <a:ea typeface="+mn-ea"/>
                <a:cs typeface="+mn-cs"/>
              </a:rPr>
              <a:t>serveradmin</a:t>
            </a:r>
            <a:r>
              <a:rPr lang="es-AR" sz="1321" b="1" i="0" kern="1200" dirty="0" smtClean="0">
                <a:solidFill>
                  <a:schemeClr val="tx1"/>
                </a:solidFill>
                <a:effectLst/>
                <a:latin typeface="+mn-lt"/>
                <a:ea typeface="+mn-ea"/>
                <a:cs typeface="+mn-cs"/>
              </a:rPr>
              <a:t>).</a:t>
            </a:r>
            <a:endParaRPr lang="es-AR" sz="1400" u="none" baseline="0" noProof="0" dirty="0" smtClean="0"/>
          </a:p>
          <a:p>
            <a:pPr marL="0" indent="0">
              <a:buFont typeface="Arial" panose="020B0604020202020204" pitchFamily="34" charset="0"/>
              <a:buNone/>
            </a:pPr>
            <a:endParaRPr lang="es-AR" sz="1400" u="none" baseline="0" noProof="0" dirty="0" smtClean="0"/>
          </a:p>
          <a:p>
            <a:pPr marL="0" indent="0">
              <a:buFont typeface="Arial" panose="020B0604020202020204" pitchFamily="34" charset="0"/>
              <a:buNone/>
            </a:pPr>
            <a:r>
              <a:rPr lang="es-AR" sz="1400" u="none" baseline="0" noProof="0" dirty="0" smtClean="0"/>
              <a:t>Existen formas de </a:t>
            </a:r>
            <a:r>
              <a:rPr lang="es-AR" sz="1400" b="1" u="none" baseline="0" noProof="0" dirty="0" smtClean="0"/>
              <a:t>generar un error ante determinada situación </a:t>
            </a:r>
            <a:r>
              <a:rPr lang="es-AR" sz="1400" u="none" baseline="0" noProof="0" dirty="0" smtClean="0"/>
              <a:t>elegida por el usuario:</a:t>
            </a:r>
          </a:p>
          <a:p>
            <a:pPr marL="0" indent="0">
              <a:buFont typeface="Arial" panose="020B0604020202020204" pitchFamily="34" charset="0"/>
              <a:buNone/>
            </a:pPr>
            <a:r>
              <a:rPr lang="es-AR" sz="1400" u="none" baseline="0" noProof="0" dirty="0" smtClean="0"/>
              <a:t>Con la instrucción </a:t>
            </a:r>
            <a:r>
              <a:rPr lang="es-AR" sz="1400" b="1" u="none" baseline="0" noProof="0" dirty="0" smtClean="0"/>
              <a:t>RAISERROR</a:t>
            </a:r>
            <a:r>
              <a:rPr lang="es-AR" sz="1400" u="none" baseline="0" noProof="0" dirty="0" smtClean="0"/>
              <a:t> o con la instrucción </a:t>
            </a:r>
            <a:r>
              <a:rPr lang="es-AR" sz="1400" b="1" u="none" baseline="0" noProof="0" dirty="0" smtClean="0"/>
              <a:t>THROW</a:t>
            </a:r>
            <a:r>
              <a:rPr lang="es-AR" sz="1400" u="none" baseline="0" noProof="0" dirty="0" smtClean="0"/>
              <a:t> si estamos en un bloque TRY / CATCH.</a:t>
            </a:r>
          </a:p>
          <a:p>
            <a:pPr marL="0" indent="0">
              <a:buFont typeface="Arial" panose="020B0604020202020204" pitchFamily="34" charset="0"/>
              <a:buNone/>
            </a:pPr>
            <a:r>
              <a:rPr lang="es-AR" sz="1400" u="none" baseline="0" noProof="0" dirty="0" smtClean="0"/>
              <a:t>Estas 2 instrucciones son muy similares aunque presentan ciertas diferencias como ser:</a:t>
            </a:r>
          </a:p>
          <a:p>
            <a:pPr marL="285750" indent="-285750">
              <a:buFont typeface="Arial" panose="020B0604020202020204" pitchFamily="34" charset="0"/>
              <a:buChar char="•"/>
            </a:pPr>
            <a:r>
              <a:rPr lang="es-AR" sz="1400" b="1" u="none" baseline="0" noProof="0" dirty="0" smtClean="0"/>
              <a:t>El </a:t>
            </a:r>
            <a:r>
              <a:rPr lang="es-AR" sz="1400" b="1" u="none" baseline="0" noProof="0" dirty="0" err="1" smtClean="0"/>
              <a:t>IdError</a:t>
            </a:r>
            <a:r>
              <a:rPr lang="es-AR" sz="1400" b="1" u="none" baseline="0" noProof="0" dirty="0" smtClean="0"/>
              <a:t> </a:t>
            </a:r>
            <a:r>
              <a:rPr lang="es-AR" sz="1400" u="none" baseline="0" noProof="0" dirty="0" smtClean="0"/>
              <a:t>indicado </a:t>
            </a:r>
            <a:r>
              <a:rPr lang="es-AR" sz="1400" b="1" u="none" baseline="0" noProof="0" dirty="0" smtClean="0"/>
              <a:t>en el RAISERROR</a:t>
            </a:r>
            <a:r>
              <a:rPr lang="es-AR" sz="1400" u="none" baseline="0" noProof="0" dirty="0" smtClean="0"/>
              <a:t> </a:t>
            </a:r>
            <a:r>
              <a:rPr lang="es-AR" sz="1400" b="1" u="none" baseline="0" noProof="0" dirty="0" smtClean="0"/>
              <a:t>debe estar en </a:t>
            </a:r>
            <a:r>
              <a:rPr lang="es-AR" sz="1400" u="none" baseline="0" noProof="0" dirty="0" smtClean="0"/>
              <a:t>la tabla </a:t>
            </a:r>
            <a:r>
              <a:rPr lang="es-AR" sz="1400" b="1" u="none" baseline="0" noProof="0" dirty="0" smtClean="0"/>
              <a:t>sys.messages. El del THROWS no </a:t>
            </a:r>
            <a:r>
              <a:rPr lang="es-AR" sz="1400" u="none" baseline="0" noProof="0" dirty="0" smtClean="0"/>
              <a:t>necesariamente.</a:t>
            </a:r>
          </a:p>
          <a:p>
            <a:pPr marL="285750" indent="-285750">
              <a:buFont typeface="Arial" panose="020B0604020202020204" pitchFamily="34" charset="0"/>
              <a:buChar char="•"/>
            </a:pPr>
            <a:r>
              <a:rPr lang="es-AR" sz="1400" b="1" u="none" baseline="0" noProof="0" dirty="0" smtClean="0"/>
              <a:t>THROWS</a:t>
            </a:r>
            <a:r>
              <a:rPr lang="es-AR" sz="1400" u="none" baseline="0" noProof="0" dirty="0" smtClean="0"/>
              <a:t> siempre maneja la </a:t>
            </a:r>
            <a:r>
              <a:rPr lang="es-AR" sz="1400" b="1" u="none" baseline="0" noProof="0" dirty="0" smtClean="0"/>
              <a:t>severidad de error 16</a:t>
            </a:r>
            <a:r>
              <a:rPr lang="es-AR" sz="1400" u="none" baseline="0" noProof="0" dirty="0" smtClean="0"/>
              <a:t>. </a:t>
            </a:r>
            <a:r>
              <a:rPr lang="es-AR" sz="1400" b="1" u="none" baseline="0" noProof="0" dirty="0" smtClean="0"/>
              <a:t>En RAISERROR se puede definir</a:t>
            </a:r>
            <a:r>
              <a:rPr lang="es-AR" sz="1400" u="none" baseline="0" noProof="0" dirty="0" smtClean="0"/>
              <a:t>.</a:t>
            </a:r>
          </a:p>
          <a:p>
            <a:pPr marL="285750" indent="-285750">
              <a:buFont typeface="Arial" panose="020B0604020202020204" pitchFamily="34" charset="0"/>
              <a:buChar char="•"/>
            </a:pPr>
            <a:r>
              <a:rPr lang="es-AR" sz="1400" u="none" baseline="0" noProof="0" dirty="0" smtClean="0"/>
              <a:t>Otras diferencias mas técnicas</a:t>
            </a:r>
          </a:p>
          <a:p>
            <a:endParaRPr lang="es-AR" sz="1400" u="none"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5</a:t>
            </a:fld>
            <a:endParaRPr lang="es-AR" dirty="0"/>
          </a:p>
        </p:txBody>
      </p:sp>
    </p:spTree>
    <p:extLst>
      <p:ext uri="{BB962C8B-B14F-4D97-AF65-F5344CB8AC3E}">
        <p14:creationId xmlns:p14="http://schemas.microsoft.com/office/powerpoint/2010/main" val="34089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Un SP (o procedimiento almacenado) es un </a:t>
            </a:r>
            <a:r>
              <a:rPr lang="es-AR" sz="1400" b="1" u="none" baseline="0" dirty="0" smtClean="0"/>
              <a:t>objeto</a:t>
            </a:r>
            <a:r>
              <a:rPr lang="es-AR" sz="1400" u="none" baseline="0" dirty="0" smtClean="0"/>
              <a:t> de la base de datos </a:t>
            </a:r>
            <a:r>
              <a:rPr lang="es-AR" sz="1400" b="1" u="none" baseline="0" dirty="0" smtClean="0"/>
              <a:t>que</a:t>
            </a:r>
            <a:r>
              <a:rPr lang="es-AR" sz="1400" u="none" baseline="0" dirty="0" smtClean="0"/>
              <a:t> </a:t>
            </a:r>
            <a:r>
              <a:rPr lang="es-AR" sz="1400" b="1" u="none" baseline="0" dirty="0" smtClean="0"/>
              <a:t>ejecuta una serie de instrucciones</a:t>
            </a:r>
            <a:r>
              <a:rPr lang="es-AR" sz="1400" u="none" baseline="0" dirty="0" smtClean="0"/>
              <a:t>, </a:t>
            </a:r>
            <a:r>
              <a:rPr lang="es-AR" sz="1400" b="1" u="none" baseline="0" dirty="0" smtClean="0"/>
              <a:t>pudiendo recibir </a:t>
            </a:r>
            <a:r>
              <a:rPr lang="es-AR" sz="1400" u="none" baseline="0" dirty="0" smtClean="0"/>
              <a:t>valores como </a:t>
            </a:r>
            <a:r>
              <a:rPr lang="es-AR" sz="1400" b="1" u="none" baseline="0" dirty="0" smtClean="0"/>
              <a:t>parámetro</a:t>
            </a:r>
            <a:r>
              <a:rPr lang="es-AR" sz="1400" u="none" baseline="0" dirty="0" smtClean="0"/>
              <a:t> </a:t>
            </a:r>
            <a:r>
              <a:rPr lang="es-AR" sz="1400" b="1" u="none" baseline="0" dirty="0" smtClean="0"/>
              <a:t>y/o enviar valores como resultado</a:t>
            </a:r>
            <a:r>
              <a:rPr lang="es-AR" sz="1400" u="none" baseline="0" dirty="0" smtClean="0"/>
              <a:t> de la ejecución.  </a:t>
            </a:r>
          </a:p>
          <a:p>
            <a:endParaRPr lang="es-AR" sz="1400" u="none" baseline="0" dirty="0" smtClean="0"/>
          </a:p>
          <a:p>
            <a:r>
              <a:rPr lang="es-AR" sz="1400" b="1" u="none" baseline="0" dirty="0" smtClean="0"/>
              <a:t>La dificultad </a:t>
            </a:r>
            <a:r>
              <a:rPr lang="es-AR" sz="1400" u="none" baseline="0" dirty="0" smtClean="0"/>
              <a:t>de un SP </a:t>
            </a:r>
            <a:r>
              <a:rPr lang="es-AR" sz="1400" b="1" u="none" baseline="0" dirty="0" smtClean="0"/>
              <a:t>va a depender de la complejidad </a:t>
            </a:r>
            <a:r>
              <a:rPr lang="es-AR" sz="1400" u="none" baseline="0" dirty="0" smtClean="0"/>
              <a:t>de lo que necesitemos hacer. </a:t>
            </a:r>
            <a:r>
              <a:rPr lang="es-AR" sz="1400" b="1" u="none" baseline="0" dirty="0" smtClean="0"/>
              <a:t>Pueden ser procedimientos simples que no reciben parámetros </a:t>
            </a:r>
            <a:r>
              <a:rPr lang="es-AR" sz="1400" u="none" baseline="0" dirty="0" smtClean="0"/>
              <a:t>y simplemente ejecutan el SELECT de una tabla devolviendo un único campo (como los que son </a:t>
            </a:r>
            <a:r>
              <a:rPr lang="es-AR" sz="1400" b="1" u="none" baseline="0" dirty="0" smtClean="0"/>
              <a:t>llamados para completar </a:t>
            </a:r>
            <a:r>
              <a:rPr lang="es-AR" sz="1400" u="none" baseline="0" dirty="0" smtClean="0"/>
              <a:t>las opciones de </a:t>
            </a:r>
            <a:r>
              <a:rPr lang="es-AR" sz="1400" b="1" u="none" baseline="0" dirty="0" smtClean="0"/>
              <a:t>un combobox</a:t>
            </a:r>
            <a:r>
              <a:rPr lang="es-AR" sz="1400" u="none" baseline="0" dirty="0" smtClean="0"/>
              <a:t>) </a:t>
            </a:r>
            <a:r>
              <a:rPr lang="es-AR" sz="1400" b="1" u="none" baseline="0" dirty="0" smtClean="0"/>
              <a:t>o también pueden ser procesos batch complejos</a:t>
            </a:r>
            <a:r>
              <a:rPr lang="es-AR" sz="1400" u="none" baseline="0" dirty="0" smtClean="0"/>
              <a:t> que reciben varios parámetros, ejecutan </a:t>
            </a:r>
            <a:r>
              <a:rPr lang="es-AR" sz="1400" b="1" u="none" baseline="0" dirty="0" smtClean="0"/>
              <a:t>miles de líneas </a:t>
            </a:r>
            <a:r>
              <a:rPr lang="es-AR" sz="1400" u="none" baseline="0" dirty="0" smtClean="0"/>
              <a:t>de código, crean </a:t>
            </a:r>
            <a:r>
              <a:rPr lang="es-AR" sz="1400" b="1" u="none" baseline="0" dirty="0" smtClean="0"/>
              <a:t>transacciones</a:t>
            </a:r>
            <a:r>
              <a:rPr lang="es-AR" sz="1400" u="none" baseline="0" dirty="0" smtClean="0"/>
              <a:t>, manejan </a:t>
            </a:r>
            <a:r>
              <a:rPr lang="es-AR" sz="1400" b="1" u="none" baseline="0" dirty="0" smtClean="0"/>
              <a:t>excepciones</a:t>
            </a:r>
            <a:r>
              <a:rPr lang="es-AR" sz="1400" u="none" baseline="0" dirty="0" smtClean="0"/>
              <a:t> y finalmente </a:t>
            </a:r>
            <a:r>
              <a:rPr lang="es-AR" sz="1400" b="1" u="none" baseline="0" dirty="0" smtClean="0"/>
              <a:t>modifican</a:t>
            </a:r>
            <a:r>
              <a:rPr lang="es-AR" sz="1400" u="none" baseline="0" dirty="0" smtClean="0"/>
              <a:t> varias </a:t>
            </a:r>
            <a:r>
              <a:rPr lang="es-AR" sz="1400" b="1" u="none" baseline="0" dirty="0" smtClean="0"/>
              <a:t>tablas</a:t>
            </a:r>
            <a:r>
              <a:rPr lang="es-AR" sz="1400" u="none" baseline="0" dirty="0" smtClean="0"/>
              <a:t> (devolviendo un valor de salida). </a:t>
            </a:r>
          </a:p>
          <a:p>
            <a:endParaRPr lang="es-AR" sz="1400" u="none" baseline="0" dirty="0" smtClean="0"/>
          </a:p>
          <a:p>
            <a:r>
              <a:rPr lang="es-AR" sz="1400" u="none" baseline="0" noProof="0" dirty="0" smtClean="0"/>
              <a:t>Con lo cual se recomienda </a:t>
            </a:r>
            <a:r>
              <a:rPr lang="es-AR" sz="1400" b="1" u="none" baseline="0" noProof="0" dirty="0" smtClean="0"/>
              <a:t>considerar</a:t>
            </a:r>
            <a:r>
              <a:rPr lang="es-AR" sz="1400" u="none" baseline="0" noProof="0" dirty="0" smtClean="0"/>
              <a:t> todas las </a:t>
            </a:r>
            <a:r>
              <a:rPr lang="es-AR" sz="1400" b="1" u="none" baseline="0" noProof="0" dirty="0" smtClean="0"/>
              <a:t>buenas practicas </a:t>
            </a:r>
            <a:r>
              <a:rPr lang="es-AR" sz="1400" u="none" baseline="0" noProof="0" dirty="0" smtClean="0"/>
              <a:t>que fuimos comentando desde que comenzamos con estas charlas.</a:t>
            </a:r>
          </a:p>
          <a:p>
            <a:pPr marL="285750" indent="-285750">
              <a:buFont typeface="Arial" panose="020B0604020202020204" pitchFamily="34" charset="0"/>
              <a:buChar char="•"/>
            </a:pPr>
            <a:r>
              <a:rPr lang="es-AR" sz="1400" u="none" baseline="0" noProof="0" dirty="0" smtClean="0"/>
              <a:t>Utilizar </a:t>
            </a:r>
            <a:r>
              <a:rPr lang="es-AR" sz="1400" b="1" u="none" baseline="0" noProof="0" dirty="0" smtClean="0"/>
              <a:t>TRY / CATCH para el manejo de errores</a:t>
            </a:r>
            <a:r>
              <a:rPr lang="es-AR" sz="1400" u="none" baseline="0" noProof="0" dirty="0" smtClean="0"/>
              <a:t>.</a:t>
            </a:r>
          </a:p>
          <a:p>
            <a:pPr marL="285750" indent="-285750">
              <a:buFont typeface="Arial" panose="020B0604020202020204" pitchFamily="34" charset="0"/>
              <a:buChar char="•"/>
            </a:pPr>
            <a:r>
              <a:rPr lang="es-AR" sz="1400" u="none" baseline="0" noProof="0" dirty="0" smtClean="0"/>
              <a:t>Utilizar transacciones realizando </a:t>
            </a:r>
            <a:r>
              <a:rPr lang="es-AR" sz="1400" b="1" u="none" baseline="0" noProof="0" dirty="0" smtClean="0"/>
              <a:t>ROLLBACK ante errores siempre que corresponda</a:t>
            </a:r>
            <a:r>
              <a:rPr lang="es-AR" sz="1400" u="none" baseline="0" noProof="0" dirty="0" smtClean="0"/>
              <a:t>.</a:t>
            </a:r>
          </a:p>
          <a:p>
            <a:pPr marL="285750" indent="-285750">
              <a:buFont typeface="Arial" panose="020B0604020202020204" pitchFamily="34" charset="0"/>
              <a:buChar char="•"/>
            </a:pPr>
            <a:r>
              <a:rPr lang="es-AR" sz="1400" u="none" baseline="0" noProof="0" dirty="0" smtClean="0"/>
              <a:t>Ejecutar la instrucción “</a:t>
            </a:r>
            <a:r>
              <a:rPr lang="es-AR" sz="1400" b="1" u="none" baseline="0" noProof="0" dirty="0" smtClean="0"/>
              <a:t>Set nocount on</a:t>
            </a:r>
            <a:r>
              <a:rPr lang="es-AR" sz="1400" u="none" baseline="0" noProof="0" dirty="0" smtClean="0"/>
              <a:t>” (Al hacer esto se desactivan los mensajes que devuelve SQL al cliente, con lo cual mejora el rendimiento del SP).</a:t>
            </a:r>
          </a:p>
          <a:p>
            <a:pPr marL="285750" indent="-285750">
              <a:buFont typeface="Arial" panose="020B0604020202020204" pitchFamily="34" charset="0"/>
              <a:buChar char="•"/>
            </a:pPr>
            <a:r>
              <a:rPr lang="es-AR" sz="1400" u="none" baseline="0" noProof="0" dirty="0" smtClean="0"/>
              <a:t>Si vamos a realizar </a:t>
            </a:r>
            <a:r>
              <a:rPr lang="es-AR" sz="1400" b="1" u="none" baseline="0" noProof="0" dirty="0" smtClean="0"/>
              <a:t>acciones DDL </a:t>
            </a:r>
            <a:r>
              <a:rPr lang="es-AR" sz="1400" u="none" baseline="0" noProof="0" dirty="0" smtClean="0"/>
              <a:t>(CFREATE, ALTER y DROP), </a:t>
            </a:r>
            <a:r>
              <a:rPr lang="es-AR" sz="1400" b="1" u="none" baseline="0" noProof="0" dirty="0" smtClean="0"/>
              <a:t>preguntar siempre si existen los objetos </a:t>
            </a:r>
            <a:r>
              <a:rPr lang="es-AR" sz="1400" u="none" baseline="0" noProof="0" dirty="0" smtClean="0"/>
              <a:t>con los que vamos a trabajar.</a:t>
            </a:r>
          </a:p>
          <a:p>
            <a:pPr marL="285750" indent="-285750">
              <a:buFont typeface="Arial" panose="020B0604020202020204" pitchFamily="34" charset="0"/>
              <a:buChar char="•"/>
            </a:pPr>
            <a:r>
              <a:rPr lang="es-AR" sz="1400" b="1" u="none" baseline="0" noProof="0" dirty="0" smtClean="0"/>
              <a:t>Cuestiones de performance </a:t>
            </a:r>
            <a:r>
              <a:rPr lang="es-AR" sz="1400" u="none" baseline="0" noProof="0" dirty="0" smtClean="0"/>
              <a:t>(Los </a:t>
            </a:r>
            <a:r>
              <a:rPr lang="es-AR" sz="1400" b="1" u="none" baseline="0" noProof="0" dirty="0" smtClean="0"/>
              <a:t>SPs</a:t>
            </a:r>
            <a:r>
              <a:rPr lang="es-AR" sz="1400" u="none" baseline="0" noProof="0" dirty="0" smtClean="0"/>
              <a:t> creados </a:t>
            </a:r>
            <a:r>
              <a:rPr lang="es-AR" sz="1400" b="1" u="none" baseline="0" noProof="0" dirty="0" smtClean="0"/>
              <a:t>pueden ser invocados por una gran cantidad de usuarios </a:t>
            </a:r>
            <a:r>
              <a:rPr lang="es-AR" sz="1400" u="none" baseline="0" noProof="0" dirty="0" smtClean="0"/>
              <a:t>desde diferentes aplicaciones, con lo cual tenemos que tener en cuenta el rendimiento de la query creada y optimizarla al máximo).</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6</a:t>
            </a:fld>
            <a:endParaRPr lang="es-AR" dirty="0"/>
          </a:p>
        </p:txBody>
      </p:sp>
    </p:spTree>
    <p:extLst>
      <p:ext uri="{BB962C8B-B14F-4D97-AF65-F5344CB8AC3E}">
        <p14:creationId xmlns:p14="http://schemas.microsoft.com/office/powerpoint/2010/main" val="1944774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La </a:t>
            </a:r>
            <a:r>
              <a:rPr lang="es-AR" sz="1400" b="1" u="none" baseline="0" dirty="0" smtClean="0"/>
              <a:t>sentencia</a:t>
            </a:r>
            <a:r>
              <a:rPr lang="es-AR" sz="1400" u="none" baseline="0" dirty="0" smtClean="0"/>
              <a:t> para crear o alterar un SP es bastante </a:t>
            </a:r>
            <a:r>
              <a:rPr lang="es-AR" sz="1400" b="1" u="none" baseline="0" dirty="0" smtClean="0"/>
              <a:t>simple</a:t>
            </a:r>
            <a:r>
              <a:rPr lang="es-AR" sz="1400" u="none" baseline="0" dirty="0" smtClean="0"/>
              <a:t>. Con respecto a la creación de otros objetos que ya vimos, lo único de </a:t>
            </a:r>
            <a:r>
              <a:rPr lang="es-AR" sz="1400" b="1" u="none" baseline="0" dirty="0" smtClean="0"/>
              <a:t>diferente</a:t>
            </a:r>
            <a:r>
              <a:rPr lang="es-AR" sz="1400" u="none" baseline="0" dirty="0" smtClean="0"/>
              <a:t> que tiene es la </a:t>
            </a:r>
            <a:r>
              <a:rPr lang="es-AR" sz="1400" b="1" u="none" baseline="0" dirty="0" smtClean="0"/>
              <a:t>inclusión opcional de parámetros de entrada</a:t>
            </a:r>
            <a:r>
              <a:rPr lang="es-AR" sz="1400" u="none" baseline="0" dirty="0" smtClean="0"/>
              <a:t> que va a recibir el SP al momento de ejecutarse y va a utilizar según su lógica.</a:t>
            </a:r>
          </a:p>
          <a:p>
            <a:r>
              <a:rPr lang="es-AR" sz="1400" u="none" baseline="0" noProof="0" dirty="0" smtClean="0"/>
              <a:t>Además</a:t>
            </a:r>
            <a:r>
              <a:rPr lang="es-AR" sz="1400" u="none" baseline="0" dirty="0" smtClean="0"/>
              <a:t> es posible </a:t>
            </a:r>
            <a:r>
              <a:rPr lang="es-AR" sz="1400" b="1" u="none" baseline="0" dirty="0" smtClean="0"/>
              <a:t>declarar variables dentro del mismo SP </a:t>
            </a:r>
            <a:r>
              <a:rPr lang="es-AR" sz="1400" u="none" baseline="0" dirty="0" smtClean="0"/>
              <a:t>y utilizarlas de </a:t>
            </a:r>
            <a:r>
              <a:rPr lang="es-AR" sz="1400" u="none" baseline="0" noProof="0" dirty="0" smtClean="0"/>
              <a:t>igual</a:t>
            </a:r>
            <a:r>
              <a:rPr lang="es-AR" sz="1400" u="none" baseline="0" dirty="0" smtClean="0"/>
              <a:t> forma. Básicamente </a:t>
            </a:r>
            <a:r>
              <a:rPr lang="es-AR" sz="1400" b="1" u="none" baseline="0" dirty="0" smtClean="0"/>
              <a:t>no existe nada que hayamos visto</a:t>
            </a:r>
            <a:r>
              <a:rPr lang="es-AR" sz="1400" u="none" baseline="0" dirty="0" smtClean="0"/>
              <a:t> durante las charlas </a:t>
            </a:r>
            <a:r>
              <a:rPr lang="es-AR" sz="1400" b="1" u="none" baseline="0" dirty="0" smtClean="0"/>
              <a:t>que no podamos hacer </a:t>
            </a:r>
            <a:r>
              <a:rPr lang="es-AR" sz="1400" u="none" baseline="0" dirty="0" smtClean="0"/>
              <a:t>dentro de un SP. </a:t>
            </a:r>
          </a:p>
          <a:p>
            <a:endParaRPr lang="en-US" sz="1400" u="none" baseline="0" dirty="0" smtClean="0"/>
          </a:p>
          <a:p>
            <a:r>
              <a:rPr lang="es-AR" sz="1400" u="none" baseline="0" dirty="0" smtClean="0"/>
              <a:t>El </a:t>
            </a:r>
            <a:r>
              <a:rPr lang="es-AR" sz="1400" b="1" u="none" baseline="0" dirty="0" smtClean="0"/>
              <a:t>valor</a:t>
            </a:r>
            <a:r>
              <a:rPr lang="es-AR" sz="1400" u="none" baseline="0" dirty="0" smtClean="0"/>
              <a:t> </a:t>
            </a:r>
            <a:r>
              <a:rPr lang="es-AR" sz="1400" b="1" u="none" baseline="0" dirty="0" smtClean="0"/>
              <a:t>que vamos a devolver </a:t>
            </a:r>
            <a:r>
              <a:rPr lang="es-AR" sz="1400" u="none" baseline="0" dirty="0" smtClean="0"/>
              <a:t>como salida tiene un tratamiento especial. Por empezar debe declarar junto a la palabra </a:t>
            </a:r>
            <a:r>
              <a:rPr lang="es-AR" sz="1400" b="1" u="none" baseline="0" dirty="0" smtClean="0"/>
              <a:t>OUTPUT</a:t>
            </a:r>
            <a:r>
              <a:rPr lang="es-AR" sz="1400" u="none" baseline="0" dirty="0" smtClean="0"/>
              <a:t> luego del tipo de dato (Esto ya esta dándole a entender a SQL Server que este parámetros lo vamos a estar devolviendo). Por otro lado, </a:t>
            </a:r>
            <a:r>
              <a:rPr lang="es-AR" sz="1400" b="1" u="none" baseline="0" dirty="0" smtClean="0"/>
              <a:t>con la instrucción RETURN </a:t>
            </a:r>
            <a:r>
              <a:rPr lang="es-AR" sz="1400" u="none" baseline="0" dirty="0" smtClean="0"/>
              <a:t>lo devolvemos. También </a:t>
            </a:r>
            <a:r>
              <a:rPr lang="es-AR" sz="1400" b="1" u="none" baseline="0" dirty="0" smtClean="0"/>
              <a:t>podemos devolver valores fijos</a:t>
            </a:r>
            <a:r>
              <a:rPr lang="es-AR" sz="1400" u="none" baseline="0" dirty="0" smtClean="0"/>
              <a:t>, por ejemplo “RETURN ‘OK’”</a:t>
            </a:r>
          </a:p>
          <a:p>
            <a:r>
              <a:rPr lang="es-AR" sz="1400" u="none" baseline="0" dirty="0" smtClean="0"/>
              <a:t>Se puede utilizar cualquier tipo de dato como parámetro de salida a excepción de text, </a:t>
            </a:r>
            <a:r>
              <a:rPr lang="es-AR" sz="1400" u="none" baseline="0" dirty="0" err="1" smtClean="0"/>
              <a:t>ntext</a:t>
            </a:r>
            <a:r>
              <a:rPr lang="es-AR" sz="1400" u="none" baseline="0" dirty="0" smtClean="0"/>
              <a:t> e </a:t>
            </a:r>
            <a:r>
              <a:rPr lang="es-AR" sz="1400" u="none" baseline="0" dirty="0" err="1" smtClean="0"/>
              <a:t>image</a:t>
            </a:r>
            <a:r>
              <a:rPr lang="es-AR" sz="1400" u="none" baseline="0" dirty="0" smtClean="0"/>
              <a:t>.</a:t>
            </a: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u="none" baseline="0" dirty="0" smtClean="0"/>
          </a:p>
          <a:p>
            <a:r>
              <a:rPr lang="es-AR" sz="1400" u="none" baseline="0" dirty="0" smtClean="0"/>
              <a:t>A este punto podríamos </a:t>
            </a:r>
            <a:r>
              <a:rPr lang="es-AR" sz="1400" b="1" u="none" baseline="0" dirty="0" smtClean="0"/>
              <a:t>clasificar los SP </a:t>
            </a:r>
            <a:r>
              <a:rPr lang="es-AR" sz="1400" u="none" baseline="0" dirty="0" smtClean="0"/>
              <a:t>de acuerdo a los valores de entrada y salida </a:t>
            </a:r>
            <a:r>
              <a:rPr lang="es-AR" sz="1400" b="1" u="none" baseline="0" dirty="0" smtClean="0"/>
              <a:t>en</a:t>
            </a:r>
            <a:r>
              <a:rPr lang="es-AR" sz="1400" u="none" baseline="0" dirty="0" smtClean="0"/>
              <a:t> </a:t>
            </a:r>
            <a:r>
              <a:rPr lang="es-AR" sz="1400" b="1" u="none" baseline="0" dirty="0" smtClean="0"/>
              <a:t>4</a:t>
            </a:r>
            <a:r>
              <a:rPr lang="es-AR" sz="1400" u="none" baseline="0" dirty="0" smtClean="0"/>
              <a:t>:</a:t>
            </a:r>
          </a:p>
          <a:p>
            <a:pPr marL="342900" indent="-342900">
              <a:buFont typeface="+mj-lt"/>
              <a:buAutoNum type="arabicPeriod"/>
            </a:pPr>
            <a:r>
              <a:rPr lang="es-AR" sz="1400" u="none" baseline="0" dirty="0" smtClean="0"/>
              <a:t>Los que no reciben parámetros ni devuelven valores.</a:t>
            </a:r>
          </a:p>
          <a:p>
            <a:pPr marL="342900" indent="-342900">
              <a:buFont typeface="+mj-lt"/>
              <a:buAutoNum type="arabicPeriod"/>
            </a:pPr>
            <a:r>
              <a:rPr lang="es-AR" sz="1400" u="none" baseline="0" dirty="0" smtClean="0"/>
              <a:t>Los que no reciben parámetros pero devuelven valores.</a:t>
            </a:r>
          </a:p>
          <a:p>
            <a:pPr marL="342900" indent="-342900">
              <a:buFont typeface="+mj-lt"/>
              <a:buAutoNum type="arabicPeriod"/>
            </a:pPr>
            <a:r>
              <a:rPr lang="es-AR" sz="1400" u="none" baseline="0" dirty="0" smtClean="0"/>
              <a:t>Los que reciben parámetros pero no devuelven valores.</a:t>
            </a:r>
          </a:p>
          <a:p>
            <a:pPr marL="342900" indent="-342900">
              <a:buFont typeface="+mj-lt"/>
              <a:buAutoNum type="arabicPeriod"/>
            </a:pPr>
            <a:r>
              <a:rPr lang="es-AR" sz="1400" u="none" baseline="0" dirty="0" smtClean="0"/>
              <a:t>Los que reciben parámetros y también devuelven valores.</a:t>
            </a:r>
          </a:p>
          <a:p>
            <a:pPr marL="0" indent="0">
              <a:buFont typeface="+mj-lt"/>
              <a:buNone/>
            </a:pPr>
            <a:endParaRPr lang="es-AR" sz="1400" u="none" baseline="0" dirty="0" smtClean="0"/>
          </a:p>
          <a:p>
            <a:pPr marL="0" indent="0">
              <a:buFont typeface="+mj-lt"/>
              <a:buNone/>
            </a:pPr>
            <a:r>
              <a:rPr lang="es-AR" sz="1400" u="none" baseline="0" dirty="0" smtClean="0"/>
              <a:t>Para modificar un SP solo hay que cambiar el </a:t>
            </a:r>
            <a:r>
              <a:rPr lang="es-AR" sz="1400" b="1" u="none" baseline="0" dirty="0" smtClean="0"/>
              <a:t>CREATE por un ALTER</a:t>
            </a:r>
            <a:r>
              <a:rPr lang="es-AR" sz="1400" u="none" baseline="0" dirty="0" smtClean="0"/>
              <a:t>. Luego de ejecutado se va a redefinir el SP. Para eliminar un SP, basta con ejecutar la sentencia </a:t>
            </a:r>
            <a:r>
              <a:rPr lang="es-AR" sz="1400" b="1" u="none" baseline="0" dirty="0" smtClean="0"/>
              <a:t>DROP PROCEDURE </a:t>
            </a:r>
            <a:r>
              <a:rPr lang="es-AR" sz="1400" u="none" baseline="0" dirty="0" smtClean="0"/>
              <a:t>nombreSP.</a:t>
            </a:r>
          </a:p>
          <a:p>
            <a:pPr marL="0" indent="0">
              <a:buFont typeface="+mj-lt"/>
              <a:buNone/>
            </a:pPr>
            <a:r>
              <a:rPr lang="es-AR" sz="1400" u="none" baseline="0" noProof="0" dirty="0" smtClean="0"/>
              <a:t>Al realizar alguna de estas operaciones, se debe </a:t>
            </a:r>
            <a:r>
              <a:rPr lang="es-AR" sz="1400" b="1" u="none" baseline="0" noProof="0" dirty="0" smtClean="0"/>
              <a:t>considerar las dependencias </a:t>
            </a:r>
            <a:r>
              <a:rPr lang="es-AR" sz="1400" u="none" baseline="0" noProof="0" dirty="0" smtClean="0"/>
              <a:t>del SP creado. De esta forma podremos tomar los recaudos necesario para no dejar nada sin funcionar y que los resultados devueltos sean los correctos.</a:t>
            </a:r>
          </a:p>
          <a:p>
            <a:pPr marL="0" indent="0">
              <a:buFont typeface="+mj-lt"/>
              <a:buNone/>
            </a:pPr>
            <a:endParaRPr lang="es-AR" sz="1400" u="none" baseline="0" noProof="0" dirty="0" smtClean="0"/>
          </a:p>
          <a:p>
            <a:pPr marL="0" indent="0">
              <a:buFont typeface="+mj-lt"/>
              <a:buNone/>
            </a:pPr>
            <a:r>
              <a:rPr lang="es-AR" sz="1400" u="none" baseline="0" noProof="0" dirty="0" smtClean="0"/>
              <a:t>EJECUCION</a:t>
            </a:r>
          </a:p>
          <a:p>
            <a:r>
              <a:rPr lang="es-AR" sz="1400" u="none" baseline="0" noProof="0" dirty="0" smtClean="0"/>
              <a:t>Existen </a:t>
            </a:r>
            <a:r>
              <a:rPr lang="es-AR" sz="1400" b="1" u="none" baseline="0" noProof="0" dirty="0" smtClean="0"/>
              <a:t>2 formas de ejecutar un SP </a:t>
            </a:r>
            <a:r>
              <a:rPr lang="es-AR" sz="1400" u="none" baseline="0" noProof="0" dirty="0" smtClean="0"/>
              <a:t>desde SQL Server:</a:t>
            </a:r>
          </a:p>
          <a:p>
            <a:pPr marL="342900" indent="-342900">
              <a:buAutoNum type="arabicPeriod"/>
            </a:pPr>
            <a:r>
              <a:rPr lang="es-AR" sz="1400" u="none" baseline="0" noProof="0" dirty="0" smtClean="0"/>
              <a:t>Por </a:t>
            </a:r>
            <a:r>
              <a:rPr lang="es-AR" sz="1400" b="1" u="none" baseline="0" noProof="0" dirty="0" smtClean="0"/>
              <a:t>código</a:t>
            </a:r>
            <a:r>
              <a:rPr lang="es-AR" sz="1400" u="none" baseline="0" noProof="0" dirty="0" smtClean="0"/>
              <a:t>.</a:t>
            </a:r>
          </a:p>
          <a:p>
            <a:pPr marL="342900" indent="-342900">
              <a:buAutoNum type="arabicPeriod"/>
            </a:pPr>
            <a:r>
              <a:rPr lang="es-AR" sz="1400" u="none" baseline="0" noProof="0" dirty="0" smtClean="0"/>
              <a:t>Por </a:t>
            </a:r>
            <a:r>
              <a:rPr lang="es-AR" sz="1400" b="1" u="none" baseline="0" noProof="0" dirty="0" smtClean="0"/>
              <a:t>árbol de directorio</a:t>
            </a:r>
            <a:r>
              <a:rPr lang="es-AR" sz="1400" u="none" baseline="0" noProof="0" dirty="0" smtClean="0"/>
              <a:t>.</a:t>
            </a:r>
          </a:p>
          <a:p>
            <a:pPr marL="342900" indent="-342900">
              <a:buAutoNum type="arabicPeriod"/>
            </a:pPr>
            <a:endParaRPr lang="es-AR" sz="1400" u="none" baseline="0" noProof="0" dirty="0" smtClean="0"/>
          </a:p>
          <a:p>
            <a:pPr marL="0" indent="0">
              <a:buNone/>
            </a:pPr>
            <a:r>
              <a:rPr lang="es-AR" sz="1400" u="none" baseline="0" noProof="0" dirty="0" smtClean="0"/>
              <a:t>1. Por </a:t>
            </a:r>
            <a:r>
              <a:rPr lang="es-AR" sz="1400" b="1" u="none" baseline="0" noProof="0" dirty="0" smtClean="0"/>
              <a:t>código</a:t>
            </a:r>
            <a:r>
              <a:rPr lang="es-AR" sz="1400" u="none" baseline="0" noProof="0" dirty="0" smtClean="0"/>
              <a:t>.</a:t>
            </a:r>
          </a:p>
          <a:p>
            <a:pPr marL="0" indent="0">
              <a:buNone/>
            </a:pPr>
            <a:r>
              <a:rPr lang="es-AR" sz="1400" u="none" baseline="0" noProof="0" dirty="0" smtClean="0"/>
              <a:t>Se utiliza la instrucción </a:t>
            </a:r>
            <a:r>
              <a:rPr lang="es-AR" sz="1400" b="1" u="none" baseline="0" noProof="0" dirty="0" smtClean="0"/>
              <a:t>EXEC </a:t>
            </a:r>
            <a:r>
              <a:rPr lang="es-AR" sz="1400" b="1" u="none" baseline="0" noProof="0" dirty="0" err="1" smtClean="0"/>
              <a:t>nombreSP</a:t>
            </a:r>
            <a:r>
              <a:rPr lang="es-AR" sz="1400" b="1" u="none" baseline="0" noProof="0" dirty="0" smtClean="0"/>
              <a:t> </a:t>
            </a:r>
            <a:r>
              <a:rPr lang="es-AR" sz="1400" u="none" baseline="0" noProof="0" dirty="0" smtClean="0"/>
              <a:t>+ </a:t>
            </a:r>
            <a:r>
              <a:rPr lang="es-AR" sz="1400" b="1" u="none" baseline="0" noProof="0" dirty="0" smtClean="0"/>
              <a:t>valores</a:t>
            </a:r>
            <a:r>
              <a:rPr lang="es-AR" sz="1400" u="none" baseline="0" noProof="0" dirty="0" smtClean="0"/>
              <a:t> asociados a los </a:t>
            </a:r>
            <a:r>
              <a:rPr lang="es-AR" sz="1400" b="1" u="none" baseline="0" noProof="0" dirty="0" smtClean="0"/>
              <a:t>parámetros</a:t>
            </a:r>
            <a:r>
              <a:rPr lang="es-AR" sz="1400" u="none" baseline="0" noProof="0" dirty="0" smtClean="0"/>
              <a:t> del SP.</a:t>
            </a:r>
          </a:p>
          <a:p>
            <a:pPr marL="0" indent="0">
              <a:buNone/>
            </a:pPr>
            <a:r>
              <a:rPr lang="es-AR" sz="1400" u="none" baseline="0" noProof="0" dirty="0" smtClean="0"/>
              <a:t>La </a:t>
            </a:r>
            <a:r>
              <a:rPr lang="es-AR" sz="1400" b="1" u="none" baseline="0" noProof="0" dirty="0" smtClean="0"/>
              <a:t>problemática</a:t>
            </a:r>
            <a:r>
              <a:rPr lang="es-AR" sz="1400" u="none" baseline="0" noProof="0" dirty="0" smtClean="0"/>
              <a:t> se puede dar con los parámetros a enviar. Podemos </a:t>
            </a:r>
            <a:r>
              <a:rPr lang="es-AR" sz="1400" b="1" u="none" baseline="0" noProof="0" dirty="0" smtClean="0"/>
              <a:t>no estar seguros de</a:t>
            </a:r>
            <a:r>
              <a:rPr lang="es-AR" sz="1400" u="none" baseline="0" noProof="0" dirty="0" smtClean="0"/>
              <a:t> que cantidad de </a:t>
            </a:r>
            <a:r>
              <a:rPr lang="es-AR" sz="1400" b="1" u="none" baseline="0" noProof="0" dirty="0" smtClean="0"/>
              <a:t>parámetros recibe y que tipo de datos </a:t>
            </a:r>
            <a:r>
              <a:rPr lang="es-AR" sz="1400" u="none" baseline="0" noProof="0" dirty="0" smtClean="0"/>
              <a:t>maneja (Probar si con el INTELISESE esto se ve). </a:t>
            </a:r>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u="none" baseline="0" noProof="0" dirty="0" smtClean="0"/>
              <a:t>Los </a:t>
            </a:r>
            <a:r>
              <a:rPr lang="es-AR" sz="1400" b="1" u="none" baseline="0" noProof="0" dirty="0" smtClean="0"/>
              <a:t>resultados de salida </a:t>
            </a:r>
            <a:r>
              <a:rPr lang="es-AR" sz="1400" u="none" baseline="0" noProof="0" dirty="0" smtClean="0"/>
              <a:t>obtenido producto de la ejecución de un SP </a:t>
            </a:r>
            <a:r>
              <a:rPr lang="es-AR" sz="1400" b="1" u="none" baseline="0" noProof="0" dirty="0" smtClean="0"/>
              <a:t>pueden almacenarse en una variable </a:t>
            </a:r>
            <a:r>
              <a:rPr lang="es-AR" sz="1400" u="none" baseline="0" noProof="0" dirty="0" smtClean="0"/>
              <a:t>(por supuesto, debe ser </a:t>
            </a:r>
            <a:r>
              <a:rPr lang="es-AR" sz="1400" b="1" u="none" baseline="0" noProof="0" dirty="0" smtClean="0"/>
              <a:t>del mismo tipo </a:t>
            </a:r>
            <a:r>
              <a:rPr lang="es-AR" sz="1400" u="none" baseline="0" noProof="0" dirty="0" smtClean="0"/>
              <a:t>que la salida).</a:t>
            </a:r>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u="none" baseline="0" noProof="0" dirty="0" smtClean="0"/>
              <a:t>Se puede hacer un </a:t>
            </a:r>
            <a:r>
              <a:rPr lang="es-AR" sz="1400" u="none" baseline="0" noProof="0" dirty="0" err="1" smtClean="0"/>
              <a:t>sp_helptext</a:t>
            </a:r>
            <a:r>
              <a:rPr lang="es-AR" sz="1400" u="none" baseline="0" noProof="0" dirty="0" smtClean="0"/>
              <a:t> para ver que hace y que parámetros recibe un SP.</a:t>
            </a:r>
          </a:p>
          <a:p>
            <a:pPr marL="0" indent="0">
              <a:buNone/>
            </a:pPr>
            <a:endParaRPr lang="es-AR" sz="1400" u="none" baseline="0" noProof="0" dirty="0" smtClean="0"/>
          </a:p>
          <a:p>
            <a:pPr marL="0" indent="0">
              <a:buNone/>
            </a:pPr>
            <a:r>
              <a:rPr lang="es-AR" sz="1400" u="none" baseline="0" noProof="0" dirty="0" smtClean="0"/>
              <a:t>2. Por </a:t>
            </a:r>
            <a:r>
              <a:rPr lang="es-AR" sz="1400" b="1" u="none" baseline="0" noProof="0" dirty="0" smtClean="0"/>
              <a:t>árbol de directorios</a:t>
            </a:r>
            <a:r>
              <a:rPr lang="es-AR" sz="1400" u="none" baseline="0" noProof="0" dirty="0" smtClean="0"/>
              <a:t>.</a:t>
            </a:r>
          </a:p>
          <a:p>
            <a:pPr marL="0" indent="0">
              <a:buNone/>
            </a:pPr>
            <a:r>
              <a:rPr lang="es-AR" sz="1400" u="none" baseline="0" noProof="0" dirty="0" smtClean="0"/>
              <a:t>SQL nos </a:t>
            </a:r>
            <a:r>
              <a:rPr lang="es-AR" sz="1400" b="1" u="none" baseline="0" noProof="0" dirty="0" smtClean="0"/>
              <a:t>ofrece una pantalla</a:t>
            </a:r>
            <a:r>
              <a:rPr lang="es-AR" sz="1400" u="none" baseline="0" noProof="0" dirty="0" smtClean="0"/>
              <a:t> donde ver ciertos datos de el SP y poder definir de forma clara los parámetros a utilizar.</a:t>
            </a:r>
          </a:p>
          <a:p>
            <a:pPr marL="0" indent="0">
              <a:buFont typeface="+mj-lt"/>
              <a:buNone/>
            </a:pPr>
            <a:endParaRPr lang="es-AR" sz="1400" u="none" baseline="0" noProof="0" dirty="0" smtClean="0"/>
          </a:p>
          <a:p>
            <a:pPr marL="0" indent="0">
              <a:buFont typeface="+mj-lt"/>
              <a:buNone/>
            </a:pPr>
            <a:endParaRPr lang="es-AR" sz="1400" b="1" u="none"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7</a:t>
            </a:fld>
            <a:endParaRPr lang="es-AR" dirty="0"/>
          </a:p>
        </p:txBody>
      </p:sp>
    </p:spTree>
    <p:extLst>
      <p:ext uri="{BB962C8B-B14F-4D97-AF65-F5344CB8AC3E}">
        <p14:creationId xmlns:p14="http://schemas.microsoft.com/office/powerpoint/2010/main" val="1675472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noProof="0" dirty="0" smtClean="0"/>
              <a:t>Otras características de los SP:</a:t>
            </a:r>
          </a:p>
          <a:p>
            <a:pPr marL="285750" indent="-285750">
              <a:buFont typeface="Arial" panose="020B0604020202020204" pitchFamily="34" charset="0"/>
              <a:buChar char="•"/>
            </a:pPr>
            <a:r>
              <a:rPr lang="es-AR" sz="1400" u="none" baseline="0" dirty="0" smtClean="0"/>
              <a:t>Con la instrucción </a:t>
            </a:r>
            <a:r>
              <a:rPr lang="es-AR" sz="1400" b="1" u="none" baseline="0" dirty="0" smtClean="0"/>
              <a:t>sp_helptext</a:t>
            </a:r>
            <a:r>
              <a:rPr lang="es-AR" sz="1400" u="none" baseline="0" dirty="0" smtClean="0"/>
              <a:t> podemos ver </a:t>
            </a:r>
            <a:r>
              <a:rPr lang="es-AR" sz="1400" b="1" u="none" baseline="0" dirty="0" smtClean="0"/>
              <a:t>que hace un SP </a:t>
            </a:r>
            <a:r>
              <a:rPr lang="es-AR" sz="1400" u="none" baseline="0" dirty="0" smtClean="0"/>
              <a:t>(Aunque también se puede ver siempre desde el árbol de directorios).</a:t>
            </a:r>
            <a:endParaRPr lang="es-AR" sz="1400" u="none" baseline="0" noProof="0" dirty="0" smtClean="0"/>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u="none" baseline="0" dirty="0" smtClean="0"/>
              <a:t>Es posible </a:t>
            </a:r>
            <a:r>
              <a:rPr lang="es-AR" sz="1400" b="1" u="none" baseline="0" dirty="0" smtClean="0"/>
              <a:t>encriptar un SP </a:t>
            </a:r>
            <a:r>
              <a:rPr lang="es-AR" sz="1400" u="none" baseline="0" dirty="0" smtClean="0"/>
              <a:t>de la misma forma que se encripta una vista (con la sentencia </a:t>
            </a:r>
            <a:r>
              <a:rPr lang="es-AR" sz="1400" b="1" u="none" baseline="0" dirty="0" err="1" smtClean="0"/>
              <a:t>with</a:t>
            </a:r>
            <a:r>
              <a:rPr lang="es-AR" sz="1400" b="1" u="none" baseline="0" dirty="0" smtClean="0"/>
              <a:t> </a:t>
            </a:r>
            <a:r>
              <a:rPr lang="es-AR" sz="1400" b="1" u="none" baseline="0" dirty="0" err="1" smtClean="0"/>
              <a:t>encryption</a:t>
            </a:r>
            <a:r>
              <a:rPr lang="es-AR" sz="1400" u="none" baseline="0" dirty="0" smtClean="0"/>
              <a:t>). De hacerse esto, no se podrá leer el contenido del SP con la instrucción </a:t>
            </a:r>
            <a:r>
              <a:rPr lang="es-AR" sz="1400" u="none" baseline="0" dirty="0" err="1" smtClean="0"/>
              <a:t>sp_helptext</a:t>
            </a:r>
            <a:r>
              <a:rPr lang="es-AR" sz="1400" u="none" baseline="0" dirty="0" smtClean="0"/>
              <a:t>.</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u="none" baseline="0" dirty="0" smtClean="0"/>
              <a:t>Los </a:t>
            </a:r>
            <a:r>
              <a:rPr lang="es-AR" sz="1400" b="1" u="none" baseline="0" dirty="0" smtClean="0"/>
              <a:t>SPs creados </a:t>
            </a:r>
            <a:r>
              <a:rPr lang="es-AR" sz="1400" u="none" baseline="0" dirty="0" smtClean="0"/>
              <a:t>pueden consultarse en las tablas: </a:t>
            </a:r>
            <a:r>
              <a:rPr lang="es-AR" sz="1400" b="1" i="0" kern="1200" dirty="0" err="1" smtClean="0">
                <a:solidFill>
                  <a:schemeClr val="tx1"/>
                </a:solidFill>
                <a:effectLst/>
                <a:latin typeface="+mn-lt"/>
                <a:ea typeface="+mn-ea"/>
                <a:cs typeface="+mn-cs"/>
              </a:rPr>
              <a:t>sys.objects</a:t>
            </a:r>
            <a:r>
              <a:rPr lang="es-AR" sz="1400" dirty="0" smtClean="0"/>
              <a:t>.</a:t>
            </a:r>
            <a:endParaRPr lang="es-AR" sz="1400" dirty="0" smtClean="0"/>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noProof="0" dirty="0" smtClean="0"/>
              <a:t>Consultando</a:t>
            </a:r>
            <a:r>
              <a:rPr lang="es-AR" sz="1400" baseline="0" noProof="0" dirty="0" smtClean="0"/>
              <a:t> la table </a:t>
            </a:r>
            <a:r>
              <a:rPr lang="es-AR" sz="1600" b="1" i="0" kern="1200" dirty="0" smtClean="0">
                <a:solidFill>
                  <a:schemeClr val="tx1"/>
                </a:solidFill>
                <a:effectLst/>
                <a:latin typeface="+mn-lt"/>
                <a:ea typeface="+mn-ea"/>
                <a:cs typeface="+mn-cs"/>
              </a:rPr>
              <a:t> </a:t>
            </a:r>
            <a:r>
              <a:rPr lang="es-AR" sz="1600" b="1" i="0" kern="1200" dirty="0" err="1" smtClean="0">
                <a:solidFill>
                  <a:schemeClr val="tx1"/>
                </a:solidFill>
                <a:effectLst/>
                <a:latin typeface="+mn-lt"/>
                <a:ea typeface="+mn-ea"/>
                <a:cs typeface="+mn-cs"/>
              </a:rPr>
              <a:t>sys.dm_sql_referencing_entities</a:t>
            </a:r>
            <a:r>
              <a:rPr lang="es-AR" sz="1400" b="1" i="0" kern="1200" noProof="0" dirty="0" smtClean="0">
                <a:solidFill>
                  <a:schemeClr val="tx1"/>
                </a:solidFill>
                <a:effectLst/>
                <a:latin typeface="+mn-lt"/>
                <a:ea typeface="+mn-ea"/>
                <a:cs typeface="+mn-cs"/>
              </a:rPr>
              <a:t> </a:t>
            </a:r>
            <a:r>
              <a:rPr lang="es-AR" sz="1400" b="0" i="0" kern="1200" noProof="0" dirty="0" smtClean="0">
                <a:solidFill>
                  <a:schemeClr val="tx1"/>
                </a:solidFill>
                <a:effectLst/>
                <a:latin typeface="+mn-lt"/>
                <a:ea typeface="+mn-ea"/>
                <a:cs typeface="+mn-cs"/>
              </a:rPr>
              <a:t>podemos ver las dependencias que tiene un SP.</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1" u="none" baseline="0" dirty="0" smtClean="0"/>
              <a:t>Se pueden declarar valores nulos </a:t>
            </a:r>
            <a:r>
              <a:rPr lang="es-AR" sz="1400" b="0" u="none" baseline="0" dirty="0" smtClean="0"/>
              <a:t>o no nulos luego del tipo de dato declarado.</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i="0" kern="1200" noProof="0" dirty="0" smtClean="0">
                <a:solidFill>
                  <a:schemeClr val="tx1"/>
                </a:solidFill>
                <a:effectLst/>
                <a:latin typeface="+mn-lt"/>
                <a:ea typeface="+mn-ea"/>
                <a:cs typeface="+mn-cs"/>
              </a:rPr>
              <a:t>A modo</a:t>
            </a:r>
            <a:r>
              <a:rPr lang="es-AR" sz="1400" b="0" i="0" kern="1200" baseline="0" noProof="0" dirty="0" smtClean="0">
                <a:solidFill>
                  <a:schemeClr val="tx1"/>
                </a:solidFill>
                <a:effectLst/>
                <a:latin typeface="+mn-lt"/>
                <a:ea typeface="+mn-ea"/>
                <a:cs typeface="+mn-cs"/>
              </a:rPr>
              <a:t> de </a:t>
            </a:r>
            <a:r>
              <a:rPr lang="es-AR" sz="1400" b="1" i="0" kern="1200" baseline="0" noProof="0" dirty="0" smtClean="0">
                <a:solidFill>
                  <a:schemeClr val="tx1"/>
                </a:solidFill>
                <a:effectLst/>
                <a:latin typeface="+mn-lt"/>
                <a:ea typeface="+mn-ea"/>
                <a:cs typeface="+mn-cs"/>
              </a:rPr>
              <a:t>resumen</a:t>
            </a:r>
            <a:r>
              <a:rPr lang="es-AR" sz="1400" b="0" i="0" kern="1200" baseline="0" noProof="0" dirty="0" smtClean="0">
                <a:solidFill>
                  <a:schemeClr val="tx1"/>
                </a:solidFill>
                <a:effectLst/>
                <a:latin typeface="+mn-lt"/>
                <a:ea typeface="+mn-ea"/>
                <a:cs typeface="+mn-cs"/>
              </a:rPr>
              <a:t> y </a:t>
            </a:r>
            <a:r>
              <a:rPr lang="es-AR" sz="1400" b="0" i="0" u="none" kern="1200" baseline="0" noProof="0" dirty="0" smtClean="0">
                <a:solidFill>
                  <a:schemeClr val="tx1"/>
                </a:solidFill>
                <a:effectLst/>
                <a:latin typeface="+mn-lt"/>
                <a:ea typeface="+mn-ea"/>
                <a:cs typeface="+mn-cs"/>
              </a:rPr>
              <a:t>c</a:t>
            </a:r>
            <a:r>
              <a:rPr lang="es-AR" sz="1400" u="none" baseline="0" noProof="0" dirty="0" smtClean="0"/>
              <a:t>omo comentamos al arrancar, los SPs representan los </a:t>
            </a:r>
            <a:r>
              <a:rPr lang="es-AR" sz="1400" b="1" u="none" baseline="0" noProof="0" dirty="0" smtClean="0"/>
              <a:t>objetos mas flexibles </a:t>
            </a:r>
            <a:r>
              <a:rPr lang="es-AR" sz="1400" u="none" baseline="0" noProof="0" dirty="0" smtClean="0"/>
              <a:t>con los que vamos a poder trabajar en SQL Server.</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AR" sz="1400" b="0" u="none" baseline="0" dirty="0" smtClean="0"/>
          </a:p>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400" u="none" baseline="0" noProof="0" dirty="0" smtClean="0"/>
              <a:t>SET </a:t>
            </a:r>
            <a:r>
              <a:rPr lang="es-AR" sz="1400" b="1" u="none" baseline="0" noProof="0" dirty="0" smtClean="0"/>
              <a:t>ANSI_NULL</a:t>
            </a:r>
            <a:r>
              <a:rPr lang="es-AR" sz="1400" u="none" baseline="0" noProof="0" dirty="0" smtClean="0"/>
              <a:t> ON : Determina que ante un “select * from tabla where campo = null” se devolverán 0 filas aun habiendo datos null</a:t>
            </a:r>
          </a:p>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321" b="0" i="0" kern="1200" dirty="0" smtClean="0">
                <a:solidFill>
                  <a:schemeClr val="tx1"/>
                </a:solidFill>
                <a:effectLst/>
                <a:latin typeface="+mn-lt"/>
                <a:ea typeface="+mn-ea"/>
                <a:cs typeface="+mn-cs"/>
              </a:rPr>
              <a:t>SET</a:t>
            </a:r>
            <a:r>
              <a:rPr lang="es-AR" sz="1321" b="1" i="0" kern="1200" dirty="0" smtClean="0">
                <a:solidFill>
                  <a:schemeClr val="tx1"/>
                </a:solidFill>
                <a:effectLst/>
                <a:latin typeface="+mn-lt"/>
                <a:ea typeface="+mn-ea"/>
                <a:cs typeface="+mn-cs"/>
              </a:rPr>
              <a:t> QUOTED_IDENTIFIER </a:t>
            </a:r>
            <a:r>
              <a:rPr lang="es-AR" sz="1321" b="0" i="0" kern="1200" dirty="0" smtClean="0">
                <a:solidFill>
                  <a:schemeClr val="tx1"/>
                </a:solidFill>
                <a:effectLst/>
                <a:latin typeface="+mn-lt"/>
                <a:ea typeface="+mn-ea"/>
                <a:cs typeface="+mn-cs"/>
              </a:rPr>
              <a:t>ON:</a:t>
            </a:r>
            <a:r>
              <a:rPr lang="es-AR" sz="1321" b="0" i="0" kern="1200" baseline="0" dirty="0" smtClean="0">
                <a:solidFill>
                  <a:schemeClr val="tx1"/>
                </a:solidFill>
                <a:effectLst/>
                <a:latin typeface="+mn-lt"/>
                <a:ea typeface="+mn-ea"/>
                <a:cs typeface="+mn-cs"/>
              </a:rPr>
              <a:t> Determina si se pueden utilizar comillas dobles para filtrar texto.</a:t>
            </a:r>
            <a:endParaRPr lang="es-AR" sz="1400" b="0" i="0" kern="1200" dirty="0" smtClean="0">
              <a:solidFill>
                <a:schemeClr val="tx1"/>
              </a:solidFill>
              <a:effectLst/>
              <a:latin typeface="+mn-lt"/>
              <a:ea typeface="+mn-ea"/>
              <a:cs typeface="+mn-cs"/>
            </a:endParaRPr>
          </a:p>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AR" sz="140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8</a:t>
            </a:fld>
            <a:endParaRPr lang="es-AR" dirty="0"/>
          </a:p>
        </p:txBody>
      </p:sp>
    </p:spTree>
    <p:extLst>
      <p:ext uri="{BB962C8B-B14F-4D97-AF65-F5344CB8AC3E}">
        <p14:creationId xmlns:p14="http://schemas.microsoft.com/office/powerpoint/2010/main" val="1592471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noProof="0" dirty="0" smtClean="0"/>
              <a:t>En las primeras charlas de SQL Nivel ”Inicial” vimos que </a:t>
            </a:r>
            <a:r>
              <a:rPr lang="es-AR" sz="1400" b="1" u="none" baseline="0" noProof="0" dirty="0" smtClean="0"/>
              <a:t>SQL Server</a:t>
            </a:r>
            <a:r>
              <a:rPr lang="es-AR" sz="1400" u="none" baseline="0" noProof="0" dirty="0" smtClean="0"/>
              <a:t> nos </a:t>
            </a:r>
            <a:r>
              <a:rPr lang="es-AR" sz="1400" b="1" u="none" baseline="0" noProof="0" dirty="0" smtClean="0"/>
              <a:t>ofrece</a:t>
            </a:r>
            <a:r>
              <a:rPr lang="es-AR" sz="1400" u="none" baseline="0" noProof="0" dirty="0" smtClean="0"/>
              <a:t> una buena </a:t>
            </a:r>
            <a:r>
              <a:rPr lang="es-AR" sz="1400" b="1" u="none" baseline="0" noProof="0" dirty="0" smtClean="0"/>
              <a:t>cantidad de funciones </a:t>
            </a:r>
            <a:r>
              <a:rPr lang="es-AR" sz="1400" u="none" baseline="0" noProof="0" dirty="0" smtClean="0"/>
              <a:t>para aplicar a nuestros datos. </a:t>
            </a:r>
            <a:r>
              <a:rPr lang="es-AR" sz="1400" b="1" u="none" baseline="0" noProof="0" dirty="0" smtClean="0"/>
              <a:t>Una alternativa </a:t>
            </a:r>
            <a:r>
              <a:rPr lang="es-AR" sz="1400" u="none" baseline="0" noProof="0" dirty="0" smtClean="0"/>
              <a:t>que tenemos </a:t>
            </a:r>
            <a:r>
              <a:rPr lang="es-AR" sz="1400" b="1" u="none" baseline="0" noProof="0" dirty="0" smtClean="0"/>
              <a:t>es la de construir nuestras propias funciones </a:t>
            </a:r>
            <a:r>
              <a:rPr lang="es-AR" sz="1400" u="none" baseline="0" noProof="0" dirty="0" smtClean="0"/>
              <a:t>y dejarlas </a:t>
            </a:r>
            <a:r>
              <a:rPr lang="es-AR" sz="1400" b="1" u="none" baseline="0" noProof="0" dirty="0" smtClean="0"/>
              <a:t>guardadas</a:t>
            </a:r>
            <a:r>
              <a:rPr lang="es-AR" sz="1400" u="none" baseline="0" noProof="0" dirty="0" smtClean="0"/>
              <a:t> en la base de datos </a:t>
            </a:r>
            <a:r>
              <a:rPr lang="es-AR" sz="1400" b="1" u="none" baseline="0" noProof="0" dirty="0" smtClean="0"/>
              <a:t>como</a:t>
            </a:r>
            <a:r>
              <a:rPr lang="es-AR" sz="1400" u="none" baseline="0" noProof="0" dirty="0" smtClean="0"/>
              <a:t> </a:t>
            </a:r>
            <a:r>
              <a:rPr lang="es-AR" sz="1400" b="1" u="none" baseline="0" noProof="0" dirty="0" smtClean="0"/>
              <a:t>objetos independientes y de acceso publico</a:t>
            </a:r>
            <a:r>
              <a:rPr lang="es-AR" sz="1400" u="none" baseline="0" noProof="0" dirty="0" smtClean="0"/>
              <a:t>.</a:t>
            </a:r>
          </a:p>
          <a:p>
            <a:endParaRPr lang="es-AR" sz="1400" u="none" baseline="0" noProof="0" dirty="0" smtClean="0"/>
          </a:p>
          <a:p>
            <a:r>
              <a:rPr lang="es-AR" sz="1400" u="none" baseline="0" noProof="0" dirty="0" smtClean="0"/>
              <a:t>Estos objetos </a:t>
            </a:r>
            <a:r>
              <a:rPr lang="es-AR" sz="1400" b="1" u="none" baseline="0" noProof="0" dirty="0" smtClean="0"/>
              <a:t>pueden recibir o no parámetros </a:t>
            </a:r>
            <a:r>
              <a:rPr lang="es-AR" sz="1400" u="none" baseline="0" noProof="0" dirty="0" smtClean="0"/>
              <a:t>(Hasta un total de 1.024) y </a:t>
            </a:r>
            <a:r>
              <a:rPr lang="es-AR" sz="1400" b="1" u="none" baseline="0" noProof="0" dirty="0" smtClean="0"/>
              <a:t>devuelven siempre un valor de salida</a:t>
            </a:r>
            <a:r>
              <a:rPr lang="es-AR" sz="1400" u="none" baseline="0" noProof="0" dirty="0" smtClean="0"/>
              <a:t>. </a:t>
            </a:r>
          </a:p>
          <a:p>
            <a:endParaRPr lang="es-AR" sz="1400" u="none" baseline="0" noProof="0" dirty="0" smtClean="0"/>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u="none" baseline="0" noProof="0" dirty="0" smtClean="0"/>
              <a:t>A diferencia de los SP, en este tipo de objetos no es posible incluir acciones de tipo DML (</a:t>
            </a:r>
            <a:r>
              <a:rPr lang="es-AR" sz="1400" b="1" u="none" baseline="0" noProof="0" dirty="0" smtClean="0"/>
              <a:t>Insert / Update / Delete / Truncate) ni DDL (CREATE / ALTER / DROP).</a:t>
            </a:r>
            <a:r>
              <a:rPr lang="es-AR" sz="1400" b="0" u="none" baseline="0" noProof="0" dirty="0" smtClean="0"/>
              <a:t> Con lo cual no se modifican de forma permanente ni datos ni estructuras de objetos</a:t>
            </a:r>
            <a:endParaRPr lang="es-AR" sz="1400" u="none" baseline="0" noProof="0" dirty="0" smtClean="0"/>
          </a:p>
          <a:p>
            <a:pPr marL="0" indent="0">
              <a:buNone/>
            </a:pPr>
            <a:endParaRPr lang="es-AR" sz="1400" u="none" baseline="0" noProof="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9</a:t>
            </a:fld>
            <a:endParaRPr lang="es-AR" dirty="0"/>
          </a:p>
        </p:txBody>
      </p:sp>
    </p:spTree>
    <p:extLst>
      <p:ext uri="{BB962C8B-B14F-4D97-AF65-F5344CB8AC3E}">
        <p14:creationId xmlns:p14="http://schemas.microsoft.com/office/powerpoint/2010/main" val="3397996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7"/>
            <a:ext cx="8672513" cy="6006001"/>
          </a:xfrm>
          <a:prstGeom prst="rect">
            <a:avLst/>
          </a:prstGeom>
        </p:spPr>
      </p:pic>
      <p:pic>
        <p:nvPicPr>
          <p:cNvPr id="4" name="Imagen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35318" y="2393110"/>
            <a:ext cx="3201875" cy="129004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4" name="Rectángulo 3"/>
          <p:cNvSpPr/>
          <p:nvPr userDrawn="1"/>
        </p:nvSpPr>
        <p:spPr>
          <a:xfrm>
            <a:off x="2135094" y="3580634"/>
            <a:ext cx="4543231" cy="338554"/>
          </a:xfrm>
          <a:prstGeom prst="rect">
            <a:avLst/>
          </a:prstGeom>
        </p:spPr>
        <p:txBody>
          <a:bodyPr wrap="none">
            <a:spAutoFit/>
          </a:bodyPr>
          <a:lstStyle/>
          <a:p>
            <a:r>
              <a:rPr lang="es-AR" sz="1600" dirty="0" smtClean="0">
                <a:solidFill>
                  <a:srgbClr val="2D2D2D"/>
                </a:solidFill>
                <a:latin typeface="Raleway" panose="020B0003030101060003" pitchFamily="34" charset="0"/>
              </a:rPr>
              <a:t>Desarrollo de </a:t>
            </a:r>
            <a:r>
              <a:rPr lang="es-AR" sz="1600" dirty="0">
                <a:solidFill>
                  <a:srgbClr val="2D2D2D"/>
                </a:solidFill>
                <a:latin typeface="Raleway" panose="020B0003030101060003" pitchFamily="34" charset="0"/>
              </a:rPr>
              <a:t>software e Ingeniería de calidad</a:t>
            </a:r>
            <a:endParaRPr lang="es-ES" sz="1600" dirty="0">
              <a:latin typeface="Raleway" panose="020B0003030101060003" pitchFamily="34" charset="0"/>
            </a:endParaRPr>
          </a:p>
        </p:txBody>
      </p:sp>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5318" y="1708200"/>
            <a:ext cx="3201875" cy="1290048"/>
          </a:xfrm>
          <a:prstGeom prst="rect">
            <a:avLst/>
          </a:prstGeom>
        </p:spPr>
      </p:pic>
      <p:sp>
        <p:nvSpPr>
          <p:cNvPr id="8" name="Rectángulo 7"/>
          <p:cNvSpPr/>
          <p:nvPr userDrawn="1"/>
        </p:nvSpPr>
        <p:spPr>
          <a:xfrm>
            <a:off x="1994187" y="3508400"/>
            <a:ext cx="4718333" cy="482796"/>
          </a:xfrm>
          <a:prstGeom prst="rect">
            <a:avLst/>
          </a:prstGeom>
          <a:noFill/>
          <a:ln w="3175">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Tree>
    <p:extLst>
      <p:ext uri="{BB962C8B-B14F-4D97-AF65-F5344CB8AC3E}">
        <p14:creationId xmlns:p14="http://schemas.microsoft.com/office/powerpoint/2010/main" val="164133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5" name="Rectángulo 4"/>
          <p:cNvSpPr/>
          <p:nvPr userDrawn="1"/>
        </p:nvSpPr>
        <p:spPr>
          <a:xfrm>
            <a:off x="447674" y="1348160"/>
            <a:ext cx="4896694" cy="707886"/>
          </a:xfrm>
          <a:prstGeom prst="rect">
            <a:avLst/>
          </a:prstGeom>
        </p:spPr>
        <p:txBody>
          <a:bodyPr wrap="square">
            <a:spAutoFit/>
          </a:bodyPr>
          <a:lstStyle/>
          <a:p>
            <a:r>
              <a:rPr lang="es-ES" sz="4000" dirty="0" smtClean="0">
                <a:solidFill>
                  <a:schemeClr val="bg1"/>
                </a:solidFill>
              </a:rPr>
              <a:t>Título separador</a:t>
            </a:r>
            <a:endParaRPr lang="es-ES" sz="4000" dirty="0">
              <a:solidFill>
                <a:schemeClr val="bg1"/>
              </a:solidFill>
            </a:endParaRPr>
          </a:p>
        </p:txBody>
      </p:sp>
      <p:sp>
        <p:nvSpPr>
          <p:cNvPr id="6" name="Rectángulo 5"/>
          <p:cNvSpPr/>
          <p:nvPr userDrawn="1"/>
        </p:nvSpPr>
        <p:spPr>
          <a:xfrm>
            <a:off x="-560288" y="1276152"/>
            <a:ext cx="5904656" cy="851902"/>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0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11" name="Título 10"/>
          <p:cNvSpPr>
            <a:spLocks noGrp="1"/>
          </p:cNvSpPr>
          <p:nvPr>
            <p:ph type="title" hasCustomPrompt="1"/>
          </p:nvPr>
        </p:nvSpPr>
        <p:spPr>
          <a:xfrm>
            <a:off x="596900" y="320675"/>
            <a:ext cx="7339755" cy="739453"/>
          </a:xfrm>
          <a:prstGeom prst="rect">
            <a:avLst/>
          </a:prstGeom>
        </p:spPr>
        <p:txBody>
          <a:bodyPr/>
          <a:lstStyle>
            <a:lvl1pPr>
              <a:defRPr sz="4000"/>
            </a:lvl1pPr>
          </a:lstStyle>
          <a:p>
            <a:r>
              <a:rPr lang="es-AR" sz="4200" b="1" dirty="0" smtClean="0">
                <a:solidFill>
                  <a:schemeClr val="bg1"/>
                </a:solidFill>
                <a:latin typeface="Raleway" panose="020B0003030101060003" pitchFamily="34" charset="0"/>
              </a:rPr>
              <a:t>Título</a:t>
            </a:r>
            <a:endParaRPr lang="es-ES" sz="4200" b="1" dirty="0">
              <a:solidFill>
                <a:schemeClr val="bg1"/>
              </a:solidFill>
            </a:endParaRPr>
          </a:p>
        </p:txBody>
      </p:sp>
      <p:sp>
        <p:nvSpPr>
          <p:cNvPr id="4" name="Marcador de texto 3"/>
          <p:cNvSpPr>
            <a:spLocks noGrp="1"/>
          </p:cNvSpPr>
          <p:nvPr>
            <p:ph type="body" sz="quarter" idx="10" hasCustomPrompt="1"/>
          </p:nvPr>
        </p:nvSpPr>
        <p:spPr>
          <a:xfrm>
            <a:off x="735856" y="1780208"/>
            <a:ext cx="4392488" cy="3528392"/>
          </a:xfrm>
          <a:prstGeom prst="rect">
            <a:avLst/>
          </a:prstGeom>
        </p:spPr>
        <p:txBody>
          <a:bodyPr/>
          <a:lstStyle>
            <a:lvl1pPr marL="0" indent="0">
              <a:buNone/>
              <a:defRPr sz="1600" baseline="0">
                <a:solidFill>
                  <a:schemeClr val="tx1">
                    <a:lumMod val="75000"/>
                    <a:lumOff val="25000"/>
                  </a:schemeClr>
                </a:solidFill>
              </a:defRPr>
            </a:lvl1pPr>
            <a:lvl2pPr marL="380985" indent="0">
              <a:buNone/>
              <a:defRPr/>
            </a:lvl2pPr>
          </a:lstStyle>
          <a:p>
            <a:pPr lvl="0"/>
            <a:r>
              <a:rPr lang="en-US" sz="1600" dirty="0" err="1" smtClean="0">
                <a:solidFill>
                  <a:srgbClr val="2D2D2D"/>
                </a:solidFill>
                <a:latin typeface="Raleway"/>
              </a:rPr>
              <a:t>Ingresar</a:t>
            </a:r>
            <a:r>
              <a:rPr lang="en-US" sz="1600" dirty="0" smtClean="0">
                <a:solidFill>
                  <a:srgbClr val="2D2D2D"/>
                </a:solidFill>
                <a:latin typeface="Raleway"/>
              </a:rPr>
              <a:t> </a:t>
            </a:r>
            <a:r>
              <a:rPr lang="en-US" sz="1600" dirty="0" err="1" smtClean="0">
                <a:solidFill>
                  <a:srgbClr val="2D2D2D"/>
                </a:solidFill>
                <a:latin typeface="Raleway"/>
              </a:rPr>
              <a:t>texto</a:t>
            </a:r>
            <a:r>
              <a:rPr lang="en-US" sz="1600" dirty="0" smtClean="0">
                <a:solidFill>
                  <a:srgbClr val="2D2D2D"/>
                </a:solidFill>
                <a:latin typeface="Raleway"/>
              </a:rPr>
              <a:t>, la </a:t>
            </a:r>
            <a:r>
              <a:rPr lang="en-US" sz="1600" dirty="0" err="1" smtClean="0">
                <a:solidFill>
                  <a:srgbClr val="2D2D2D"/>
                </a:solidFill>
                <a:latin typeface="Raleway"/>
              </a:rPr>
              <a:t>tipografía</a:t>
            </a:r>
            <a:r>
              <a:rPr lang="en-US" sz="1600" dirty="0" smtClean="0">
                <a:solidFill>
                  <a:srgbClr val="2D2D2D"/>
                </a:solidFill>
                <a:latin typeface="Raleway"/>
              </a:rPr>
              <a:t> </a:t>
            </a:r>
            <a:r>
              <a:rPr lang="en-US" sz="1600" dirty="0" err="1" smtClean="0">
                <a:solidFill>
                  <a:srgbClr val="2D2D2D"/>
                </a:solidFill>
                <a:latin typeface="Raleway"/>
              </a:rPr>
              <a:t>utilizada</a:t>
            </a:r>
            <a:r>
              <a:rPr lang="en-US" sz="1600" dirty="0" smtClean="0">
                <a:solidFill>
                  <a:srgbClr val="2D2D2D"/>
                </a:solidFill>
                <a:latin typeface="Raleway"/>
              </a:rPr>
              <a:t> </a:t>
            </a:r>
            <a:r>
              <a:rPr lang="en-US" sz="1600" dirty="0" err="1" smtClean="0">
                <a:solidFill>
                  <a:srgbClr val="2D2D2D"/>
                </a:solidFill>
                <a:latin typeface="Raleway"/>
              </a:rPr>
              <a:t>es</a:t>
            </a:r>
            <a:r>
              <a:rPr lang="en-US" sz="1600" dirty="0" smtClean="0">
                <a:solidFill>
                  <a:srgbClr val="2D2D2D"/>
                </a:solidFill>
                <a:latin typeface="Raleway"/>
              </a:rPr>
              <a:t> </a:t>
            </a:r>
            <a:r>
              <a:rPr lang="en-US" sz="1600" dirty="0" err="1" smtClean="0">
                <a:solidFill>
                  <a:srgbClr val="2D2D2D"/>
                </a:solidFill>
                <a:latin typeface="Raleway"/>
              </a:rPr>
              <a:t>Raleway</a:t>
            </a:r>
            <a:r>
              <a:rPr lang="en-US" sz="1600" dirty="0" smtClean="0">
                <a:solidFill>
                  <a:srgbClr val="2D2D2D"/>
                </a:solidFill>
                <a:latin typeface="Raleway"/>
              </a:rPr>
              <a:t>, </a:t>
            </a:r>
            <a:r>
              <a:rPr lang="en-US" sz="1600" dirty="0" err="1" smtClean="0">
                <a:solidFill>
                  <a:srgbClr val="2D2D2D"/>
                </a:solidFill>
                <a:latin typeface="Raleway"/>
              </a:rPr>
              <a:t>esta</a:t>
            </a:r>
            <a:r>
              <a:rPr lang="en-US" sz="1600" dirty="0" smtClean="0">
                <a:solidFill>
                  <a:srgbClr val="2D2D2D"/>
                </a:solidFill>
                <a:latin typeface="Raleway"/>
              </a:rPr>
              <a:t> </a:t>
            </a:r>
            <a:r>
              <a:rPr lang="en-US" sz="1600" dirty="0" err="1" smtClean="0">
                <a:solidFill>
                  <a:srgbClr val="2D2D2D"/>
                </a:solidFill>
                <a:latin typeface="Raleway"/>
              </a:rPr>
              <a:t>incrustada</a:t>
            </a:r>
            <a:r>
              <a:rPr lang="en-US" sz="1600" dirty="0" smtClean="0">
                <a:solidFill>
                  <a:srgbClr val="2D2D2D"/>
                </a:solidFill>
                <a:latin typeface="Raleway"/>
              </a:rPr>
              <a:t> para </a:t>
            </a:r>
            <a:r>
              <a:rPr lang="en-US" sz="1600" dirty="0" err="1" smtClean="0">
                <a:solidFill>
                  <a:srgbClr val="2D2D2D"/>
                </a:solidFill>
                <a:latin typeface="Raleway"/>
              </a:rPr>
              <a:t>su</a:t>
            </a:r>
            <a:r>
              <a:rPr lang="en-US" sz="1600" dirty="0" smtClean="0">
                <a:solidFill>
                  <a:srgbClr val="2D2D2D"/>
                </a:solidFill>
                <a:latin typeface="Raleway"/>
              </a:rPr>
              <a:t> </a:t>
            </a:r>
            <a:r>
              <a:rPr lang="en-US" sz="1600" dirty="0" err="1" smtClean="0">
                <a:solidFill>
                  <a:srgbClr val="2D2D2D"/>
                </a:solidFill>
                <a:latin typeface="Raleway"/>
              </a:rPr>
              <a:t>edición</a:t>
            </a:r>
            <a:r>
              <a:rPr lang="en-US" sz="1600" dirty="0" smtClean="0">
                <a:solidFill>
                  <a:srgbClr val="2D2D2D"/>
                </a:solidFill>
                <a:latin typeface="Raleway"/>
              </a:rPr>
              <a:t> y no </a:t>
            </a:r>
            <a:r>
              <a:rPr lang="en-US" sz="1600" dirty="0" err="1" smtClean="0">
                <a:solidFill>
                  <a:srgbClr val="2D2D2D"/>
                </a:solidFill>
                <a:latin typeface="Raleway"/>
              </a:rPr>
              <a:t>debe</a:t>
            </a:r>
            <a:r>
              <a:rPr lang="en-US" sz="1600" dirty="0" smtClean="0">
                <a:solidFill>
                  <a:srgbClr val="2D2D2D"/>
                </a:solidFill>
                <a:latin typeface="Raleway"/>
              </a:rPr>
              <a:t> </a:t>
            </a:r>
            <a:r>
              <a:rPr lang="en-US" sz="1600" dirty="0" err="1" smtClean="0">
                <a:solidFill>
                  <a:srgbClr val="2D2D2D"/>
                </a:solidFill>
                <a:latin typeface="Raleway"/>
              </a:rPr>
              <a:t>exceder</a:t>
            </a:r>
            <a:r>
              <a:rPr lang="en-US" sz="1600" dirty="0" smtClean="0">
                <a:solidFill>
                  <a:srgbClr val="2D2D2D"/>
                </a:solidFill>
                <a:latin typeface="Raleway"/>
              </a:rPr>
              <a:t> </a:t>
            </a:r>
            <a:r>
              <a:rPr lang="en-US" sz="1600" dirty="0" err="1" smtClean="0">
                <a:solidFill>
                  <a:srgbClr val="2D2D2D"/>
                </a:solidFill>
                <a:latin typeface="Raleway"/>
              </a:rPr>
              <a:t>este</a:t>
            </a:r>
            <a:r>
              <a:rPr lang="en-US" sz="1600" dirty="0" smtClean="0">
                <a:solidFill>
                  <a:srgbClr val="2D2D2D"/>
                </a:solidFill>
                <a:latin typeface="Raleway"/>
              </a:rPr>
              <a:t> </a:t>
            </a:r>
            <a:r>
              <a:rPr lang="en-US" sz="1600" dirty="0" err="1" smtClean="0">
                <a:solidFill>
                  <a:srgbClr val="2D2D2D"/>
                </a:solidFill>
                <a:latin typeface="Raleway"/>
              </a:rPr>
              <a:t>tamaño</a:t>
            </a:r>
            <a:r>
              <a:rPr lang="en-US" sz="1600" dirty="0" smtClean="0">
                <a:solidFill>
                  <a:srgbClr val="2D2D2D"/>
                </a:solidFill>
                <a:latin typeface="Raleway"/>
              </a:rPr>
              <a:t> ( 20 </a:t>
            </a:r>
            <a:r>
              <a:rPr lang="en-US" sz="1600" dirty="0" err="1" smtClean="0">
                <a:solidFill>
                  <a:srgbClr val="2D2D2D"/>
                </a:solidFill>
                <a:latin typeface="Raleway"/>
              </a:rPr>
              <a:t>px</a:t>
            </a:r>
            <a:r>
              <a:rPr lang="en-US" sz="1600" dirty="0" smtClean="0">
                <a:solidFill>
                  <a:srgbClr val="2D2D2D"/>
                </a:solidFill>
                <a:latin typeface="Raleway"/>
              </a:rPr>
              <a:t> ) las </a:t>
            </a:r>
            <a:r>
              <a:rPr lang="en-US" sz="1600" dirty="0" err="1" smtClean="0">
                <a:solidFill>
                  <a:srgbClr val="2D2D2D"/>
                </a:solidFill>
                <a:latin typeface="Raleway"/>
              </a:rPr>
              <a:t>imágenes</a:t>
            </a:r>
            <a:r>
              <a:rPr lang="en-US" sz="1600" dirty="0" smtClean="0">
                <a:solidFill>
                  <a:srgbClr val="2D2D2D"/>
                </a:solidFill>
                <a:latin typeface="Raleway"/>
              </a:rPr>
              <a:t> </a:t>
            </a:r>
            <a:r>
              <a:rPr lang="en-US" sz="1600" dirty="0" err="1" smtClean="0">
                <a:solidFill>
                  <a:srgbClr val="2D2D2D"/>
                </a:solidFill>
                <a:latin typeface="Raleway"/>
              </a:rPr>
              <a:t>pueden</a:t>
            </a:r>
            <a:r>
              <a:rPr lang="en-US" sz="1600" dirty="0" smtClean="0">
                <a:solidFill>
                  <a:srgbClr val="2D2D2D"/>
                </a:solidFill>
                <a:latin typeface="Raleway"/>
              </a:rPr>
              <a:t> </a:t>
            </a:r>
            <a:r>
              <a:rPr lang="en-US" sz="1600" dirty="0" err="1" smtClean="0">
                <a:solidFill>
                  <a:srgbClr val="2D2D2D"/>
                </a:solidFill>
                <a:latin typeface="Raleway"/>
              </a:rPr>
              <a:t>ser</a:t>
            </a:r>
            <a:r>
              <a:rPr lang="en-US" sz="1600" dirty="0" smtClean="0">
                <a:solidFill>
                  <a:srgbClr val="2D2D2D"/>
                </a:solidFill>
                <a:latin typeface="Raleway"/>
              </a:rPr>
              <a:t> </a:t>
            </a:r>
            <a:r>
              <a:rPr lang="en-US" sz="1600" dirty="0" err="1" smtClean="0">
                <a:solidFill>
                  <a:srgbClr val="2D2D2D"/>
                </a:solidFill>
                <a:latin typeface="Raleway"/>
              </a:rPr>
              <a:t>colocadas</a:t>
            </a:r>
            <a:r>
              <a:rPr lang="en-US" sz="1600" dirty="0" smtClean="0">
                <a:solidFill>
                  <a:srgbClr val="2D2D2D"/>
                </a:solidFill>
                <a:latin typeface="Raleway"/>
              </a:rPr>
              <a:t> a la </a:t>
            </a:r>
            <a:r>
              <a:rPr lang="en-US" sz="1600" dirty="0" err="1" smtClean="0">
                <a:solidFill>
                  <a:srgbClr val="2D2D2D"/>
                </a:solidFill>
                <a:latin typeface="Raleway"/>
              </a:rPr>
              <a:t>izquierda</a:t>
            </a:r>
            <a:r>
              <a:rPr lang="en-US" sz="1600" dirty="0" smtClean="0">
                <a:solidFill>
                  <a:srgbClr val="2D2D2D"/>
                </a:solidFill>
                <a:latin typeface="Raleway"/>
              </a:rPr>
              <a:t> y/o </a:t>
            </a:r>
            <a:r>
              <a:rPr lang="en-US" sz="1600" dirty="0" err="1" smtClean="0">
                <a:solidFill>
                  <a:srgbClr val="2D2D2D"/>
                </a:solidFill>
                <a:latin typeface="Raleway"/>
              </a:rPr>
              <a:t>derecha</a:t>
            </a:r>
            <a:r>
              <a:rPr lang="en-US" sz="1600" dirty="0" smtClean="0">
                <a:solidFill>
                  <a:srgbClr val="2D2D2D"/>
                </a:solidFill>
                <a:latin typeface="Raleway"/>
              </a:rPr>
              <a:t> , hay </a:t>
            </a:r>
            <a:r>
              <a:rPr lang="en-US" sz="1600" dirty="0" err="1" smtClean="0">
                <a:solidFill>
                  <a:srgbClr val="2D2D2D"/>
                </a:solidFill>
                <a:latin typeface="Raleway"/>
              </a:rPr>
              <a:t>una</a:t>
            </a:r>
            <a:r>
              <a:rPr lang="en-US" sz="1600" dirty="0" smtClean="0">
                <a:solidFill>
                  <a:srgbClr val="2D2D2D"/>
                </a:solidFill>
                <a:latin typeface="Raleway"/>
              </a:rPr>
              <a:t> </a:t>
            </a:r>
            <a:r>
              <a:rPr lang="en-US" sz="1600" dirty="0" err="1" smtClean="0">
                <a:solidFill>
                  <a:srgbClr val="2D2D2D"/>
                </a:solidFill>
                <a:latin typeface="Raleway"/>
              </a:rPr>
              <a:t>guía</a:t>
            </a:r>
            <a:r>
              <a:rPr lang="en-US" sz="1600" dirty="0" smtClean="0">
                <a:solidFill>
                  <a:srgbClr val="2D2D2D"/>
                </a:solidFill>
                <a:latin typeface="Raleway"/>
              </a:rPr>
              <a:t> de ambos </a:t>
            </a:r>
            <a:r>
              <a:rPr lang="en-US" sz="1600" dirty="0" err="1" smtClean="0">
                <a:solidFill>
                  <a:srgbClr val="2D2D2D"/>
                </a:solidFill>
                <a:latin typeface="Raleway"/>
              </a:rPr>
              <a:t>lados</a:t>
            </a:r>
            <a:r>
              <a:rPr lang="en-US" sz="1600" dirty="0" smtClean="0">
                <a:solidFill>
                  <a:srgbClr val="2D2D2D"/>
                </a:solidFill>
                <a:latin typeface="Raleway"/>
              </a:rPr>
              <a:t> para no </a:t>
            </a:r>
            <a:r>
              <a:rPr lang="en-US" sz="1600" dirty="0" err="1" smtClean="0">
                <a:solidFill>
                  <a:srgbClr val="2D2D2D"/>
                </a:solidFill>
                <a:latin typeface="Raleway"/>
              </a:rPr>
              <a:t>excederse</a:t>
            </a:r>
            <a:r>
              <a:rPr lang="en-US" sz="1600" dirty="0" smtClean="0">
                <a:solidFill>
                  <a:srgbClr val="2D2D2D"/>
                </a:solidFill>
                <a:latin typeface="Raleway"/>
              </a:rPr>
              <a:t> de la </a:t>
            </a:r>
            <a:r>
              <a:rPr lang="en-US" sz="1600" dirty="0" err="1" smtClean="0">
                <a:solidFill>
                  <a:srgbClr val="2D2D2D"/>
                </a:solidFill>
                <a:latin typeface="Raleway"/>
              </a:rPr>
              <a:t>misma</a:t>
            </a:r>
            <a:r>
              <a:rPr lang="en-US" sz="1600" dirty="0" smtClean="0">
                <a:solidFill>
                  <a:srgbClr val="2D2D2D"/>
                </a:solidFill>
                <a:latin typeface="Raleway"/>
              </a:rPr>
              <a:t>.</a:t>
            </a:r>
            <a:endParaRPr lang="es-ES" dirty="0"/>
          </a:p>
        </p:txBody>
      </p:sp>
    </p:spTree>
    <p:extLst>
      <p:ext uri="{BB962C8B-B14F-4D97-AF65-F5344CB8AC3E}">
        <p14:creationId xmlns:p14="http://schemas.microsoft.com/office/powerpoint/2010/main" val="3831705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181" userDrawn="1">
          <p15:clr>
            <a:srgbClr val="FBAE40"/>
          </p15:clr>
        </p15:guide>
        <p15:guide id="2" orient="horz" pos="985" userDrawn="1">
          <p15:clr>
            <a:srgbClr val="FBAE40"/>
          </p15:clr>
        </p15:guide>
        <p15:guide id="3" orient="horz" pos="352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11" name="Título 10"/>
          <p:cNvSpPr>
            <a:spLocks noGrp="1"/>
          </p:cNvSpPr>
          <p:nvPr>
            <p:ph type="title" hasCustomPrompt="1"/>
          </p:nvPr>
        </p:nvSpPr>
        <p:spPr>
          <a:xfrm>
            <a:off x="596900" y="52017"/>
            <a:ext cx="7339755" cy="576064"/>
          </a:xfrm>
          <a:prstGeom prst="rect">
            <a:avLst/>
          </a:prstGeom>
        </p:spPr>
        <p:txBody>
          <a:bodyPr/>
          <a:lstStyle>
            <a:lvl1pPr>
              <a:defRPr sz="4000"/>
            </a:lvl1pPr>
          </a:lstStyle>
          <a:p>
            <a:r>
              <a:rPr lang="es-AR" sz="4200" b="1" dirty="0" smtClean="0">
                <a:solidFill>
                  <a:schemeClr val="bg1"/>
                </a:solidFill>
                <a:latin typeface="Raleway" panose="020B0003030101060003" pitchFamily="34" charset="0"/>
              </a:rPr>
              <a:t>Título</a:t>
            </a:r>
            <a:endParaRPr lang="es-ES" sz="4200" b="1" dirty="0">
              <a:solidFill>
                <a:schemeClr val="bg1"/>
              </a:solidFill>
            </a:endParaRPr>
          </a:p>
        </p:txBody>
      </p:sp>
      <p:sp>
        <p:nvSpPr>
          <p:cNvPr id="4" name="Marcador de texto 3"/>
          <p:cNvSpPr>
            <a:spLocks noGrp="1"/>
          </p:cNvSpPr>
          <p:nvPr>
            <p:ph type="body" sz="quarter" idx="10" hasCustomPrompt="1"/>
          </p:nvPr>
        </p:nvSpPr>
        <p:spPr>
          <a:xfrm>
            <a:off x="735856" y="1780208"/>
            <a:ext cx="4392488" cy="3528392"/>
          </a:xfrm>
          <a:prstGeom prst="rect">
            <a:avLst/>
          </a:prstGeom>
        </p:spPr>
        <p:txBody>
          <a:bodyPr/>
          <a:lstStyle>
            <a:lvl1pPr marL="0" indent="0">
              <a:buNone/>
              <a:defRPr sz="1600" baseline="0">
                <a:solidFill>
                  <a:schemeClr val="tx1">
                    <a:lumMod val="75000"/>
                    <a:lumOff val="25000"/>
                  </a:schemeClr>
                </a:solidFill>
                <a:latin typeface="Raleway" panose="020B0003030101060003" pitchFamily="34" charset="0"/>
              </a:defRPr>
            </a:lvl1pPr>
            <a:lvl2pPr marL="380985" indent="0">
              <a:buNone/>
              <a:defRPr/>
            </a:lvl2pPr>
          </a:lstStyle>
          <a:p>
            <a:pPr lvl="0"/>
            <a:r>
              <a:rPr lang="en-US" sz="1600" dirty="0" err="1" smtClean="0">
                <a:solidFill>
                  <a:srgbClr val="2D2D2D"/>
                </a:solidFill>
                <a:latin typeface="Raleway"/>
              </a:rPr>
              <a:t>Ingresar</a:t>
            </a:r>
            <a:r>
              <a:rPr lang="en-US" sz="1600" dirty="0" smtClean="0">
                <a:solidFill>
                  <a:srgbClr val="2D2D2D"/>
                </a:solidFill>
                <a:latin typeface="Raleway"/>
              </a:rPr>
              <a:t> </a:t>
            </a:r>
            <a:r>
              <a:rPr lang="en-US" sz="1600" dirty="0" err="1" smtClean="0">
                <a:solidFill>
                  <a:srgbClr val="2D2D2D"/>
                </a:solidFill>
                <a:latin typeface="Raleway"/>
              </a:rPr>
              <a:t>texto</a:t>
            </a:r>
            <a:r>
              <a:rPr lang="en-US" sz="1600" dirty="0" smtClean="0">
                <a:solidFill>
                  <a:srgbClr val="2D2D2D"/>
                </a:solidFill>
                <a:latin typeface="Raleway"/>
              </a:rPr>
              <a:t>, la </a:t>
            </a:r>
            <a:r>
              <a:rPr lang="en-US" sz="1600" dirty="0" err="1" smtClean="0">
                <a:solidFill>
                  <a:srgbClr val="2D2D2D"/>
                </a:solidFill>
                <a:latin typeface="Raleway"/>
              </a:rPr>
              <a:t>tipografía</a:t>
            </a:r>
            <a:r>
              <a:rPr lang="en-US" sz="1600" dirty="0" smtClean="0">
                <a:solidFill>
                  <a:srgbClr val="2D2D2D"/>
                </a:solidFill>
                <a:latin typeface="Raleway"/>
              </a:rPr>
              <a:t> </a:t>
            </a:r>
            <a:r>
              <a:rPr lang="en-US" sz="1600" dirty="0" err="1" smtClean="0">
                <a:solidFill>
                  <a:srgbClr val="2D2D2D"/>
                </a:solidFill>
                <a:latin typeface="Raleway"/>
              </a:rPr>
              <a:t>utilizada</a:t>
            </a:r>
            <a:r>
              <a:rPr lang="en-US" sz="1600" dirty="0" smtClean="0">
                <a:solidFill>
                  <a:srgbClr val="2D2D2D"/>
                </a:solidFill>
                <a:latin typeface="Raleway"/>
              </a:rPr>
              <a:t> </a:t>
            </a:r>
            <a:r>
              <a:rPr lang="en-US" sz="1600" dirty="0" err="1" smtClean="0">
                <a:solidFill>
                  <a:srgbClr val="2D2D2D"/>
                </a:solidFill>
                <a:latin typeface="Raleway"/>
              </a:rPr>
              <a:t>es</a:t>
            </a:r>
            <a:r>
              <a:rPr lang="en-US" sz="1600" dirty="0" smtClean="0">
                <a:solidFill>
                  <a:srgbClr val="2D2D2D"/>
                </a:solidFill>
                <a:latin typeface="Raleway"/>
              </a:rPr>
              <a:t> </a:t>
            </a:r>
            <a:r>
              <a:rPr lang="en-US" sz="1600" dirty="0" err="1" smtClean="0">
                <a:solidFill>
                  <a:srgbClr val="2D2D2D"/>
                </a:solidFill>
                <a:latin typeface="Raleway"/>
              </a:rPr>
              <a:t>Raleway</a:t>
            </a:r>
            <a:r>
              <a:rPr lang="en-US" sz="1600" dirty="0" smtClean="0">
                <a:solidFill>
                  <a:srgbClr val="2D2D2D"/>
                </a:solidFill>
                <a:latin typeface="Raleway"/>
              </a:rPr>
              <a:t>, </a:t>
            </a:r>
            <a:r>
              <a:rPr lang="en-US" sz="1600" dirty="0" err="1" smtClean="0">
                <a:solidFill>
                  <a:srgbClr val="2D2D2D"/>
                </a:solidFill>
                <a:latin typeface="Raleway"/>
              </a:rPr>
              <a:t>esta</a:t>
            </a:r>
            <a:r>
              <a:rPr lang="en-US" sz="1600" dirty="0" smtClean="0">
                <a:solidFill>
                  <a:srgbClr val="2D2D2D"/>
                </a:solidFill>
                <a:latin typeface="Raleway"/>
              </a:rPr>
              <a:t> </a:t>
            </a:r>
            <a:r>
              <a:rPr lang="en-US" sz="1600" dirty="0" err="1" smtClean="0">
                <a:solidFill>
                  <a:srgbClr val="2D2D2D"/>
                </a:solidFill>
                <a:latin typeface="Raleway"/>
              </a:rPr>
              <a:t>incrustada</a:t>
            </a:r>
            <a:r>
              <a:rPr lang="en-US" sz="1600" dirty="0" smtClean="0">
                <a:solidFill>
                  <a:srgbClr val="2D2D2D"/>
                </a:solidFill>
                <a:latin typeface="Raleway"/>
              </a:rPr>
              <a:t> para </a:t>
            </a:r>
            <a:r>
              <a:rPr lang="en-US" sz="1600" dirty="0" err="1" smtClean="0">
                <a:solidFill>
                  <a:srgbClr val="2D2D2D"/>
                </a:solidFill>
                <a:latin typeface="Raleway"/>
              </a:rPr>
              <a:t>su</a:t>
            </a:r>
            <a:r>
              <a:rPr lang="en-US" sz="1600" dirty="0" smtClean="0">
                <a:solidFill>
                  <a:srgbClr val="2D2D2D"/>
                </a:solidFill>
                <a:latin typeface="Raleway"/>
              </a:rPr>
              <a:t> </a:t>
            </a:r>
            <a:r>
              <a:rPr lang="en-US" sz="1600" dirty="0" err="1" smtClean="0">
                <a:solidFill>
                  <a:srgbClr val="2D2D2D"/>
                </a:solidFill>
                <a:latin typeface="Raleway"/>
              </a:rPr>
              <a:t>edición</a:t>
            </a:r>
            <a:r>
              <a:rPr lang="en-US" sz="1600" dirty="0" smtClean="0">
                <a:solidFill>
                  <a:srgbClr val="2D2D2D"/>
                </a:solidFill>
                <a:latin typeface="Raleway"/>
              </a:rPr>
              <a:t> y no </a:t>
            </a:r>
            <a:r>
              <a:rPr lang="en-US" sz="1600" dirty="0" err="1" smtClean="0">
                <a:solidFill>
                  <a:srgbClr val="2D2D2D"/>
                </a:solidFill>
                <a:latin typeface="Raleway"/>
              </a:rPr>
              <a:t>debe</a:t>
            </a:r>
            <a:r>
              <a:rPr lang="en-US" sz="1600" dirty="0" smtClean="0">
                <a:solidFill>
                  <a:srgbClr val="2D2D2D"/>
                </a:solidFill>
                <a:latin typeface="Raleway"/>
              </a:rPr>
              <a:t> </a:t>
            </a:r>
            <a:r>
              <a:rPr lang="en-US" sz="1600" dirty="0" err="1" smtClean="0">
                <a:solidFill>
                  <a:srgbClr val="2D2D2D"/>
                </a:solidFill>
                <a:latin typeface="Raleway"/>
              </a:rPr>
              <a:t>exceder</a:t>
            </a:r>
            <a:r>
              <a:rPr lang="en-US" sz="1600" dirty="0" smtClean="0">
                <a:solidFill>
                  <a:srgbClr val="2D2D2D"/>
                </a:solidFill>
                <a:latin typeface="Raleway"/>
              </a:rPr>
              <a:t> </a:t>
            </a:r>
            <a:r>
              <a:rPr lang="en-US" sz="1600" dirty="0" err="1" smtClean="0">
                <a:solidFill>
                  <a:srgbClr val="2D2D2D"/>
                </a:solidFill>
                <a:latin typeface="Raleway"/>
              </a:rPr>
              <a:t>este</a:t>
            </a:r>
            <a:r>
              <a:rPr lang="en-US" sz="1600" dirty="0" smtClean="0">
                <a:solidFill>
                  <a:srgbClr val="2D2D2D"/>
                </a:solidFill>
                <a:latin typeface="Raleway"/>
              </a:rPr>
              <a:t> </a:t>
            </a:r>
            <a:r>
              <a:rPr lang="en-US" sz="1600" dirty="0" err="1" smtClean="0">
                <a:solidFill>
                  <a:srgbClr val="2D2D2D"/>
                </a:solidFill>
                <a:latin typeface="Raleway"/>
              </a:rPr>
              <a:t>tamaño</a:t>
            </a:r>
            <a:r>
              <a:rPr lang="en-US" sz="1600" dirty="0" smtClean="0">
                <a:solidFill>
                  <a:srgbClr val="2D2D2D"/>
                </a:solidFill>
                <a:latin typeface="Raleway"/>
              </a:rPr>
              <a:t> ( 20 </a:t>
            </a:r>
            <a:r>
              <a:rPr lang="en-US" sz="1600" dirty="0" err="1" smtClean="0">
                <a:solidFill>
                  <a:srgbClr val="2D2D2D"/>
                </a:solidFill>
                <a:latin typeface="Raleway"/>
              </a:rPr>
              <a:t>px</a:t>
            </a:r>
            <a:r>
              <a:rPr lang="en-US" sz="1600" dirty="0" smtClean="0">
                <a:solidFill>
                  <a:srgbClr val="2D2D2D"/>
                </a:solidFill>
                <a:latin typeface="Raleway"/>
              </a:rPr>
              <a:t> ) las </a:t>
            </a:r>
            <a:r>
              <a:rPr lang="en-US" sz="1600" dirty="0" err="1" smtClean="0">
                <a:solidFill>
                  <a:srgbClr val="2D2D2D"/>
                </a:solidFill>
                <a:latin typeface="Raleway"/>
              </a:rPr>
              <a:t>imágenes</a:t>
            </a:r>
            <a:r>
              <a:rPr lang="en-US" sz="1600" dirty="0" smtClean="0">
                <a:solidFill>
                  <a:srgbClr val="2D2D2D"/>
                </a:solidFill>
                <a:latin typeface="Raleway"/>
              </a:rPr>
              <a:t> </a:t>
            </a:r>
            <a:r>
              <a:rPr lang="en-US" sz="1600" dirty="0" err="1" smtClean="0">
                <a:solidFill>
                  <a:srgbClr val="2D2D2D"/>
                </a:solidFill>
                <a:latin typeface="Raleway"/>
              </a:rPr>
              <a:t>pueden</a:t>
            </a:r>
            <a:r>
              <a:rPr lang="en-US" sz="1600" dirty="0" smtClean="0">
                <a:solidFill>
                  <a:srgbClr val="2D2D2D"/>
                </a:solidFill>
                <a:latin typeface="Raleway"/>
              </a:rPr>
              <a:t> </a:t>
            </a:r>
            <a:r>
              <a:rPr lang="en-US" sz="1600" dirty="0" err="1" smtClean="0">
                <a:solidFill>
                  <a:srgbClr val="2D2D2D"/>
                </a:solidFill>
                <a:latin typeface="Raleway"/>
              </a:rPr>
              <a:t>ser</a:t>
            </a:r>
            <a:r>
              <a:rPr lang="en-US" sz="1600" dirty="0" smtClean="0">
                <a:solidFill>
                  <a:srgbClr val="2D2D2D"/>
                </a:solidFill>
                <a:latin typeface="Raleway"/>
              </a:rPr>
              <a:t> </a:t>
            </a:r>
            <a:r>
              <a:rPr lang="en-US" sz="1600" dirty="0" err="1" smtClean="0">
                <a:solidFill>
                  <a:srgbClr val="2D2D2D"/>
                </a:solidFill>
                <a:latin typeface="Raleway"/>
              </a:rPr>
              <a:t>colocadas</a:t>
            </a:r>
            <a:r>
              <a:rPr lang="en-US" sz="1600" dirty="0" smtClean="0">
                <a:solidFill>
                  <a:srgbClr val="2D2D2D"/>
                </a:solidFill>
                <a:latin typeface="Raleway"/>
              </a:rPr>
              <a:t> a la </a:t>
            </a:r>
            <a:r>
              <a:rPr lang="en-US" sz="1600" dirty="0" err="1" smtClean="0">
                <a:solidFill>
                  <a:srgbClr val="2D2D2D"/>
                </a:solidFill>
                <a:latin typeface="Raleway"/>
              </a:rPr>
              <a:t>izquierda</a:t>
            </a:r>
            <a:r>
              <a:rPr lang="en-US" sz="1600" dirty="0" smtClean="0">
                <a:solidFill>
                  <a:srgbClr val="2D2D2D"/>
                </a:solidFill>
                <a:latin typeface="Raleway"/>
              </a:rPr>
              <a:t> y/o </a:t>
            </a:r>
            <a:r>
              <a:rPr lang="en-US" sz="1600" dirty="0" err="1" smtClean="0">
                <a:solidFill>
                  <a:srgbClr val="2D2D2D"/>
                </a:solidFill>
                <a:latin typeface="Raleway"/>
              </a:rPr>
              <a:t>derecha</a:t>
            </a:r>
            <a:r>
              <a:rPr lang="en-US" sz="1600" dirty="0" smtClean="0">
                <a:solidFill>
                  <a:srgbClr val="2D2D2D"/>
                </a:solidFill>
                <a:latin typeface="Raleway"/>
              </a:rPr>
              <a:t> , hay </a:t>
            </a:r>
            <a:r>
              <a:rPr lang="en-US" sz="1600" dirty="0" err="1" smtClean="0">
                <a:solidFill>
                  <a:srgbClr val="2D2D2D"/>
                </a:solidFill>
                <a:latin typeface="Raleway"/>
              </a:rPr>
              <a:t>una</a:t>
            </a:r>
            <a:r>
              <a:rPr lang="en-US" sz="1600" dirty="0" smtClean="0">
                <a:solidFill>
                  <a:srgbClr val="2D2D2D"/>
                </a:solidFill>
                <a:latin typeface="Raleway"/>
              </a:rPr>
              <a:t> </a:t>
            </a:r>
            <a:r>
              <a:rPr lang="en-US" sz="1600" dirty="0" err="1" smtClean="0">
                <a:solidFill>
                  <a:srgbClr val="2D2D2D"/>
                </a:solidFill>
                <a:latin typeface="Raleway"/>
              </a:rPr>
              <a:t>guía</a:t>
            </a:r>
            <a:r>
              <a:rPr lang="en-US" sz="1600" dirty="0" smtClean="0">
                <a:solidFill>
                  <a:srgbClr val="2D2D2D"/>
                </a:solidFill>
                <a:latin typeface="Raleway"/>
              </a:rPr>
              <a:t> de ambos </a:t>
            </a:r>
            <a:r>
              <a:rPr lang="en-US" sz="1600" dirty="0" err="1" smtClean="0">
                <a:solidFill>
                  <a:srgbClr val="2D2D2D"/>
                </a:solidFill>
                <a:latin typeface="Raleway"/>
              </a:rPr>
              <a:t>lados</a:t>
            </a:r>
            <a:r>
              <a:rPr lang="en-US" sz="1600" dirty="0" smtClean="0">
                <a:solidFill>
                  <a:srgbClr val="2D2D2D"/>
                </a:solidFill>
                <a:latin typeface="Raleway"/>
              </a:rPr>
              <a:t> para no </a:t>
            </a:r>
            <a:r>
              <a:rPr lang="en-US" sz="1600" dirty="0" err="1" smtClean="0">
                <a:solidFill>
                  <a:srgbClr val="2D2D2D"/>
                </a:solidFill>
                <a:latin typeface="Raleway"/>
              </a:rPr>
              <a:t>excederse</a:t>
            </a:r>
            <a:r>
              <a:rPr lang="en-US" sz="1600" dirty="0" smtClean="0">
                <a:solidFill>
                  <a:srgbClr val="2D2D2D"/>
                </a:solidFill>
                <a:latin typeface="Raleway"/>
              </a:rPr>
              <a:t> de la </a:t>
            </a:r>
            <a:r>
              <a:rPr lang="en-US" sz="1600" dirty="0" err="1" smtClean="0">
                <a:solidFill>
                  <a:srgbClr val="2D2D2D"/>
                </a:solidFill>
                <a:latin typeface="Raleway"/>
              </a:rPr>
              <a:t>misma</a:t>
            </a:r>
            <a:r>
              <a:rPr lang="en-US" sz="1600" dirty="0" smtClean="0">
                <a:solidFill>
                  <a:srgbClr val="2D2D2D"/>
                </a:solidFill>
                <a:latin typeface="Raleway"/>
              </a:rPr>
              <a:t>.</a:t>
            </a:r>
            <a:endParaRPr lang="es-ES" dirty="0"/>
          </a:p>
        </p:txBody>
      </p:sp>
      <p:sp>
        <p:nvSpPr>
          <p:cNvPr id="9" name="Marcador de texto 8"/>
          <p:cNvSpPr>
            <a:spLocks noGrp="1"/>
          </p:cNvSpPr>
          <p:nvPr>
            <p:ph type="body" sz="quarter" idx="11" hasCustomPrompt="1"/>
          </p:nvPr>
        </p:nvSpPr>
        <p:spPr>
          <a:xfrm>
            <a:off x="631264" y="555501"/>
            <a:ext cx="6768008" cy="648643"/>
          </a:xfrm>
          <a:prstGeom prst="rect">
            <a:avLst/>
          </a:prstGeom>
        </p:spPr>
        <p:txBody>
          <a:bodyPr/>
          <a:lstStyle>
            <a:lvl1pPr marL="0" indent="0">
              <a:buNone/>
              <a:defRPr sz="2400" b="0">
                <a:solidFill>
                  <a:schemeClr val="bg1"/>
                </a:solidFill>
                <a:latin typeface="+mn-lt"/>
              </a:defRPr>
            </a:lvl1pPr>
          </a:lstStyle>
          <a:p>
            <a:pPr lvl="0"/>
            <a:r>
              <a:rPr lang="es-ES" dirty="0" smtClean="0"/>
              <a:t>Subtítulo</a:t>
            </a:r>
            <a:endParaRPr lang="es-ES" dirty="0"/>
          </a:p>
        </p:txBody>
      </p:sp>
    </p:spTree>
    <p:extLst>
      <p:ext uri="{BB962C8B-B14F-4D97-AF65-F5344CB8AC3E}">
        <p14:creationId xmlns:p14="http://schemas.microsoft.com/office/powerpoint/2010/main" val="8500108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181">
          <p15:clr>
            <a:srgbClr val="FBAE40"/>
          </p15:clr>
        </p15:guide>
        <p15:guide id="2" orient="horz" pos="985">
          <p15:clr>
            <a:srgbClr val="FBAE40"/>
          </p15:clr>
        </p15:guide>
        <p15:guide id="3" orient="horz" pos="352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pic>
        <p:nvPicPr>
          <p:cNvPr id="1026" name="Picture 2" descr="D:\Mis Documentos en E\varios\engee\PPT\1.jpg"/>
          <p:cNvPicPr>
            <a:picLocks noChangeAspect="1" noChangeArrowheads="1"/>
          </p:cNvPicPr>
          <p:nvPr userDrawn="1"/>
        </p:nvPicPr>
        <p:blipFill>
          <a:blip r:embed="rId2"/>
          <a:srcRect t="1060"/>
          <a:stretch>
            <a:fillRect/>
          </a:stretch>
        </p:blipFill>
        <p:spPr bwMode="auto">
          <a:xfrm>
            <a:off x="4" y="0"/>
            <a:ext cx="8672512" cy="6008709"/>
          </a:xfrm>
          <a:prstGeom prst="rect">
            <a:avLst/>
          </a:prstGeom>
          <a:noFill/>
        </p:spPr>
      </p:pic>
      <p:sp>
        <p:nvSpPr>
          <p:cNvPr id="2" name="1 Título"/>
          <p:cNvSpPr>
            <a:spLocks noGrp="1"/>
          </p:cNvSpPr>
          <p:nvPr>
            <p:ph type="ctrTitle"/>
          </p:nvPr>
        </p:nvSpPr>
        <p:spPr>
          <a:xfrm>
            <a:off x="3726467" y="3004346"/>
            <a:ext cx="4295608" cy="1287974"/>
          </a:xfrm>
          <a:prstGeom prst="rect">
            <a:avLst/>
          </a:prstGeom>
        </p:spPr>
        <p:txBody>
          <a:bodyPr>
            <a:noAutofit/>
          </a:bodyPr>
          <a:lstStyle>
            <a:lvl1pPr algn="r">
              <a:defRPr sz="2667">
                <a:solidFill>
                  <a:srgbClr val="FF9900"/>
                </a:solidFill>
                <a:latin typeface="Trebuchet MS" pitchFamily="34" charset="0"/>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3726467" y="4506528"/>
            <a:ext cx="4309143" cy="1251818"/>
          </a:xfrm>
          <a:prstGeom prst="rect">
            <a:avLst/>
          </a:prstGeom>
        </p:spPr>
        <p:txBody>
          <a:bodyPr>
            <a:normAutofit/>
          </a:bodyPr>
          <a:lstStyle>
            <a:lvl1pPr marL="0" indent="0" algn="r">
              <a:lnSpc>
                <a:spcPct val="100000"/>
              </a:lnSpc>
              <a:buNone/>
              <a:defRPr sz="2000">
                <a:solidFill>
                  <a:schemeClr val="tx1">
                    <a:tint val="75000"/>
                  </a:schemeClr>
                </a:solidFill>
                <a:latin typeface="Trebuchet MS" pitchFamily="34"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s-ES" smtClean="0"/>
              <a:t>Haga clic para modificar el estilo de subtítulo del patrón</a:t>
            </a:r>
            <a:endParaRPr lang="es-ES" dirty="0"/>
          </a:p>
        </p:txBody>
      </p:sp>
      <p:sp>
        <p:nvSpPr>
          <p:cNvPr id="4" name="3 Marcador de fecha"/>
          <p:cNvSpPr>
            <a:spLocks noGrp="1"/>
          </p:cNvSpPr>
          <p:nvPr>
            <p:ph type="dt" sz="half" idx="10"/>
          </p:nvPr>
        </p:nvSpPr>
        <p:spPr>
          <a:xfrm>
            <a:off x="433626" y="5569166"/>
            <a:ext cx="2023586" cy="319907"/>
          </a:xfrm>
          <a:prstGeom prst="rect">
            <a:avLst/>
          </a:prstGeom>
        </p:spPr>
        <p:txBody>
          <a:bodyPr/>
          <a:lstStyle/>
          <a:p>
            <a:fld id="{509F8A38-D7BF-4891-8F9E-895B9C1DA592}" type="datetimeFigureOut">
              <a:rPr lang="es-ES" smtClean="0"/>
              <a:pPr/>
              <a:t>30/06/2017</a:t>
            </a:fld>
            <a:endParaRPr lang="es-ES" dirty="0"/>
          </a:p>
        </p:txBody>
      </p:sp>
    </p:spTree>
    <p:extLst>
      <p:ext uri="{BB962C8B-B14F-4D97-AF65-F5344CB8AC3E}">
        <p14:creationId xmlns:p14="http://schemas.microsoft.com/office/powerpoint/2010/main" val="297329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0"/>
            <a:lum/>
          </a:blip>
          <a:srcRect/>
          <a:stretch>
            <a:fillRect/>
          </a:stretch>
        </a:blipFill>
        <a:effectLst/>
      </p:bgPr>
    </p:bg>
    <p:spTree>
      <p:nvGrpSpPr>
        <p:cNvPr id="1" name=""/>
        <p:cNvGrpSpPr/>
        <p:nvPr/>
      </p:nvGrpSpPr>
      <p:grpSpPr>
        <a:xfrm>
          <a:off x="0" y="0"/>
          <a:ext cx="0" cy="0"/>
          <a:chOff x="0" y="0"/>
          <a:chExt cx="0" cy="0"/>
        </a:xfrm>
      </p:grpSpPr>
      <p:pic>
        <p:nvPicPr>
          <p:cNvPr id="10" name="5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 id="2147483654" r:id="rId6"/>
  </p:sldLayoutIdLst>
  <p:timing>
    <p:tnLst>
      <p:par>
        <p:cTn id="1" dur="indefinite" restart="never" nodeType="tmRoot"/>
      </p:par>
    </p:tnLst>
  </p:timing>
  <p:txStyles>
    <p:titleStyle>
      <a:lvl1pPr algn="l" defTabSz="761970" rtl="0" eaLnBrk="1" latinLnBrk="0" hangingPunct="1">
        <a:spcBef>
          <a:spcPct val="0"/>
        </a:spcBef>
        <a:buNone/>
        <a:defRPr sz="4000" b="1" kern="1200">
          <a:solidFill>
            <a:schemeClr val="bg1"/>
          </a:solidFill>
          <a:latin typeface="Raleway" panose="020B0003030101060003" pitchFamily="34" charset="0"/>
          <a:ea typeface="+mj-ea"/>
          <a:cs typeface="+mj-cs"/>
        </a:defRPr>
      </a:lvl1pPr>
    </p:titleStyle>
    <p:bodyStyle>
      <a:lvl1pPr marL="285739" indent="-285739" algn="l" defTabSz="761970" rtl="0" eaLnBrk="1" latinLnBrk="0" hangingPunct="1">
        <a:lnSpc>
          <a:spcPct val="150000"/>
        </a:lnSpc>
        <a:spcBef>
          <a:spcPct val="20000"/>
        </a:spcBef>
        <a:buClr>
          <a:srgbClr val="FF9900"/>
        </a:buClr>
        <a:buFont typeface="Arial" pitchFamily="34" charset="0"/>
        <a:buChar char="•"/>
        <a:defRPr sz="2000" kern="1200">
          <a:solidFill>
            <a:schemeClr val="tx1"/>
          </a:solidFill>
          <a:latin typeface="Trebuchet MS" pitchFamily="34" charset="0"/>
          <a:ea typeface="+mn-ea"/>
          <a:cs typeface="+mn-cs"/>
        </a:defRPr>
      </a:lvl1pPr>
      <a:lvl2pPr marL="619100" indent="-238115" algn="l" defTabSz="761970" rtl="0" eaLnBrk="1" latinLnBrk="0" hangingPunct="1">
        <a:lnSpc>
          <a:spcPct val="150000"/>
        </a:lnSpc>
        <a:spcBef>
          <a:spcPct val="20000"/>
        </a:spcBef>
        <a:buClr>
          <a:schemeClr val="tx1">
            <a:lumMod val="65000"/>
            <a:lumOff val="35000"/>
          </a:schemeClr>
        </a:buClr>
        <a:buFont typeface="Arial" pitchFamily="34" charset="0"/>
        <a:buChar char="•"/>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s-E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gif"/><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
            <a:ext cx="8672513" cy="6006001"/>
          </a:xfrm>
          <a:prstGeom prst="rect">
            <a:avLst/>
          </a:prstGeom>
        </p:spPr>
      </p:pic>
      <p:sp>
        <p:nvSpPr>
          <p:cNvPr id="6" name="Subtítulo 5"/>
          <p:cNvSpPr>
            <a:spLocks noGrp="1"/>
          </p:cNvSpPr>
          <p:nvPr>
            <p:ph type="subTitle" idx="1"/>
          </p:nvPr>
        </p:nvSpPr>
        <p:spPr>
          <a:xfrm>
            <a:off x="519832" y="2629083"/>
            <a:ext cx="7306331" cy="747762"/>
          </a:xfrm>
        </p:spPr>
        <p:txBody>
          <a:bodyPr>
            <a:noAutofit/>
          </a:bodyPr>
          <a:lstStyle/>
          <a:p>
            <a:pPr algn="ctr"/>
            <a:r>
              <a:rPr lang="es-ES" sz="4400" b="1" dirty="0" smtClean="0">
                <a:solidFill>
                  <a:schemeClr val="accent1"/>
                </a:solidFill>
              </a:rPr>
              <a:t>SQL - Nivel 2 </a:t>
            </a:r>
          </a:p>
          <a:p>
            <a:pPr algn="ctr"/>
            <a:r>
              <a:rPr lang="es-ES" sz="4400" b="1" dirty="0" smtClean="0">
                <a:solidFill>
                  <a:schemeClr val="accent1"/>
                </a:solidFill>
              </a:rPr>
              <a:t>Encuentro 3</a:t>
            </a:r>
            <a:endParaRPr lang="es-ES" sz="4400" b="1" dirty="0">
              <a:solidFill>
                <a:schemeClr val="accent1"/>
              </a:solidFill>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288" y="964560"/>
            <a:ext cx="3201875" cy="1290048"/>
          </a:xfrm>
          <a:prstGeom prst="rect">
            <a:avLst/>
          </a:prstGeom>
        </p:spPr>
      </p:pic>
    </p:spTree>
    <p:extLst>
      <p:ext uri="{BB962C8B-B14F-4D97-AF65-F5344CB8AC3E}">
        <p14:creationId xmlns:p14="http://schemas.microsoft.com/office/powerpoint/2010/main" val="2169159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4. Funciones de usuario.</a:t>
            </a:r>
            <a:endParaRPr lang="es-AR" dirty="0"/>
          </a:p>
        </p:txBody>
      </p:sp>
      <p:sp>
        <p:nvSpPr>
          <p:cNvPr id="4" name="Marcador de texto 3"/>
          <p:cNvSpPr>
            <a:spLocks noGrp="1"/>
          </p:cNvSpPr>
          <p:nvPr>
            <p:ph type="body" sz="quarter" idx="11"/>
          </p:nvPr>
        </p:nvSpPr>
        <p:spPr/>
        <p:txBody>
          <a:bodyPr/>
          <a:lstStyle/>
          <a:p>
            <a:r>
              <a:rPr lang="es-AR" dirty="0" smtClean="0"/>
              <a:t>4.2. Clasificación. </a:t>
            </a:r>
            <a:endParaRPr lang="es-AR"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772" y="4579739"/>
            <a:ext cx="2667000" cy="1304925"/>
          </a:xfrm>
          <a:prstGeom prst="rect">
            <a:avLst/>
          </a:prstGeom>
        </p:spPr>
      </p:pic>
      <p:graphicFrame>
        <p:nvGraphicFramePr>
          <p:cNvPr id="6" name="Diagrama 5"/>
          <p:cNvGraphicFramePr/>
          <p:nvPr>
            <p:extLst>
              <p:ext uri="{D42A27DB-BD31-4B8C-83A1-F6EECF244321}">
                <p14:modId xmlns:p14="http://schemas.microsoft.com/office/powerpoint/2010/main" val="989464676"/>
              </p:ext>
            </p:extLst>
          </p:nvPr>
        </p:nvGraphicFramePr>
        <p:xfrm>
          <a:off x="562164" y="1492176"/>
          <a:ext cx="5781675" cy="3854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20945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4. Funciones de usuario.</a:t>
            </a:r>
            <a:endParaRPr lang="es-AR" dirty="0"/>
          </a:p>
        </p:txBody>
      </p:sp>
      <p:sp>
        <p:nvSpPr>
          <p:cNvPr id="4" name="Marcador de texto 3"/>
          <p:cNvSpPr>
            <a:spLocks noGrp="1"/>
          </p:cNvSpPr>
          <p:nvPr>
            <p:ph type="body" sz="quarter" idx="11"/>
          </p:nvPr>
        </p:nvSpPr>
        <p:spPr/>
        <p:txBody>
          <a:bodyPr/>
          <a:lstStyle/>
          <a:p>
            <a:r>
              <a:rPr lang="es-AR" dirty="0" smtClean="0"/>
              <a:t>4.3. Operaciones ABM.</a:t>
            </a:r>
            <a:endParaRPr lang="es-AR" dirty="0"/>
          </a:p>
        </p:txBody>
      </p:sp>
      <p:sp>
        <p:nvSpPr>
          <p:cNvPr id="5" name="Rectángulo redondeado 4"/>
          <p:cNvSpPr/>
          <p:nvPr/>
        </p:nvSpPr>
        <p:spPr>
          <a:xfrm>
            <a:off x="303808" y="2979192"/>
            <a:ext cx="2376264" cy="914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AR" sz="2800" b="1" dirty="0" smtClean="0">
                <a:solidFill>
                  <a:schemeClr val="bg1"/>
                </a:solidFill>
              </a:rPr>
              <a:t>CREATE</a:t>
            </a:r>
            <a:endParaRPr lang="es-AR" sz="2800" b="1" dirty="0">
              <a:solidFill>
                <a:schemeClr val="bg1"/>
              </a:solidFill>
            </a:endParaRPr>
          </a:p>
        </p:txBody>
      </p:sp>
      <p:sp>
        <p:nvSpPr>
          <p:cNvPr id="6" name="Rectángulo redondeado 5"/>
          <p:cNvSpPr/>
          <p:nvPr/>
        </p:nvSpPr>
        <p:spPr>
          <a:xfrm>
            <a:off x="3184128" y="2979192"/>
            <a:ext cx="2376264" cy="914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AR" sz="2800" b="1" dirty="0" smtClean="0">
                <a:solidFill>
                  <a:schemeClr val="bg1"/>
                </a:solidFill>
              </a:rPr>
              <a:t>ALTER</a:t>
            </a:r>
            <a:endParaRPr lang="es-AR" sz="2800" b="1" dirty="0">
              <a:solidFill>
                <a:schemeClr val="bg1"/>
              </a:solidFill>
            </a:endParaRPr>
          </a:p>
        </p:txBody>
      </p:sp>
      <p:sp>
        <p:nvSpPr>
          <p:cNvPr id="7" name="Rectángulo redondeado 6"/>
          <p:cNvSpPr/>
          <p:nvPr/>
        </p:nvSpPr>
        <p:spPr>
          <a:xfrm>
            <a:off x="5992440" y="2979192"/>
            <a:ext cx="2376264" cy="914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AR" sz="2800" b="1" dirty="0" smtClean="0">
                <a:solidFill>
                  <a:schemeClr val="bg1"/>
                </a:solidFill>
              </a:rPr>
              <a:t>DROP</a:t>
            </a:r>
            <a:endParaRPr lang="es-AR" sz="2800" b="1" dirty="0">
              <a:solidFill>
                <a:schemeClr val="bg1"/>
              </a:solidFill>
            </a:endParaRPr>
          </a:p>
        </p:txBody>
      </p:sp>
    </p:spTree>
    <p:extLst>
      <p:ext uri="{BB962C8B-B14F-4D97-AF65-F5344CB8AC3E}">
        <p14:creationId xmlns:p14="http://schemas.microsoft.com/office/powerpoint/2010/main" val="3865355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5. Preguntas.</a:t>
            </a:r>
            <a:endParaRPr lang="es-AR"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204144"/>
            <a:ext cx="8672513" cy="4804544"/>
          </a:xfrm>
          <a:prstGeom prst="rect">
            <a:avLst/>
          </a:prstGeom>
        </p:spPr>
      </p:pic>
    </p:spTree>
    <p:extLst>
      <p:ext uri="{BB962C8B-B14F-4D97-AF65-F5344CB8AC3E}">
        <p14:creationId xmlns:p14="http://schemas.microsoft.com/office/powerpoint/2010/main" val="2024632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1. Presentación.</a:t>
            </a:r>
            <a:endParaRPr lang="es-AR" dirty="0"/>
          </a:p>
        </p:txBody>
      </p:sp>
      <p:sp>
        <p:nvSpPr>
          <p:cNvPr id="3" name="Marcador de texto 2"/>
          <p:cNvSpPr>
            <a:spLocks noGrp="1"/>
          </p:cNvSpPr>
          <p:nvPr>
            <p:ph type="body" sz="quarter" idx="10"/>
          </p:nvPr>
        </p:nvSpPr>
        <p:spPr>
          <a:xfrm>
            <a:off x="685304" y="1348160"/>
            <a:ext cx="7899424" cy="4176464"/>
          </a:xfrm>
        </p:spPr>
        <p:txBody>
          <a:bodyPr/>
          <a:lstStyle/>
          <a:p>
            <a:pPr marL="342900" indent="-342900">
              <a:buFont typeface="+mj-lt"/>
              <a:buAutoNum type="arabicPeriod"/>
            </a:pPr>
            <a:r>
              <a:rPr lang="es-AR" sz="3200" dirty="0" smtClean="0"/>
              <a:t>Presentación.</a:t>
            </a:r>
          </a:p>
          <a:p>
            <a:pPr marL="342900" indent="-342900">
              <a:buFont typeface="+mj-lt"/>
              <a:buAutoNum type="arabicPeriod"/>
            </a:pPr>
            <a:r>
              <a:rPr lang="es-AR" sz="3200" dirty="0" smtClean="0"/>
              <a:t>Control de flujo.</a:t>
            </a:r>
          </a:p>
          <a:p>
            <a:pPr marL="342900" indent="-342900">
              <a:buFont typeface="+mj-lt"/>
              <a:buAutoNum type="arabicPeriod"/>
            </a:pPr>
            <a:r>
              <a:rPr lang="es-AR" sz="3200" dirty="0" smtClean="0"/>
              <a:t>Stored procedures.</a:t>
            </a:r>
          </a:p>
          <a:p>
            <a:pPr marL="342900" indent="-342900">
              <a:buFont typeface="+mj-lt"/>
              <a:buAutoNum type="arabicPeriod"/>
            </a:pPr>
            <a:r>
              <a:rPr lang="es-AR" sz="3200" dirty="0" smtClean="0"/>
              <a:t>Funciones de usuario.</a:t>
            </a:r>
          </a:p>
          <a:p>
            <a:pPr marL="342900" indent="-342900">
              <a:buFont typeface="+mj-lt"/>
              <a:buAutoNum type="arabicPeriod"/>
            </a:pPr>
            <a:r>
              <a:rPr lang="es-AR" sz="3200" dirty="0" smtClean="0"/>
              <a:t>Preguntas.</a:t>
            </a:r>
          </a:p>
          <a:p>
            <a:endParaRPr lang="es-AR" sz="3200" dirty="0" smtClean="0"/>
          </a:p>
        </p:txBody>
      </p:sp>
      <p:sp>
        <p:nvSpPr>
          <p:cNvPr id="4" name="Marcador de texto 3"/>
          <p:cNvSpPr>
            <a:spLocks noGrp="1"/>
          </p:cNvSpPr>
          <p:nvPr>
            <p:ph type="body" sz="quarter" idx="11"/>
          </p:nvPr>
        </p:nvSpPr>
        <p:spPr/>
        <p:txBody>
          <a:bodyPr/>
          <a:lstStyle/>
          <a:p>
            <a:r>
              <a:rPr lang="es-AR" dirty="0" smtClean="0"/>
              <a:t>Temario.</a:t>
            </a:r>
            <a:endParaRPr lang="es-AR" dirty="0"/>
          </a:p>
        </p:txBody>
      </p:sp>
    </p:spTree>
    <p:extLst>
      <p:ext uri="{BB962C8B-B14F-4D97-AF65-F5344CB8AC3E}">
        <p14:creationId xmlns:p14="http://schemas.microsoft.com/office/powerpoint/2010/main" val="1628551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2. Control de flujo.</a:t>
            </a:r>
            <a:endParaRPr lang="es-AR" dirty="0"/>
          </a:p>
        </p:txBody>
      </p:sp>
      <p:sp>
        <p:nvSpPr>
          <p:cNvPr id="3" name="Marcador de texto 2"/>
          <p:cNvSpPr>
            <a:spLocks noGrp="1"/>
          </p:cNvSpPr>
          <p:nvPr>
            <p:ph type="body" sz="quarter" idx="10"/>
          </p:nvPr>
        </p:nvSpPr>
        <p:spPr>
          <a:xfrm>
            <a:off x="685304" y="1924224"/>
            <a:ext cx="7899424" cy="4176464"/>
          </a:xfrm>
        </p:spPr>
        <p:txBody>
          <a:bodyPr/>
          <a:lstStyle/>
          <a:p>
            <a:pPr marL="457200" indent="-457200">
              <a:buFont typeface="+mj-lt"/>
              <a:buAutoNum type="arabicPeriod"/>
            </a:pPr>
            <a:r>
              <a:rPr lang="es-AR" sz="3200" dirty="0"/>
              <a:t>BEGIN/ END.</a:t>
            </a:r>
          </a:p>
          <a:p>
            <a:pPr marL="457200" indent="-457200">
              <a:buFont typeface="+mj-lt"/>
              <a:buAutoNum type="arabicPeriod"/>
            </a:pPr>
            <a:r>
              <a:rPr lang="es-AR" sz="3200" dirty="0" smtClean="0"/>
              <a:t>IF / ELSE.</a:t>
            </a:r>
          </a:p>
          <a:p>
            <a:pPr marL="457200" indent="-457200">
              <a:buFont typeface="+mj-lt"/>
              <a:buAutoNum type="arabicPeriod"/>
            </a:pPr>
            <a:r>
              <a:rPr lang="en-US" sz="3200" dirty="0" smtClean="0"/>
              <a:t>CASE.</a:t>
            </a:r>
            <a:endParaRPr lang="es-AR" sz="3200" dirty="0" smtClean="0"/>
          </a:p>
          <a:p>
            <a:pPr marL="457200" indent="-457200">
              <a:buFont typeface="+mj-lt"/>
              <a:buAutoNum type="arabicPeriod"/>
            </a:pPr>
            <a:r>
              <a:rPr lang="es-AR" sz="3200" dirty="0" smtClean="0"/>
              <a:t>WHILE.</a:t>
            </a:r>
          </a:p>
          <a:p>
            <a:pPr marL="457200" indent="-457200">
              <a:buFont typeface="+mj-lt"/>
              <a:buAutoNum type="arabicPeriod"/>
            </a:pPr>
            <a:endParaRPr lang="es-AR" sz="3200" dirty="0" smtClean="0"/>
          </a:p>
          <a:p>
            <a:pPr marL="457200" indent="-457200">
              <a:buFont typeface="+mj-lt"/>
              <a:buAutoNum type="arabicPeriod"/>
            </a:pPr>
            <a:endParaRPr lang="es-AR" sz="3200" dirty="0" smtClean="0"/>
          </a:p>
          <a:p>
            <a:endParaRPr lang="es-AR" sz="3200" dirty="0" smtClean="0"/>
          </a:p>
        </p:txBody>
      </p:sp>
      <p:sp>
        <p:nvSpPr>
          <p:cNvPr id="4" name="Marcador de texto 3"/>
          <p:cNvSpPr>
            <a:spLocks noGrp="1"/>
          </p:cNvSpPr>
          <p:nvPr>
            <p:ph type="body" sz="quarter" idx="11"/>
          </p:nvPr>
        </p:nvSpPr>
        <p:spPr/>
        <p:txBody>
          <a:bodyPr/>
          <a:lstStyle/>
          <a:p>
            <a:r>
              <a:rPr lang="es-AR" dirty="0" smtClean="0"/>
              <a:t>2.1. Bloques básicos.</a:t>
            </a:r>
            <a:endParaRPr lang="es-AR"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4409" y="1564184"/>
            <a:ext cx="2979960" cy="4042876"/>
          </a:xfrm>
          <a:prstGeom prst="rect">
            <a:avLst/>
          </a:prstGeom>
        </p:spPr>
      </p:pic>
    </p:spTree>
    <p:extLst>
      <p:ext uri="{BB962C8B-B14F-4D97-AF65-F5344CB8AC3E}">
        <p14:creationId xmlns:p14="http://schemas.microsoft.com/office/powerpoint/2010/main" val="2677795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2. Control de flujo.</a:t>
            </a:r>
            <a:endParaRPr lang="es-AR" dirty="0"/>
          </a:p>
        </p:txBody>
      </p:sp>
      <p:sp>
        <p:nvSpPr>
          <p:cNvPr id="3" name="Marcador de texto 2"/>
          <p:cNvSpPr>
            <a:spLocks noGrp="1"/>
          </p:cNvSpPr>
          <p:nvPr>
            <p:ph type="body" sz="quarter" idx="10"/>
          </p:nvPr>
        </p:nvSpPr>
        <p:spPr>
          <a:xfrm>
            <a:off x="685304" y="1348160"/>
            <a:ext cx="4659064" cy="4176464"/>
          </a:xfrm>
        </p:spPr>
        <p:txBody>
          <a:bodyPr/>
          <a:lstStyle/>
          <a:p>
            <a:pPr marL="457200" indent="-457200">
              <a:buFont typeface="+mj-lt"/>
              <a:buAutoNum type="arabicPeriod"/>
            </a:pPr>
            <a:r>
              <a:rPr lang="es-AR" sz="2800" dirty="0" smtClean="0"/>
              <a:t>@@ERROR.</a:t>
            </a:r>
          </a:p>
          <a:p>
            <a:pPr marL="457200" indent="-457200">
              <a:buFont typeface="+mj-lt"/>
              <a:buAutoNum type="arabicPeriod"/>
            </a:pPr>
            <a:r>
              <a:rPr lang="es-AR" sz="2800" dirty="0" smtClean="0"/>
              <a:t>@@ROWCOUNT</a:t>
            </a:r>
          </a:p>
          <a:p>
            <a:pPr marL="457200" indent="-457200">
              <a:buFont typeface="+mj-lt"/>
              <a:buAutoNum type="arabicPeriod"/>
            </a:pPr>
            <a:r>
              <a:rPr lang="es-AR" sz="2800" dirty="0" smtClean="0"/>
              <a:t>@@IDENTITY.</a:t>
            </a:r>
          </a:p>
          <a:p>
            <a:pPr marL="457200" indent="-457200">
              <a:buFont typeface="+mj-lt"/>
              <a:buAutoNum type="arabicPeriod"/>
            </a:pPr>
            <a:r>
              <a:rPr lang="es-AR" sz="2800" dirty="0"/>
              <a:t>@@ TRANCOUNT</a:t>
            </a:r>
            <a:r>
              <a:rPr lang="es-AR" sz="2800" dirty="0" smtClean="0"/>
              <a:t>.</a:t>
            </a:r>
          </a:p>
          <a:p>
            <a:pPr marL="457200" indent="-457200">
              <a:buFont typeface="+mj-lt"/>
              <a:buAutoNum type="arabicPeriod"/>
            </a:pPr>
            <a:r>
              <a:rPr lang="es-AR" sz="2800" dirty="0" smtClean="0"/>
              <a:t>Otras variables.</a:t>
            </a:r>
          </a:p>
          <a:p>
            <a:endParaRPr lang="es-AR" sz="2800" dirty="0" smtClean="0"/>
          </a:p>
        </p:txBody>
      </p:sp>
      <p:sp>
        <p:nvSpPr>
          <p:cNvPr id="4" name="Marcador de texto 3"/>
          <p:cNvSpPr>
            <a:spLocks noGrp="1"/>
          </p:cNvSpPr>
          <p:nvPr>
            <p:ph type="body" sz="quarter" idx="11"/>
          </p:nvPr>
        </p:nvSpPr>
        <p:spPr/>
        <p:txBody>
          <a:bodyPr/>
          <a:lstStyle/>
          <a:p>
            <a:r>
              <a:rPr lang="es-AR" dirty="0" smtClean="0"/>
              <a:t>2.2. Variables del sistema.</a:t>
            </a:r>
            <a:endParaRPr lang="es-AR"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0632" y="5127834"/>
            <a:ext cx="793572" cy="793572"/>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7060" y="5127834"/>
            <a:ext cx="793572" cy="793572"/>
          </a:xfrm>
          <a:prstGeom prst="rect">
            <a:avLst/>
          </a:prstGeom>
        </p:spPr>
      </p:pic>
    </p:spTree>
    <p:extLst>
      <p:ext uri="{BB962C8B-B14F-4D97-AF65-F5344CB8AC3E}">
        <p14:creationId xmlns:p14="http://schemas.microsoft.com/office/powerpoint/2010/main" val="1373445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2. Control de flujo.</a:t>
            </a:r>
            <a:endParaRPr lang="es-AR" dirty="0"/>
          </a:p>
        </p:txBody>
      </p:sp>
      <p:sp>
        <p:nvSpPr>
          <p:cNvPr id="4" name="Marcador de texto 3"/>
          <p:cNvSpPr>
            <a:spLocks noGrp="1"/>
          </p:cNvSpPr>
          <p:nvPr>
            <p:ph type="body" sz="quarter" idx="11"/>
          </p:nvPr>
        </p:nvSpPr>
        <p:spPr/>
        <p:txBody>
          <a:bodyPr/>
          <a:lstStyle/>
          <a:p>
            <a:r>
              <a:rPr lang="es-AR" dirty="0" smtClean="0"/>
              <a:t>2.3. Manejo de errores.</a:t>
            </a:r>
            <a:endParaRPr lang="es-AR"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9704" y="192783"/>
            <a:ext cx="1042629" cy="87059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8304" y="1384163"/>
            <a:ext cx="4320480" cy="4320480"/>
          </a:xfrm>
          <a:prstGeom prst="rect">
            <a:avLst/>
          </a:prstGeom>
        </p:spPr>
      </p:pic>
      <p:sp>
        <p:nvSpPr>
          <p:cNvPr id="8" name="Marcador de texto 2"/>
          <p:cNvSpPr>
            <a:spLocks noGrp="1"/>
          </p:cNvSpPr>
          <p:nvPr>
            <p:ph type="body" sz="quarter" idx="10"/>
          </p:nvPr>
        </p:nvSpPr>
        <p:spPr>
          <a:xfrm>
            <a:off x="105336" y="2140248"/>
            <a:ext cx="7399272" cy="3096344"/>
          </a:xfrm>
        </p:spPr>
        <p:txBody>
          <a:bodyPr/>
          <a:lstStyle/>
          <a:p>
            <a:pPr marL="457200" indent="-457200">
              <a:buFont typeface="+mj-lt"/>
              <a:buAutoNum type="arabicPeriod"/>
            </a:pPr>
            <a:r>
              <a:rPr lang="es-AR" sz="3200" dirty="0" smtClean="0"/>
              <a:t>@@ERROR.</a:t>
            </a:r>
          </a:p>
          <a:p>
            <a:pPr marL="457200" indent="-457200">
              <a:buFont typeface="+mj-lt"/>
              <a:buAutoNum type="arabicPeriod"/>
            </a:pPr>
            <a:endParaRPr lang="es-AR" sz="3200" dirty="0" smtClean="0"/>
          </a:p>
          <a:p>
            <a:pPr marL="457200" indent="-457200">
              <a:buFont typeface="+mj-lt"/>
              <a:buAutoNum type="arabicPeriod"/>
            </a:pPr>
            <a:r>
              <a:rPr lang="es-AR" sz="3200" dirty="0" smtClean="0"/>
              <a:t>TRY / CATCH.</a:t>
            </a:r>
          </a:p>
          <a:p>
            <a:endParaRPr lang="es-AR" sz="3200" dirty="0" smtClean="0"/>
          </a:p>
        </p:txBody>
      </p:sp>
    </p:spTree>
    <p:extLst>
      <p:ext uri="{BB962C8B-B14F-4D97-AF65-F5344CB8AC3E}">
        <p14:creationId xmlns:p14="http://schemas.microsoft.com/office/powerpoint/2010/main" val="2341224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Stored procedures.</a:t>
            </a:r>
            <a:endParaRPr lang="es-AR" dirty="0"/>
          </a:p>
        </p:txBody>
      </p:sp>
      <p:sp>
        <p:nvSpPr>
          <p:cNvPr id="4" name="Marcador de texto 3"/>
          <p:cNvSpPr>
            <a:spLocks noGrp="1"/>
          </p:cNvSpPr>
          <p:nvPr>
            <p:ph type="body" sz="quarter" idx="11"/>
          </p:nvPr>
        </p:nvSpPr>
        <p:spPr/>
        <p:txBody>
          <a:bodyPr/>
          <a:lstStyle/>
          <a:p>
            <a:r>
              <a:rPr lang="es-AR" dirty="0"/>
              <a:t>3</a:t>
            </a:r>
            <a:r>
              <a:rPr lang="es-AR" dirty="0" smtClean="0"/>
              <a:t>.1. Definición.</a:t>
            </a:r>
            <a:endParaRPr lang="es-AR"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264" y="2730743"/>
            <a:ext cx="1905000" cy="1905000"/>
          </a:xfrm>
          <a:prstGeom prst="rect">
            <a:avLst/>
          </a:prstGeom>
        </p:spPr>
      </p:pic>
      <p:sp>
        <p:nvSpPr>
          <p:cNvPr id="6" name="Rectángulo redondeado 5"/>
          <p:cNvSpPr/>
          <p:nvPr/>
        </p:nvSpPr>
        <p:spPr>
          <a:xfrm>
            <a:off x="764406" y="2082671"/>
            <a:ext cx="2083172" cy="64807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AR" dirty="0" smtClean="0"/>
              <a:t>Aplicación 1</a:t>
            </a:r>
            <a:endParaRPr lang="es-AR" dirty="0"/>
          </a:p>
        </p:txBody>
      </p:sp>
      <p:sp>
        <p:nvSpPr>
          <p:cNvPr id="7" name="Rectángulo redondeado 6"/>
          <p:cNvSpPr/>
          <p:nvPr/>
        </p:nvSpPr>
        <p:spPr>
          <a:xfrm>
            <a:off x="732904" y="3364384"/>
            <a:ext cx="2083172" cy="64807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AR" dirty="0" smtClean="0"/>
              <a:t>Aplicación 2</a:t>
            </a:r>
            <a:endParaRPr lang="es-AR" dirty="0"/>
          </a:p>
        </p:txBody>
      </p:sp>
      <p:sp>
        <p:nvSpPr>
          <p:cNvPr id="8" name="Rectángulo redondeado 7"/>
          <p:cNvSpPr/>
          <p:nvPr/>
        </p:nvSpPr>
        <p:spPr>
          <a:xfrm>
            <a:off x="764406" y="4722701"/>
            <a:ext cx="2083172" cy="64807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AR" dirty="0" smtClean="0"/>
              <a:t>Aplicación 3</a:t>
            </a:r>
            <a:endParaRPr lang="es-AR" dirty="0"/>
          </a:p>
        </p:txBody>
      </p:sp>
      <p:cxnSp>
        <p:nvCxnSpPr>
          <p:cNvPr id="11" name="Conector recto de flecha 10"/>
          <p:cNvCxnSpPr>
            <a:stCxn id="7" idx="3"/>
            <a:endCxn id="5" idx="1"/>
          </p:cNvCxnSpPr>
          <p:nvPr/>
        </p:nvCxnSpPr>
        <p:spPr>
          <a:xfrm flipV="1">
            <a:off x="2816076" y="3683243"/>
            <a:ext cx="1592188" cy="51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a:stCxn id="8" idx="3"/>
          </p:cNvCxnSpPr>
          <p:nvPr/>
        </p:nvCxnSpPr>
        <p:spPr>
          <a:xfrm flipV="1">
            <a:off x="2847578" y="4458602"/>
            <a:ext cx="1560686" cy="5881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a:stCxn id="6" idx="3"/>
          </p:cNvCxnSpPr>
          <p:nvPr/>
        </p:nvCxnSpPr>
        <p:spPr>
          <a:xfrm>
            <a:off x="2847578" y="2406707"/>
            <a:ext cx="1560686" cy="5063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Rectángulo redondeado 20"/>
          <p:cNvSpPr/>
          <p:nvPr/>
        </p:nvSpPr>
        <p:spPr>
          <a:xfrm>
            <a:off x="7526063" y="3364384"/>
            <a:ext cx="821184" cy="64807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SP</a:t>
            </a:r>
            <a:endParaRPr lang="es-AR" dirty="0"/>
          </a:p>
        </p:txBody>
      </p:sp>
      <p:cxnSp>
        <p:nvCxnSpPr>
          <p:cNvPr id="24" name="Conector recto de flecha 23"/>
          <p:cNvCxnSpPr>
            <a:stCxn id="5" idx="3"/>
            <a:endCxn id="21" idx="1"/>
          </p:cNvCxnSpPr>
          <p:nvPr/>
        </p:nvCxnSpPr>
        <p:spPr>
          <a:xfrm>
            <a:off x="6313264" y="3683243"/>
            <a:ext cx="1212799" cy="51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786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Stored procedures.</a:t>
            </a:r>
            <a:endParaRPr lang="es-AR" dirty="0"/>
          </a:p>
        </p:txBody>
      </p:sp>
      <p:sp>
        <p:nvSpPr>
          <p:cNvPr id="3" name="Marcador de texto 2"/>
          <p:cNvSpPr>
            <a:spLocks noGrp="1"/>
          </p:cNvSpPr>
          <p:nvPr>
            <p:ph type="body" sz="quarter" idx="10"/>
          </p:nvPr>
        </p:nvSpPr>
        <p:spPr>
          <a:xfrm>
            <a:off x="685304" y="1348160"/>
            <a:ext cx="7899424" cy="4176464"/>
          </a:xfrm>
        </p:spPr>
        <p:txBody>
          <a:bodyPr/>
          <a:lstStyle/>
          <a:p>
            <a:r>
              <a:rPr lang="en-US" sz="2800" dirty="0" smtClean="0"/>
              <a:t> CREATE PROCEDURE </a:t>
            </a:r>
            <a:r>
              <a:rPr lang="en-US" sz="2800" dirty="0" err="1" smtClean="0"/>
              <a:t>nombreSP</a:t>
            </a:r>
            <a:endParaRPr lang="en-US" sz="2800" dirty="0" smtClean="0"/>
          </a:p>
          <a:p>
            <a:r>
              <a:rPr lang="en-US" sz="2800" dirty="0" smtClean="0"/>
              <a:t>(@param1 tipoDato1,</a:t>
            </a:r>
          </a:p>
          <a:p>
            <a:r>
              <a:rPr lang="en-US" sz="2800" dirty="0" smtClean="0"/>
              <a:t>@param2 </a:t>
            </a:r>
            <a:r>
              <a:rPr lang="en-US" sz="2800" dirty="0" err="1" smtClean="0"/>
              <a:t>tipoDato</a:t>
            </a:r>
            <a:r>
              <a:rPr lang="en-US" sz="2800" dirty="0" smtClean="0"/>
              <a:t> 2 OUTPUT</a:t>
            </a:r>
          </a:p>
          <a:p>
            <a:r>
              <a:rPr lang="en-US" sz="2800" dirty="0" smtClean="0"/>
              <a:t>...) AS </a:t>
            </a:r>
            <a:r>
              <a:rPr lang="en-US" sz="2800" dirty="0" err="1" smtClean="0"/>
              <a:t>Instrucciones</a:t>
            </a:r>
            <a:r>
              <a:rPr lang="en-US" sz="2800" dirty="0" smtClean="0"/>
              <a:t> del SP</a:t>
            </a:r>
            <a:endParaRPr lang="es-AR" sz="2800" dirty="0" smtClean="0"/>
          </a:p>
          <a:p>
            <a:endParaRPr lang="es-AR" sz="2800" dirty="0" smtClean="0"/>
          </a:p>
          <a:p>
            <a:r>
              <a:rPr lang="es-AR" sz="2800" dirty="0" smtClean="0"/>
              <a:t>EXEC </a:t>
            </a:r>
            <a:r>
              <a:rPr lang="es-AR" sz="2800" dirty="0" err="1" smtClean="0"/>
              <a:t>nombreSP</a:t>
            </a:r>
            <a:r>
              <a:rPr lang="es-AR" sz="2800" dirty="0" smtClean="0"/>
              <a:t> </a:t>
            </a:r>
            <a:r>
              <a:rPr lang="es-AR" sz="2800" dirty="0" err="1" smtClean="0"/>
              <a:t>valoresParam</a:t>
            </a:r>
            <a:endParaRPr lang="es-AR" sz="2800" dirty="0" smtClean="0"/>
          </a:p>
        </p:txBody>
      </p:sp>
      <p:sp>
        <p:nvSpPr>
          <p:cNvPr id="4" name="Marcador de texto 3"/>
          <p:cNvSpPr>
            <a:spLocks noGrp="1"/>
          </p:cNvSpPr>
          <p:nvPr>
            <p:ph type="body" sz="quarter" idx="11"/>
          </p:nvPr>
        </p:nvSpPr>
        <p:spPr/>
        <p:txBody>
          <a:bodyPr/>
          <a:lstStyle/>
          <a:p>
            <a:r>
              <a:rPr lang="es-AR" dirty="0" smtClean="0"/>
              <a:t>3.2.  Creación y ejecución.</a:t>
            </a:r>
            <a:endParaRPr lang="es-AR"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8111" y="4416615"/>
            <a:ext cx="1819275" cy="1819275"/>
          </a:xfrm>
          <a:prstGeom prst="rect">
            <a:avLst/>
          </a:prstGeom>
        </p:spPr>
      </p:pic>
    </p:spTree>
    <p:extLst>
      <p:ext uri="{BB962C8B-B14F-4D97-AF65-F5344CB8AC3E}">
        <p14:creationId xmlns:p14="http://schemas.microsoft.com/office/powerpoint/2010/main" val="4079158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Stored procedures.</a:t>
            </a:r>
            <a:endParaRPr lang="es-AR" dirty="0"/>
          </a:p>
        </p:txBody>
      </p:sp>
      <p:sp>
        <p:nvSpPr>
          <p:cNvPr id="3" name="Marcador de texto 2"/>
          <p:cNvSpPr>
            <a:spLocks noGrp="1"/>
          </p:cNvSpPr>
          <p:nvPr>
            <p:ph type="body" sz="quarter" idx="10"/>
          </p:nvPr>
        </p:nvSpPr>
        <p:spPr>
          <a:xfrm>
            <a:off x="685304" y="1348160"/>
            <a:ext cx="7899424" cy="4176464"/>
          </a:xfrm>
        </p:spPr>
        <p:txBody>
          <a:bodyPr/>
          <a:lstStyle/>
          <a:p>
            <a:pPr marL="342900" indent="-342900">
              <a:buFont typeface="Arial" panose="020B0604020202020204" pitchFamily="34" charset="0"/>
              <a:buChar char="•"/>
            </a:pPr>
            <a:r>
              <a:rPr lang="es-AR" sz="2000" dirty="0" smtClean="0"/>
              <a:t>Sp_helptext + nombreSP. </a:t>
            </a:r>
          </a:p>
          <a:p>
            <a:pPr marL="342900" indent="-342900">
              <a:buFont typeface="Arial" panose="020B0604020202020204" pitchFamily="34" charset="0"/>
              <a:buChar char="•"/>
            </a:pPr>
            <a:r>
              <a:rPr lang="es-AR" sz="2000" dirty="0" smtClean="0"/>
              <a:t>SPs encriptados.</a:t>
            </a:r>
          </a:p>
          <a:p>
            <a:pPr marL="342900" indent="-342900">
              <a:buFont typeface="Arial" panose="020B0604020202020204" pitchFamily="34" charset="0"/>
              <a:buChar char="•"/>
            </a:pPr>
            <a:r>
              <a:rPr lang="es-AR" sz="2000" dirty="0" smtClean="0"/>
              <a:t>SPs creados.</a:t>
            </a:r>
          </a:p>
          <a:p>
            <a:pPr marL="342900" indent="-342900">
              <a:buFont typeface="Arial" panose="020B0604020202020204" pitchFamily="34" charset="0"/>
              <a:buChar char="•"/>
            </a:pPr>
            <a:r>
              <a:rPr lang="es-AR" sz="2000" dirty="0" smtClean="0"/>
              <a:t>Dependencia de transacciones.</a:t>
            </a:r>
          </a:p>
          <a:p>
            <a:pPr marL="342900" indent="-342900">
              <a:buFont typeface="Arial" panose="020B0604020202020204" pitchFamily="34" charset="0"/>
              <a:buChar char="•"/>
            </a:pPr>
            <a:r>
              <a:rPr lang="es-AR" sz="2000" dirty="0" smtClean="0"/>
              <a:t>Parámetros null / not null.</a:t>
            </a:r>
          </a:p>
          <a:p>
            <a:pPr marL="342900" indent="-342900">
              <a:buFont typeface="Arial" panose="020B0604020202020204" pitchFamily="34" charset="0"/>
              <a:buChar char="•"/>
            </a:pPr>
            <a:r>
              <a:rPr lang="es-AR" sz="2000" dirty="0" smtClean="0"/>
              <a:t>Flexibilidad.</a:t>
            </a:r>
          </a:p>
          <a:p>
            <a:pPr marL="342900" indent="-342900">
              <a:buFont typeface="Arial" panose="020B0604020202020204" pitchFamily="34" charset="0"/>
              <a:buChar char="•"/>
            </a:pPr>
            <a:endParaRPr lang="es-AR" sz="2000" dirty="0" smtClean="0"/>
          </a:p>
          <a:p>
            <a:pPr marL="342900" indent="-342900">
              <a:buFont typeface="Arial" panose="020B0604020202020204" pitchFamily="34" charset="0"/>
              <a:buChar char="•"/>
            </a:pPr>
            <a:endParaRPr lang="es-AR" sz="2000" dirty="0" smtClean="0"/>
          </a:p>
        </p:txBody>
      </p:sp>
      <p:sp>
        <p:nvSpPr>
          <p:cNvPr id="4" name="Marcador de texto 3"/>
          <p:cNvSpPr>
            <a:spLocks noGrp="1"/>
          </p:cNvSpPr>
          <p:nvPr>
            <p:ph type="body" sz="quarter" idx="11"/>
          </p:nvPr>
        </p:nvSpPr>
        <p:spPr/>
        <p:txBody>
          <a:bodyPr/>
          <a:lstStyle/>
          <a:p>
            <a:r>
              <a:rPr lang="es-AR" dirty="0" smtClean="0"/>
              <a:t>3.3. Otras características.</a:t>
            </a:r>
            <a:endParaRPr lang="es-AR" dirty="0"/>
          </a:p>
        </p:txBody>
      </p:sp>
    </p:spTree>
    <p:extLst>
      <p:ext uri="{BB962C8B-B14F-4D97-AF65-F5344CB8AC3E}">
        <p14:creationId xmlns:p14="http://schemas.microsoft.com/office/powerpoint/2010/main" val="1964203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4. Funciones de usuario.</a:t>
            </a:r>
            <a:endParaRPr lang="es-AR" dirty="0"/>
          </a:p>
        </p:txBody>
      </p:sp>
      <p:sp>
        <p:nvSpPr>
          <p:cNvPr id="4" name="Marcador de texto 3"/>
          <p:cNvSpPr>
            <a:spLocks noGrp="1"/>
          </p:cNvSpPr>
          <p:nvPr>
            <p:ph type="body" sz="quarter" idx="11"/>
          </p:nvPr>
        </p:nvSpPr>
        <p:spPr/>
        <p:txBody>
          <a:bodyPr/>
          <a:lstStyle/>
          <a:p>
            <a:r>
              <a:rPr lang="es-AR" dirty="0" smtClean="0"/>
              <a:t>4.1. Definición. </a:t>
            </a:r>
            <a:endParaRPr lang="es-AR"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072" y="1276152"/>
            <a:ext cx="3381328" cy="4718489"/>
          </a:xfrm>
          <a:prstGeom prst="rect">
            <a:avLst/>
          </a:prstGeom>
        </p:spPr>
      </p:pic>
    </p:spTree>
    <p:extLst>
      <p:ext uri="{BB962C8B-B14F-4D97-AF65-F5344CB8AC3E}">
        <p14:creationId xmlns:p14="http://schemas.microsoft.com/office/powerpoint/2010/main" val="2323228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Engee">
      <a:dk1>
        <a:sysClr val="windowText" lastClr="000000"/>
      </a:dk1>
      <a:lt1>
        <a:sysClr val="window" lastClr="FFFFFF"/>
      </a:lt1>
      <a:dk2>
        <a:srgbClr val="4E3B30"/>
      </a:dk2>
      <a:lt2>
        <a:srgbClr val="FBEEC9"/>
      </a:lt2>
      <a:accent1>
        <a:srgbClr val="F0A22E"/>
      </a:accent1>
      <a:accent2>
        <a:srgbClr val="811717"/>
      </a:accent2>
      <a:accent3>
        <a:srgbClr val="E2A200"/>
      </a:accent3>
      <a:accent4>
        <a:srgbClr val="C3986D"/>
      </a:accent4>
      <a:accent5>
        <a:srgbClr val="A19574"/>
      </a:accent5>
      <a:accent6>
        <a:srgbClr val="C17529"/>
      </a:accent6>
      <a:hlink>
        <a:srgbClr val="AD1F1F"/>
      </a:hlink>
      <a:folHlink>
        <a:srgbClr val="FFC42F"/>
      </a:folHlink>
    </a:clrScheme>
    <a:fontScheme name="Personalizado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Automatizacion - Introduccion</Template>
  <TotalTime>11113</TotalTime>
  <Words>2575</Words>
  <Application>Microsoft Office PowerPoint</Application>
  <PresentationFormat>Personalizado</PresentationFormat>
  <Paragraphs>201</Paragraphs>
  <Slides>12</Slides>
  <Notes>12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Calibri</vt:lpstr>
      <vt:lpstr>Trebuchet MS</vt:lpstr>
      <vt:lpstr>Raleway</vt:lpstr>
      <vt:lpstr>Arial</vt:lpstr>
      <vt:lpstr>template</vt:lpstr>
      <vt:lpstr>Presentación de PowerPoint</vt:lpstr>
      <vt:lpstr>1. Presentación.</vt:lpstr>
      <vt:lpstr>2. Control de flujo.</vt:lpstr>
      <vt:lpstr>2. Control de flujo.</vt:lpstr>
      <vt:lpstr>2. Control de flujo.</vt:lpstr>
      <vt:lpstr>3. Stored procedures.</vt:lpstr>
      <vt:lpstr>3. Stored procedures.</vt:lpstr>
      <vt:lpstr>3. Stored procedures.</vt:lpstr>
      <vt:lpstr>4. Funciones de usuario.</vt:lpstr>
      <vt:lpstr>4. Funciones de usuario.</vt:lpstr>
      <vt:lpstr>4. Funciones de usuario.</vt:lpstr>
      <vt:lpstr>5. Preguntas.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Leopoldo Bernasconi</dc:creator>
  <cp:lastModifiedBy>Leopoldo Bernasconi</cp:lastModifiedBy>
  <cp:revision>410</cp:revision>
  <dcterms:created xsi:type="dcterms:W3CDTF">2015-12-18T14:01:42Z</dcterms:created>
  <dcterms:modified xsi:type="dcterms:W3CDTF">2017-06-30T20:55:36Z</dcterms:modified>
</cp:coreProperties>
</file>