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369" r:id="rId2"/>
    <p:sldId id="372" r:id="rId3"/>
    <p:sldId id="392" r:id="rId4"/>
    <p:sldId id="408" r:id="rId5"/>
    <p:sldId id="393" r:id="rId6"/>
    <p:sldId id="409" r:id="rId7"/>
    <p:sldId id="402" r:id="rId8"/>
    <p:sldId id="394" r:id="rId9"/>
    <p:sldId id="410" r:id="rId10"/>
    <p:sldId id="403" r:id="rId11"/>
    <p:sldId id="395" r:id="rId12"/>
    <p:sldId id="412" r:id="rId13"/>
    <p:sldId id="407" r:id="rId14"/>
    <p:sldId id="406" r:id="rId15"/>
    <p:sldId id="396" r:id="rId16"/>
    <p:sldId id="413" r:id="rId17"/>
    <p:sldId id="411" r:id="rId18"/>
    <p:sldId id="404" r:id="rId19"/>
    <p:sldId id="405" r:id="rId20"/>
    <p:sldId id="397" r:id="rId21"/>
    <p:sldId id="391" r:id="rId22"/>
  </p:sldIdLst>
  <p:sldSz cx="8672513" cy="6008688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Raleway" panose="020B0503030101060003" pitchFamily="34" charset="0"/>
      <p:regular r:id="rId32"/>
      <p:bold r:id="rId33"/>
      <p:italic r:id="rId34"/>
      <p:boldItalic r:id="rId35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  <p:cmAuthor id="1" name="Leopoldo Bernasconi" initials="LB" lastIdx="1" clrIdx="1">
    <p:extLst>
      <p:ext uri="{19B8F6BF-5375-455C-9EA6-DF929625EA0E}">
        <p15:presenceInfo xmlns:p15="http://schemas.microsoft.com/office/powerpoint/2012/main" userId="S-1-5-21-1323998825-2574780516-2908413015-1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74506" autoAdjust="0"/>
  </p:normalViewPr>
  <p:slideViewPr>
    <p:cSldViewPr>
      <p:cViewPr varScale="1">
        <p:scale>
          <a:sx n="63" d="100"/>
          <a:sy n="63" d="100"/>
        </p:scale>
        <p:origin x="1704" y="78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pPr/>
              <a:t>06/10/2017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0" dirty="0" smtClean="0"/>
              <a:t>Técnicas de caja negra.</a:t>
            </a:r>
          </a:p>
          <a:p>
            <a:r>
              <a:rPr lang="es-AR" b="0" dirty="0" smtClean="0"/>
              <a:t>La idea con</a:t>
            </a:r>
            <a:r>
              <a:rPr lang="es-AR" b="0" baseline="0" dirty="0" smtClean="0"/>
              <a:t> Nico es armar algo </a:t>
            </a:r>
            <a:r>
              <a:rPr lang="es-AR" sz="2100" b="1" u="sng" baseline="0" dirty="0" smtClean="0">
                <a:solidFill>
                  <a:srgbClr val="FF0000"/>
                </a:solidFill>
              </a:rPr>
              <a:t>lo mas practico posible</a:t>
            </a:r>
            <a:r>
              <a:rPr lang="es-AR" b="0" baseline="0" dirty="0" smtClean="0"/>
              <a:t>. Algo que les de las herramientas para que salgan de la charla y puedan aplicar estas técnicas en el día a día los testers y ante pruebas de su propio código los desarrolladores.</a:t>
            </a:r>
            <a:endParaRPr lang="es-AR" b="0" dirty="0" smtClean="0"/>
          </a:p>
          <a:p>
            <a:r>
              <a:rPr lang="es-AR" b="0" dirty="0" smtClean="0"/>
              <a:t>Para esto va a ser necesario dar</a:t>
            </a:r>
            <a:r>
              <a:rPr lang="es-AR" b="0" baseline="0" dirty="0" smtClean="0"/>
              <a:t> el </a:t>
            </a:r>
            <a:r>
              <a:rPr lang="es-AR" sz="2100" b="1" u="sng" baseline="0" dirty="0" smtClean="0"/>
              <a:t>marco teórico </a:t>
            </a:r>
            <a:r>
              <a:rPr lang="es-AR" b="0" baseline="0" dirty="0" smtClean="0"/>
              <a:t>con lo cual e</a:t>
            </a:r>
            <a:r>
              <a:rPr lang="es-AR" b="0" dirty="0" smtClean="0"/>
              <a:t>n esta </a:t>
            </a:r>
            <a:r>
              <a:rPr lang="es-AR" sz="2100" b="1" u="sng" dirty="0" smtClean="0"/>
              <a:t>primer</a:t>
            </a:r>
            <a:r>
              <a:rPr lang="es-AR" sz="2100" b="1" u="sng" baseline="0" dirty="0" smtClean="0"/>
              <a:t> charla </a:t>
            </a:r>
            <a:r>
              <a:rPr lang="es-AR" b="0" baseline="0" dirty="0" smtClean="0"/>
              <a:t>vamos a estar viendo eso. Vamos a dar ejemplos también y a explicar la forma de aplicar cada una de estas técnicas.</a:t>
            </a:r>
          </a:p>
          <a:p>
            <a:r>
              <a:rPr lang="es-AR" b="0" baseline="0" dirty="0" smtClean="0"/>
              <a:t>Mañana en el workshop si los vamos a dividir en grupos y van a tener que aplicar todo lo visto hoy de una forma netamente practica.</a:t>
            </a:r>
          </a:p>
          <a:p>
            <a:r>
              <a:rPr lang="es-AR" b="0" baseline="0" dirty="0" smtClean="0"/>
              <a:t>Por ultimo, vamos a tener un examen muy similar al de ISTQB (solo para lo visto en la capacitación).</a:t>
            </a:r>
            <a:endParaRPr lang="es-A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Continuando el ejemplo</a:t>
            </a:r>
            <a:r>
              <a:rPr lang="es-AR" baseline="0" dirty="0" smtClean="0"/>
              <a:t> anterior, al aplicar la técnica “Boundary value” las </a:t>
            </a:r>
            <a:r>
              <a:rPr lang="es-AR" b="1" u="sng" baseline="0" dirty="0" smtClean="0"/>
              <a:t>pruebas se ampliarían </a:t>
            </a:r>
            <a:r>
              <a:rPr lang="es-AR" baseline="0" dirty="0" smtClean="0"/>
              <a:t>al probar el proceso con mas inputs, de acuerdo al cuadro que se ve arriba. Se detectaron 7 pruebas: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-1: Msj de error indicando que el mínimo es 0.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0: Desaprobado.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6: Desaprobado.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6: Desaprobado (Prueba repetida </a:t>
            </a:r>
            <a:r>
              <a:rPr lang="es-AR" baseline="0" dirty="0" smtClean="0">
                <a:sym typeface="Wingdings" panose="05000000000000000000" pitchFamily="2" charset="2"/>
              </a:rPr>
              <a:t> </a:t>
            </a:r>
            <a:r>
              <a:rPr lang="es-AR" baseline="0" smtClean="0">
                <a:sym typeface="Wingdings" panose="05000000000000000000" pitchFamily="2" charset="2"/>
              </a:rPr>
              <a:t>debe eliminarse).</a:t>
            </a: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7: Aprobado.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10: Aprobado.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11: Msj de error indicando que el máximo es 10.</a:t>
            </a:r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8602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u="sng" dirty="0" smtClean="0"/>
              <a:t>Que es? </a:t>
            </a:r>
            <a:r>
              <a:rPr lang="es-AR" dirty="0" smtClean="0"/>
              <a:t>Se</a:t>
            </a:r>
            <a:r>
              <a:rPr lang="es-AR" baseline="0" dirty="0" smtClean="0"/>
              <a:t> trata de una </a:t>
            </a:r>
            <a:r>
              <a:rPr lang="es-AR" b="1" u="sng" baseline="0" dirty="0" smtClean="0"/>
              <a:t>grilla</a:t>
            </a:r>
            <a:r>
              <a:rPr lang="es-AR" u="sng" baseline="0" dirty="0" smtClean="0"/>
              <a:t> </a:t>
            </a:r>
            <a:r>
              <a:rPr lang="es-AR" baseline="0" dirty="0" smtClean="0"/>
              <a:t>que permite </a:t>
            </a:r>
            <a:r>
              <a:rPr lang="es-AR" b="1" u="sng" baseline="0" dirty="0" smtClean="0"/>
              <a:t>visualizar</a:t>
            </a:r>
            <a:r>
              <a:rPr lang="es-AR" u="sng" baseline="0" dirty="0" smtClean="0"/>
              <a:t> </a:t>
            </a:r>
            <a:r>
              <a:rPr lang="es-AR" baseline="0" dirty="0" smtClean="0"/>
              <a:t>fácilmente los </a:t>
            </a:r>
            <a:r>
              <a:rPr lang="es-AR" b="1" u="sng" baseline="0" dirty="0" smtClean="0"/>
              <a:t>inputs y los outputs </a:t>
            </a:r>
            <a:r>
              <a:rPr lang="es-AR" baseline="0" dirty="0" smtClean="0"/>
              <a:t>del sistema, como así también su </a:t>
            </a:r>
            <a:r>
              <a:rPr lang="es-AR" b="1" u="sng" baseline="0" dirty="0" smtClean="0"/>
              <a:t>combinatoria</a:t>
            </a:r>
            <a:r>
              <a:rPr lang="es-AR" baseline="0" dirty="0" smtClean="0"/>
              <a:t>.</a:t>
            </a: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r>
              <a:rPr lang="es-AR" u="sng" dirty="0" smtClean="0"/>
              <a:t>Cuando aplicarla?</a:t>
            </a:r>
            <a:r>
              <a:rPr lang="es-AR" u="sng" baseline="0" dirty="0" smtClean="0"/>
              <a:t> </a:t>
            </a:r>
            <a:r>
              <a:rPr lang="es-AR" dirty="0" smtClean="0"/>
              <a:t>Es ideal para </a:t>
            </a:r>
            <a:r>
              <a:rPr lang="es-AR" b="1" u="sng" dirty="0" smtClean="0"/>
              <a:t>sistemas simples </a:t>
            </a:r>
            <a:r>
              <a:rPr lang="es-AR" dirty="0" smtClean="0"/>
              <a:t>que manejen </a:t>
            </a:r>
            <a:r>
              <a:rPr lang="es-AR" b="1" u="sng" dirty="0" smtClean="0"/>
              <a:t>pocas condiciones lógicas </a:t>
            </a:r>
            <a:r>
              <a:rPr lang="es-AR" dirty="0" smtClean="0"/>
              <a:t>. Decimos “simples” ya que procesos muy complejos generarán una combinatoria</a:t>
            </a:r>
            <a:r>
              <a:rPr lang="es-AR" baseline="0" dirty="0" smtClean="0"/>
              <a:t> </a:t>
            </a:r>
            <a:r>
              <a:rPr lang="es-AR" dirty="0" smtClean="0"/>
              <a:t>tan grande que puede</a:t>
            </a:r>
            <a:r>
              <a:rPr lang="es-AR" baseline="0" dirty="0" smtClean="0"/>
              <a:t> </a:t>
            </a:r>
            <a:r>
              <a:rPr lang="es-AR" dirty="0" smtClean="0"/>
              <a:t>resultar </a:t>
            </a:r>
            <a:r>
              <a:rPr lang="es-AR" b="1" u="sng" dirty="0" smtClean="0"/>
              <a:t>impracticable.</a:t>
            </a:r>
            <a:r>
              <a:rPr lang="es-AR" b="0" u="none" dirty="0" smtClean="0"/>
              <a:t> 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="0" u="sng" dirty="0" smtClean="0"/>
              <a:t>Como aplicarla?</a:t>
            </a:r>
            <a:r>
              <a:rPr lang="es-AR" b="0" u="none" baseline="0" dirty="0" smtClean="0"/>
              <a:t> Se deberán </a:t>
            </a:r>
            <a:r>
              <a:rPr lang="es-AR" b="1" u="sng" baseline="0" dirty="0" smtClean="0"/>
              <a:t>identificar las condiciones lógicas </a:t>
            </a:r>
            <a:r>
              <a:rPr lang="es-AR" b="0" u="none" baseline="0" dirty="0" smtClean="0"/>
              <a:t>(que deberán completarse </a:t>
            </a:r>
            <a:r>
              <a:rPr lang="es-AR" baseline="0" dirty="0" smtClean="0"/>
              <a:t>con expresiones booleanas como TRUE/FALSE, SI/NO, etc.) como inputs </a:t>
            </a:r>
            <a:r>
              <a:rPr lang="es-AR" b="1" baseline="0" dirty="0" smtClean="0"/>
              <a:t>y </a:t>
            </a:r>
            <a:r>
              <a:rPr lang="es-AR" b="1" u="sng" baseline="0" dirty="0" smtClean="0"/>
              <a:t>los resultados esperados </a:t>
            </a:r>
            <a:r>
              <a:rPr lang="es-AR" baseline="0" dirty="0" smtClean="0"/>
              <a:t>como outputs. Luego, completar la grilla con la combinatoria identificada.</a:t>
            </a:r>
            <a:endParaRPr lang="es-AR" b="0" u="none" dirty="0" smtClean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Tal como indica ISTQB, </a:t>
            </a:r>
            <a:r>
              <a:rPr lang="es-AR" b="1" u="sng" dirty="0" smtClean="0"/>
              <a:t>debe evitarse el testing exhaustivo </a:t>
            </a:r>
            <a:r>
              <a:rPr lang="es-AR" dirty="0" smtClean="0"/>
              <a:t>de sistemas complejos.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Los puntos fuertes de esta técnica son: </a:t>
            </a:r>
          </a:p>
          <a:p>
            <a:pPr marL="846231" lvl="1" indent="-342900">
              <a:buFont typeface="+mj-lt"/>
              <a:buAutoNum type="arabicPeriod"/>
            </a:pPr>
            <a:r>
              <a:rPr lang="es-AR" b="1" u="sng" dirty="0" smtClean="0"/>
              <a:t>Fácil identificación de combinatoria</a:t>
            </a:r>
            <a:r>
              <a:rPr lang="es-AR" dirty="0" smtClean="0"/>
              <a:t>, lo que le permite acceder a pruebas que con</a:t>
            </a:r>
            <a:r>
              <a:rPr lang="es-AR" baseline="0" dirty="0" smtClean="0"/>
              <a:t> otras técnicas pueden no identificarse.</a:t>
            </a:r>
          </a:p>
          <a:p>
            <a:pPr marL="846231" lvl="1" indent="-342900">
              <a:buFont typeface="+mj-lt"/>
              <a:buAutoNum type="arabicPeriod"/>
            </a:pPr>
            <a:r>
              <a:rPr lang="es-AR" baseline="0" dirty="0" smtClean="0"/>
              <a:t>Fácil identificación del </a:t>
            </a:r>
            <a:r>
              <a:rPr lang="es-AR" b="1" u="sng" baseline="0" dirty="0" smtClean="0"/>
              <a:t>set de datos </a:t>
            </a:r>
            <a:r>
              <a:rPr lang="es-AR" baseline="0" dirty="0" smtClean="0"/>
              <a:t>a utilizar.</a:t>
            </a:r>
            <a:endParaRPr lang="es-A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7764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sistema es utilizado para la renovación del DNI.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Funcionamiento del proceso: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todos los casos, el sistema renueva el DNI del usuario. Para extranjeros, genera un DNI especial (de tipo “E”).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caso de que el usuario no tenga CUIL generado, también se lo genera (Si se trata de un hombre, el CUIL comienza con 20. Si es una mujer, con 27).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simplifica el modelo para reducir la complejidad del ejemplo.</a:t>
            </a:r>
            <a:endParaRPr lang="es-A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3755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Como se lee esta grilla?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Primero vamos a analizar el cuadrante pintado de naranja,</a:t>
            </a:r>
            <a:r>
              <a:rPr lang="es-AR" baseline="0" dirty="0" smtClean="0"/>
              <a:t> el de los inputs. Acá se va a entender porque las pruebas deben hacerse sobre </a:t>
            </a:r>
            <a:r>
              <a:rPr lang="es-AR" b="1" u="sng" baseline="0" dirty="0" smtClean="0"/>
              <a:t>sistemas con pocas condiciones </a:t>
            </a:r>
            <a:r>
              <a:rPr lang="es-AR" baseline="0" dirty="0" smtClean="0"/>
              <a:t>lógicas. Imaginemos que tenemos una </a:t>
            </a:r>
            <a:r>
              <a:rPr lang="es-AR" b="1" u="sng" baseline="0" dirty="0" smtClean="0"/>
              <a:t>única condición</a:t>
            </a:r>
            <a:r>
              <a:rPr lang="es-AR" baseline="0" dirty="0" smtClean="0"/>
              <a:t>: Argentino SI o Argentino NO. Acá la cantidad de pruebas va a ser </a:t>
            </a:r>
            <a:r>
              <a:rPr lang="es-AR" b="1" baseline="0" dirty="0" smtClean="0"/>
              <a:t>2</a:t>
            </a:r>
            <a:r>
              <a:rPr lang="es-AR" baseline="0" dirty="0" smtClean="0"/>
              <a:t>. Si agregamos una segunda condición, la cantidad de pruebas se multiplica por 2: Argentino hombre, Argentino mujer, Extranjero hombre y Extranjero mujer. Al agregar una tercer condición la cantidad de pruebas vuelve a multiplicarse por 2 llegando a 8. </a:t>
            </a:r>
            <a:r>
              <a:rPr lang="es-AR" b="1" u="sng" baseline="0" dirty="0" smtClean="0"/>
              <a:t>Si seguimos sumando condiciones, las cantidades suben</a:t>
            </a:r>
            <a:r>
              <a:rPr lang="es-AR" b="1" baseline="0" dirty="0" smtClean="0"/>
              <a:t> </a:t>
            </a:r>
            <a:r>
              <a:rPr lang="es-AR" baseline="0" dirty="0" smtClean="0"/>
              <a:t>a 16, 32, 64, 128, etc.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Resulta lógico pensar que va a llegar un momento en donde las </a:t>
            </a:r>
            <a:r>
              <a:rPr lang="es-AR" b="1" u="sng" baseline="0" dirty="0" smtClean="0"/>
              <a:t>pruebas</a:t>
            </a:r>
            <a:r>
              <a:rPr lang="es-AR" baseline="0" dirty="0" smtClean="0"/>
              <a:t> se vuelvan </a:t>
            </a:r>
            <a:r>
              <a:rPr lang="es-AR" b="1" u="sng" baseline="0" dirty="0" smtClean="0"/>
              <a:t>impracticables</a:t>
            </a:r>
            <a:r>
              <a:rPr lang="es-AR" baseline="0" dirty="0" smtClean="0"/>
              <a:t> y caeríamos a los que se llama “</a:t>
            </a:r>
            <a:r>
              <a:rPr lang="es-AR" b="1" u="sng" baseline="0" dirty="0" smtClean="0"/>
              <a:t>Testing exhaustivo</a:t>
            </a:r>
            <a:r>
              <a:rPr lang="es-AR" baseline="0" dirty="0" smtClean="0"/>
              <a:t>”.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Regresando al análisis, se deben identificar la combinatoria de datos en base a las condiciones lógicas y luego si, determinar los outputs (o resultados esperados) del caso.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En el grafico van a ver que se completaron los resultados de </a:t>
            </a:r>
            <a:r>
              <a:rPr lang="es-AR" b="1" u="sng" baseline="0" dirty="0" smtClean="0"/>
              <a:t>2 formas diferentes</a:t>
            </a:r>
            <a:r>
              <a:rPr lang="es-AR" baseline="0" dirty="0" smtClean="0"/>
              <a:t>. La teoría dice que solo pueden completarse con “SI / NO” o “TRUE / FALSE” pero en la realidad podemos ser mas flexibles e implementar cosas como la que se ve en “Genera CUIL”. </a:t>
            </a:r>
            <a:endParaRPr lang="es-A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Al diseñar las</a:t>
            </a:r>
            <a:r>
              <a:rPr lang="es-AR" baseline="0" dirty="0" smtClean="0"/>
              <a:t> pruebas</a:t>
            </a:r>
            <a:r>
              <a:rPr lang="es-A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La cantidad de campos en la 2da sección determina la cantidad de pruebas a realizar.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La sección “Inputs”, los datos necesarios para ejecutarlas.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La sección “Outputs”, los resultados esperados</a:t>
            </a:r>
            <a:r>
              <a:rPr lang="es-AR" baseline="0" dirty="0" smtClean="0"/>
              <a:t> de dichas pruebas.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3776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u="none" dirty="0" smtClean="0"/>
              <a:t>Si bien este técnica esta</a:t>
            </a:r>
            <a:r>
              <a:rPr lang="es-AR" u="none" baseline="0" dirty="0" smtClean="0"/>
              <a:t> tipificada por ISTQB como técnica de caja negra, no hay una metodología único, un paso a paso, que puede darles y que  al aplicarla puedan determinar las pruebas (como en todas las anteriores pruebas). Si no mas bien que las pruebas van a salir del análisis de la documentación.</a:t>
            </a:r>
            <a:endParaRPr lang="es-AR" u="none" dirty="0" smtClean="0"/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u="sng" dirty="0" smtClean="0"/>
              <a:t>Que es? </a:t>
            </a:r>
            <a:r>
              <a:rPr lang="es-AR" dirty="0" smtClean="0"/>
              <a:t>En esta técnica, las pruebas son </a:t>
            </a:r>
            <a:r>
              <a:rPr lang="es-AR" b="1" u="sng" dirty="0" smtClean="0"/>
              <a:t>identificadas directamente durante el análisis del caso de uso</a:t>
            </a:r>
            <a:r>
              <a:rPr lang="es-AR" dirty="0" smtClean="0"/>
              <a:t>. Esto genera cierta </a:t>
            </a:r>
            <a:r>
              <a:rPr lang="es-AR" b="1" u="sng" dirty="0" smtClean="0"/>
              <a:t>dependencia con la calidad de la documentación </a:t>
            </a:r>
            <a:r>
              <a:rPr lang="es-AR" dirty="0" smtClean="0"/>
              <a:t>analizada. Una mala documentación implica un mayor esfuerzo de análisis al diseñar las pruebas</a:t>
            </a:r>
            <a:r>
              <a:rPr lang="es-AR" baseline="0" dirty="0" smtClean="0"/>
              <a:t> o directamente pruebas incompletas o erróneas.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u="sng" baseline="0" dirty="0" smtClean="0"/>
              <a:t>Cuando aplicarla? </a:t>
            </a:r>
            <a:r>
              <a:rPr lang="es-AR" sz="1200" dirty="0" smtClean="0">
                <a:latin typeface="+mn-lt"/>
              </a:rPr>
              <a:t>Por tener una </a:t>
            </a:r>
            <a:r>
              <a:rPr lang="es-AR" sz="1200" b="1" dirty="0" smtClean="0">
                <a:latin typeface="+mn-lt"/>
              </a:rPr>
              <a:t>fu</a:t>
            </a:r>
            <a:r>
              <a:rPr lang="es-AR" sz="1200" b="1" u="sng" dirty="0" smtClean="0">
                <a:latin typeface="+mn-lt"/>
              </a:rPr>
              <a:t>erte y directa dependencia con la documentación </a:t>
            </a:r>
            <a:r>
              <a:rPr lang="es-AR" sz="1200" baseline="0" dirty="0" smtClean="0">
                <a:latin typeface="+mn-lt"/>
              </a:rPr>
              <a:t>( y la calidad de esta), se lo utilizara solo en </a:t>
            </a:r>
            <a:r>
              <a:rPr lang="es-AR" sz="1200" b="1" u="sng" baseline="0" dirty="0" smtClean="0">
                <a:latin typeface="+mn-lt"/>
              </a:rPr>
              <a:t>sistemas</a:t>
            </a:r>
            <a:r>
              <a:rPr lang="es-AR" sz="1200" b="1" baseline="0" dirty="0" smtClean="0">
                <a:latin typeface="+mn-lt"/>
              </a:rPr>
              <a:t> </a:t>
            </a:r>
            <a:r>
              <a:rPr lang="es-AR" sz="1200" b="1" u="sng" baseline="0" dirty="0" smtClean="0">
                <a:latin typeface="+mn-lt"/>
              </a:rPr>
              <a:t>bien documentados</a:t>
            </a:r>
            <a:r>
              <a:rPr lang="es-AR" sz="1200" baseline="0" dirty="0" smtClean="0">
                <a:latin typeface="+mn-lt"/>
              </a:rPr>
              <a:t> (Ej.: PIV / WEB). 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200" baseline="0" dirty="0" smtClean="0">
                <a:latin typeface="+mn-lt"/>
              </a:rPr>
              <a:t>Como aplicarla? Identificar los </a:t>
            </a:r>
            <a:r>
              <a:rPr lang="es-AR" sz="1200" b="1" u="sng" baseline="0" dirty="0" smtClean="0">
                <a:latin typeface="+mn-lt"/>
              </a:rPr>
              <a:t>actores</a:t>
            </a:r>
            <a:r>
              <a:rPr lang="es-AR" sz="1200" u="sng" baseline="0" dirty="0" smtClean="0">
                <a:latin typeface="+mn-lt"/>
              </a:rPr>
              <a:t> </a:t>
            </a:r>
            <a:r>
              <a:rPr lang="es-AR" sz="1200" baseline="0" dirty="0" smtClean="0">
                <a:latin typeface="+mn-lt"/>
              </a:rPr>
              <a:t>(</a:t>
            </a:r>
            <a:r>
              <a:rPr lang="es-AR" sz="1200" dirty="0" smtClean="0">
                <a:latin typeface="+mn-lt"/>
              </a:rPr>
              <a:t>pueden ser </a:t>
            </a:r>
            <a:r>
              <a:rPr lang="es-AR" sz="1200" b="0" dirty="0" smtClean="0">
                <a:latin typeface="+mn-lt"/>
              </a:rPr>
              <a:t>usuarios</a:t>
            </a:r>
            <a:r>
              <a:rPr lang="es-AR" sz="1200" b="0" baseline="0" dirty="0" smtClean="0">
                <a:latin typeface="+mn-lt"/>
              </a:rPr>
              <a:t> u otros sistemas) </a:t>
            </a:r>
            <a:r>
              <a:rPr lang="es-AR" sz="1200" b="1" u="sng" baseline="0" dirty="0" smtClean="0">
                <a:latin typeface="+mn-lt"/>
              </a:rPr>
              <a:t>y su interacción con el sistema</a:t>
            </a:r>
            <a:r>
              <a:rPr lang="es-AR" sz="1200" b="0" baseline="0" dirty="0" smtClean="0">
                <a:latin typeface="+mn-lt"/>
              </a:rPr>
              <a:t>. Las pruebas son derivadas de ahí.</a:t>
            </a:r>
            <a:r>
              <a:rPr lang="es-AR" dirty="0" smtClean="0"/>
              <a:t> 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>
                <a:latin typeface="+mn-lt"/>
              </a:rPr>
              <a:t>Se considera un buen caso de uso a aquel que contiene los </a:t>
            </a:r>
            <a:r>
              <a:rPr lang="es-AR" sz="1400" b="1" u="sng" baseline="0" dirty="0" smtClean="0">
                <a:latin typeface="+mn-lt"/>
              </a:rPr>
              <a:t>caminos críticos </a:t>
            </a:r>
            <a:r>
              <a:rPr lang="es-AR" sz="1400" baseline="0" dirty="0" smtClean="0">
                <a:latin typeface="+mn-lt"/>
              </a:rPr>
              <a:t>de un proceso, como también los </a:t>
            </a:r>
            <a:r>
              <a:rPr lang="es-AR" sz="1400" b="1" u="sng" baseline="0" dirty="0" smtClean="0">
                <a:latin typeface="+mn-lt"/>
              </a:rPr>
              <a:t>alternativos</a:t>
            </a:r>
            <a:r>
              <a:rPr lang="es-AR" sz="1400" baseline="0" dirty="0" smtClean="0">
                <a:latin typeface="+mn-lt"/>
              </a:rPr>
              <a:t> y las </a:t>
            </a:r>
            <a:r>
              <a:rPr lang="es-AR" sz="1400" b="1" u="sng" baseline="0" dirty="0" smtClean="0">
                <a:latin typeface="+mn-lt"/>
              </a:rPr>
              <a:t>validaciones</a:t>
            </a:r>
            <a:r>
              <a:rPr lang="es-AR" sz="1400" baseline="0" dirty="0" smtClean="0">
                <a:latin typeface="+mn-lt"/>
              </a:rPr>
              <a:t>.</a:t>
            </a:r>
            <a:endParaRPr lang="es-AR" sz="1400" dirty="0" smtClean="0">
              <a:latin typeface="+mn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0256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u="sng" dirty="0" smtClean="0"/>
              <a:t>Que es? </a:t>
            </a:r>
            <a:r>
              <a:rPr lang="es-AR" dirty="0" smtClean="0"/>
              <a:t>Es un técnica utiliza para probar la </a:t>
            </a:r>
            <a:r>
              <a:rPr lang="es-AR" b="1" u="sng" dirty="0" smtClean="0"/>
              <a:t>transición de estados de un sistema / objeto</a:t>
            </a:r>
            <a:r>
              <a:rPr lang="es-AR" dirty="0" smtClean="0"/>
              <a:t>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u="sng" dirty="0" smtClean="0"/>
              <a:t>Cuando</a:t>
            </a:r>
            <a:r>
              <a:rPr lang="es-AR" u="sng" baseline="0" dirty="0" smtClean="0"/>
              <a:t> aplicarla?</a:t>
            </a:r>
            <a:r>
              <a:rPr lang="es-AR" baseline="0" dirty="0" smtClean="0"/>
              <a:t> En </a:t>
            </a:r>
            <a:r>
              <a:rPr lang="es-AR" b="1" u="sng" baseline="0" dirty="0" smtClean="0"/>
              <a:t>sistemas / objetos que manejen estados</a:t>
            </a:r>
            <a:r>
              <a:rPr lang="es-AR" baseline="0" dirty="0" smtClean="0"/>
              <a:t>.</a:t>
            </a: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r>
              <a:rPr lang="es-AR" u="sng" dirty="0" smtClean="0"/>
              <a:t>Como aplicarla?</a:t>
            </a:r>
            <a:r>
              <a:rPr lang="es-AR" u="none" baseline="0" dirty="0" smtClean="0"/>
              <a:t> Se deberá r</a:t>
            </a:r>
            <a:r>
              <a:rPr lang="es-AR" dirty="0" smtClean="0"/>
              <a:t>ealizar el </a:t>
            </a:r>
            <a:r>
              <a:rPr lang="es-AR" b="1" u="sng" dirty="0" smtClean="0"/>
              <a:t>diagrama</a:t>
            </a:r>
            <a:r>
              <a:rPr lang="es-AR" u="sng" dirty="0" smtClean="0"/>
              <a:t> </a:t>
            </a:r>
            <a:r>
              <a:rPr lang="es-AR" dirty="0" smtClean="0"/>
              <a:t>de transición </a:t>
            </a:r>
            <a:r>
              <a:rPr lang="es-AR" b="1" u="sng" baseline="0" dirty="0" smtClean="0"/>
              <a:t>de estados </a:t>
            </a:r>
            <a:r>
              <a:rPr lang="es-AR" baseline="0" dirty="0" smtClean="0"/>
              <a:t>e </a:t>
            </a:r>
            <a:r>
              <a:rPr lang="es-AR" b="1" u="sng" baseline="0" dirty="0" smtClean="0"/>
              <a:t>identificar los eventos </a:t>
            </a:r>
            <a:r>
              <a:rPr lang="es-AR" baseline="0" dirty="0" smtClean="0"/>
              <a:t>que generan cambio de estado.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Una misma acción puede tener diferentes resultados esperados teniendo en cuenta el estado en que este el objeto / sistema.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Técnica muy útil para identificar </a:t>
            </a:r>
            <a:r>
              <a:rPr lang="es-AR" b="1" u="sng" baseline="0" dirty="0" smtClean="0"/>
              <a:t>caminos críticos </a:t>
            </a:r>
            <a:r>
              <a:rPr lang="es-AR" baseline="0" dirty="0" smtClean="0"/>
              <a:t>(con ayuda delos diagramas realizados).</a:t>
            </a: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0998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sistema es utilizado para administrar el alquiler de canchas de futbol 5.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Transición de estados: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reservar la cancha, se crea la reserva en estado “Creada”.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pagar la reserva, pasa a estado “Pagada”.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cancelar una reserva, se pasa a estado “Cancelada”.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utilizar la cancha (solo posible habiéndola pagado), pasa a estado “Finalizada”.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El siguiente diagrama muestra los estados de una reserva</a:t>
            </a:r>
            <a:r>
              <a:rPr lang="es-AR" baseline="0" dirty="0" smtClean="0"/>
              <a:t> para un </a:t>
            </a:r>
            <a:r>
              <a:rPr lang="es-AR" b="1" u="sng" baseline="0" dirty="0" smtClean="0"/>
              <a:t>sistema de administración de canchas de futbol</a:t>
            </a:r>
            <a:r>
              <a:rPr lang="es-AR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dirty="0" smtClean="0">
                <a:latin typeface="+mn-lt"/>
              </a:rPr>
              <a:t>Transición de estados: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400" dirty="0" smtClean="0">
                <a:latin typeface="+mn-lt"/>
              </a:rPr>
              <a:t>Al reservar la cancha telefónicamente, se crea la reserva en estado “Creada”.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400" dirty="0" smtClean="0">
                <a:latin typeface="+mn-lt"/>
              </a:rPr>
              <a:t>Al pagar la reserva, pasa a estado “Pagada”.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400" dirty="0" smtClean="0">
                <a:latin typeface="+mn-lt"/>
              </a:rPr>
              <a:t>Al cancelar una reserva (ya sea en estado “Pagada” como “Creada”, se pasa a estado “Cancelada”.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400" dirty="0" smtClean="0">
                <a:latin typeface="+mn-lt"/>
              </a:rPr>
              <a:t>Al utilizar la cancha (solo posible habiendo paga la cancha), pasa a estado “Finalizada”.</a:t>
            </a:r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89536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s-AR" baseline="0" dirty="0" smtClean="0"/>
              <a:t>Este es el grafico que representa lo expuesto en la diapositiva anterior.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Pruebas identificadas.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Alta de reserva: Pasa a estado “Creada”.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Se paga la reserva creada: Pasa a estado “Pagada”.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Cancelar reserva creada: Pasa a “Cancelada”.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Cancelar reserva reservada: Pasa a “Cancelada”.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Se utiliza la cancha reservada: Pasa a “Finalizada”.</a:t>
            </a:r>
          </a:p>
          <a:p>
            <a:pPr marL="0" indent="0">
              <a:buFont typeface="+mj-lt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6890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sistema es utilizado para administrar el alquiler de canchas de futbol 5.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Transición de estados: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reservar la cancha telefónicamente, se identifica al usuario. Si es “Premium”, el estado pasa a “Reservada“, sino a “Creada”.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pagar la reserva, pasa a estado “Pagada”.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cancelar una reserva (desde cualquier estado), se pasa a estado “Cancelada”.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utilizar la cancha (desde estado “Reservada” o “Pagado”), pasa a estado “Finalizada”.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El siguiente ejemplo es similar al anterior con algunos cambios que hacen mas complejo el modelo.</a:t>
            </a:r>
          </a:p>
          <a:p>
            <a:pPr marL="0" indent="0">
              <a:buFont typeface="+mj-lt"/>
              <a:buNone/>
            </a:pPr>
            <a:r>
              <a:rPr lang="es-AR" sz="1400" dirty="0" smtClean="0">
                <a:latin typeface="+mn-lt"/>
              </a:rPr>
              <a:t>Transición de estados: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400" dirty="0" smtClean="0">
                <a:latin typeface="+mn-lt"/>
              </a:rPr>
              <a:t>Al reservar la cancha telefónicamente, se identifica al usuario. Si es “Premium”, el estado pasa a “Reservada“, sino a “Creada”.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400" dirty="0" smtClean="0">
                <a:latin typeface="+mn-lt"/>
              </a:rPr>
              <a:t>Al pagar la reserva, pasa a estado “Pagada”.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400" dirty="0" smtClean="0">
                <a:latin typeface="+mn-lt"/>
              </a:rPr>
              <a:t>Al cancelar una reserva (desde cualquier estado), se pasa a estado “Cancelada”.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1400" dirty="0" smtClean="0">
                <a:latin typeface="+mn-lt"/>
              </a:rPr>
              <a:t>Al utilizar la cancha (desde estado “Reservada” o “Pagado”), pasa a estado “Finalizada”.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9037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s-AR" baseline="0" dirty="0" smtClean="0"/>
              <a:t>El </a:t>
            </a:r>
            <a:r>
              <a:rPr lang="es-AR" b="1" u="sng" baseline="0" dirty="0" smtClean="0"/>
              <a:t>diagrama de estados podría ser mas complejo</a:t>
            </a:r>
            <a:r>
              <a:rPr lang="es-AR" baseline="0" dirty="0" smtClean="0"/>
              <a:t>. Es importante saber que un mismo evento (Ej.: el alta de reserva) puede tener consecuencias y transición de estados diferentes. </a:t>
            </a:r>
          </a:p>
          <a:p>
            <a:pPr marL="0" indent="0">
              <a:buFont typeface="+mj-lt"/>
              <a:buNone/>
            </a:pPr>
            <a:r>
              <a:rPr lang="es-AR" baseline="0" dirty="0" smtClean="0"/>
              <a:t>En este escenario la cantidad de pruebas aumenta: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Alta de reserva con usuario Premium: Pasa a estado “Reservada”.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Alta de reserva con usuario Normal: Pasa a estado “Creada”.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Pago de reserva : Pasa a estado “Pagada”.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Cancelación de reserva “creada”: Pasa a estado “Cancelada”.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Cancelación de reserva “reservada”: Pasa a estado “Cancelada”.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Cancelación de reserva “pagada”: Pasa a estado “Cancelada”.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Utilización de cancha reservada: Pasa a estado “Finalizada”.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Utilización de cancha pagada: Pasa a estado “Finalizada”.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AR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baseline="0" dirty="0" smtClean="0"/>
              <a:t>Como habrán notado en estos 2 ejemplos existe una </a:t>
            </a:r>
            <a:r>
              <a:rPr lang="es-AR" b="1" baseline="0" dirty="0" smtClean="0"/>
              <a:t>forma rápido de identificar</a:t>
            </a:r>
            <a:r>
              <a:rPr lang="es-AR" baseline="0" dirty="0" smtClean="0"/>
              <a:t> la cantidad de </a:t>
            </a:r>
            <a:r>
              <a:rPr lang="es-AR" b="1" baseline="0" dirty="0" smtClean="0"/>
              <a:t>pruebas</a:t>
            </a:r>
            <a:r>
              <a:rPr lang="es-AR" baseline="0" dirty="0" smtClean="0"/>
              <a:t> a realizar. Para esto hay que hacer: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b="1" baseline="0" dirty="0" smtClean="0"/>
              <a:t>CANTIDAD DE EVENTOS (FLECHAS) – CANTIDAD DE CONDICIONALES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AR" baseline="0" dirty="0" smtClean="0"/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1997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Temas a tratar: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dirty="0" smtClean="0"/>
              <a:t>Presentación: </a:t>
            </a:r>
            <a:r>
              <a:rPr lang="es-AR" dirty="0" smtClean="0"/>
              <a:t>Se</a:t>
            </a:r>
            <a:r>
              <a:rPr lang="es-AR" baseline="0" dirty="0" smtClean="0"/>
              <a:t> presenta la capacitación.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dirty="0" smtClean="0"/>
              <a:t>Introducción: </a:t>
            </a:r>
            <a:r>
              <a:rPr lang="es-AR" u="none" dirty="0" smtClean="0"/>
              <a:t>Introducción</a:t>
            </a:r>
            <a:r>
              <a:rPr lang="es-AR" u="none" baseline="0" dirty="0" smtClean="0"/>
              <a:t> a pruebas estáticas vs dinámicas y a técnicas de caja blanca vs caja negra.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u="sng" dirty="0" smtClean="0"/>
              <a:t>Equivalence partitioning.</a:t>
            </a:r>
            <a:endParaRPr lang="es-AR" sz="1400" u="none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u="sng" dirty="0" smtClean="0"/>
              <a:t>Boundary value.</a:t>
            </a:r>
            <a:endParaRPr lang="es-AR" sz="1400" u="sng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u="sng" dirty="0" smtClean="0"/>
              <a:t>Decision tables.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u="sng" dirty="0" smtClean="0"/>
              <a:t>Use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u="sng" dirty="0" smtClean="0"/>
              <a:t>State transition.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u="sng" dirty="0" smtClean="0"/>
              <a:t>Preguntas:</a:t>
            </a:r>
            <a:r>
              <a:rPr lang="es-AR" sz="1400" u="none" baseline="0" dirty="0" smtClean="0"/>
              <a:t> de los asistentes.</a:t>
            </a:r>
            <a:endParaRPr lang="es-AR" sz="1400" u="non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Al momento de analizar cada técnica vamos a estar respondiendo preguntas clave como ”De </a:t>
            </a:r>
            <a:r>
              <a:rPr lang="es-AR" sz="1400" b="1" u="sng" baseline="0" dirty="0" smtClean="0"/>
              <a:t>que</a:t>
            </a:r>
            <a:r>
              <a:rPr lang="es-AR" sz="1400" baseline="0" dirty="0" smtClean="0"/>
              <a:t> se trata la técnica?”, “</a:t>
            </a:r>
            <a:r>
              <a:rPr lang="es-AR" sz="1400" b="1" u="sng" baseline="0" dirty="0" smtClean="0"/>
              <a:t>Cuando</a:t>
            </a:r>
            <a:r>
              <a:rPr lang="es-AR" sz="1400" baseline="0" dirty="0" smtClean="0"/>
              <a:t> aplicarla? y “</a:t>
            </a:r>
            <a:r>
              <a:rPr lang="es-AR" sz="1400" b="1" u="sng" baseline="0" dirty="0" smtClean="0"/>
              <a:t>Como</a:t>
            </a:r>
            <a:r>
              <a:rPr lang="es-AR" sz="1400" baseline="0" dirty="0" smtClean="0"/>
              <a:t> aplicarla?”. También veremos </a:t>
            </a:r>
            <a:r>
              <a:rPr lang="es-AR" sz="1400" b="1" u="sng" baseline="0" dirty="0" smtClean="0"/>
              <a:t>ejemplos</a:t>
            </a:r>
            <a:r>
              <a:rPr lang="es-AR" sz="1400" baseline="0" dirty="0" smtClean="0"/>
              <a:t> y los analizaremos paso a paso.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aseline="0" dirty="0" smtClean="0"/>
              <a:t>Los nombres de las técnicas se van a estar viendo en </a:t>
            </a:r>
            <a:r>
              <a:rPr lang="es-AR" sz="1400" b="1" u="sng" baseline="0" dirty="0" smtClean="0"/>
              <a:t>ingles</a:t>
            </a:r>
            <a:r>
              <a:rPr lang="es-AR" sz="1400" baseline="0" dirty="0" smtClean="0"/>
              <a:t> ya que es la forma que utiliza </a:t>
            </a:r>
            <a:r>
              <a:rPr lang="es-AR" sz="1400" b="1" u="sng" baseline="0" dirty="0" smtClean="0"/>
              <a:t>ISTQB</a:t>
            </a:r>
            <a:r>
              <a:rPr lang="es-AR" sz="1400" baseline="0" dirty="0" smtClean="0"/>
              <a:t> para hacer referencia a ellos. Es preferible ir acostumbrándose a estos nombres antes que a sus traducciones al español.</a:t>
            </a:r>
            <a:endParaRPr lang="es-AR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705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Para este tipo de diagramas,</a:t>
            </a:r>
            <a:r>
              <a:rPr lang="es-AR" baseline="0" dirty="0" smtClean="0"/>
              <a:t> la </a:t>
            </a:r>
            <a:r>
              <a:rPr lang="es-AR" b="1" u="sng" baseline="0" dirty="0" smtClean="0"/>
              <a:t>metodología es la misma</a:t>
            </a:r>
            <a:r>
              <a:rPr lang="es-AR" baseline="0" dirty="0" smtClean="0"/>
              <a:t>. No se vera en la capacitación, pero nos da una idea de que los modelos a probar van a ser mas complejos que los vistos anteriormente y por lo tanto, la cantidad de pruebas a realizar será mayor.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Aplicando la formular vista en la ultima diapositiva, podemos identificar 15 pruebas.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72699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Preguntas</a:t>
            </a:r>
            <a:r>
              <a:rPr lang="es-AR" baseline="0" dirty="0" smtClean="0"/>
              <a:t> de los asistentes.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107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Como podemos observar en el grafico, existen 2 grandes tipos de pruebas</a:t>
            </a:r>
            <a:r>
              <a:rPr lang="es-AR" baseline="0" dirty="0" smtClean="0"/>
              <a:t> de software: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u="sng" baseline="0" dirty="0" smtClean="0"/>
              <a:t>Estático</a:t>
            </a:r>
            <a:r>
              <a:rPr lang="es-AR" u="sng" baseline="0" dirty="0" smtClean="0"/>
              <a:t>:</a:t>
            </a:r>
            <a:r>
              <a:rPr lang="es-AR" u="none" baseline="0" dirty="0" smtClean="0"/>
              <a:t> Se</a:t>
            </a:r>
            <a:r>
              <a:rPr lang="es-AR" baseline="0" dirty="0" smtClean="0"/>
              <a:t> basan en el </a:t>
            </a:r>
            <a:r>
              <a:rPr lang="es-AR" b="1" u="sng" baseline="0" dirty="0" smtClean="0"/>
              <a:t>análisis de las especificaciones y el diseño </a:t>
            </a:r>
            <a:r>
              <a:rPr lang="es-AR" baseline="0" dirty="0" smtClean="0"/>
              <a:t>con el objetivo de identificar de forma temprano defectos en el sistema (como nos indica ISTQB </a:t>
            </a:r>
            <a:r>
              <a:rPr lang="es-AR" b="1" baseline="0" dirty="0" smtClean="0"/>
              <a:t>mientras mas pronto se identifiquen defectos, menos costoso</a:t>
            </a:r>
            <a:r>
              <a:rPr lang="es-AR" baseline="0" dirty="0" smtClean="0"/>
              <a:t> resultara su resolución). Su características mas importante es que </a:t>
            </a:r>
            <a:r>
              <a:rPr lang="es-AR" b="1" u="sng" baseline="0" dirty="0" smtClean="0"/>
              <a:t>no requieren de la ejecución de</a:t>
            </a:r>
            <a:r>
              <a:rPr lang="es-AR" b="1" baseline="0" dirty="0" smtClean="0"/>
              <a:t> </a:t>
            </a:r>
            <a:r>
              <a:rPr lang="es-AR" b="1" u="sng" baseline="0" dirty="0" smtClean="0"/>
              <a:t>código </a:t>
            </a:r>
            <a:r>
              <a:rPr lang="es-AR" baseline="0" dirty="0" smtClean="0"/>
              <a:t>para ser probadas. Algunos ejemplos son análisis de especificaciones, de tutoriales, revisiones técnicas,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u="sng" baseline="0" dirty="0" smtClean="0"/>
              <a:t>Dinámico</a:t>
            </a:r>
            <a:r>
              <a:rPr lang="es-AR" baseline="0" dirty="0" smtClean="0"/>
              <a:t>: A diferencia de las anteriores, aquí si </a:t>
            </a:r>
            <a:r>
              <a:rPr lang="es-AR" b="1" u="sng" baseline="0" dirty="0" smtClean="0"/>
              <a:t>es necesario la ejecución de código </a:t>
            </a:r>
            <a:r>
              <a:rPr lang="es-AR" baseline="0" dirty="0" smtClean="0"/>
              <a:t>para realizar las pruebas. A su vez se subdividen en técnicas de </a:t>
            </a:r>
            <a:r>
              <a:rPr lang="es-AR" b="1" u="sng" baseline="0" dirty="0" smtClean="0"/>
              <a:t>caja negra </a:t>
            </a:r>
            <a:r>
              <a:rPr lang="es-AR" baseline="0" dirty="0" smtClean="0"/>
              <a:t>(o de especificación), de </a:t>
            </a:r>
            <a:r>
              <a:rPr lang="es-AR" b="1" baseline="0" dirty="0" smtClean="0"/>
              <a:t>caja blanca </a:t>
            </a:r>
            <a:r>
              <a:rPr lang="es-AR" baseline="0" dirty="0" smtClean="0"/>
              <a:t>(de estructura) o basadas en experiencia. Es el tipo de testing que mas hacemos en Engee.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En esta capacitación nos vamos a estar concentrando en las diferentes técnicas de caja negra.</a:t>
            </a: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700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Las técnicas de caja blanca </a:t>
            </a:r>
            <a:r>
              <a:rPr lang="es-AR" b="1" u="sng" baseline="0" dirty="0" smtClean="0"/>
              <a:t>evalúan el código fuente y la estructura interna </a:t>
            </a:r>
            <a:r>
              <a:rPr lang="es-AR" baseline="0" dirty="0" smtClean="0"/>
              <a:t>del sistema. Con lo cual </a:t>
            </a:r>
            <a:r>
              <a:rPr lang="es-AR" b="1" u="sng" baseline="0" dirty="0" smtClean="0"/>
              <a:t>es necesario ver el código y evaluarlo</a:t>
            </a:r>
            <a:r>
              <a:rPr lang="es-AR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Por otro lado, las técnicas de caja negra se basan en </a:t>
            </a:r>
            <a:r>
              <a:rPr lang="es-AR" b="1" u="sng" baseline="0" dirty="0" smtClean="0"/>
              <a:t>funcionalidades</a:t>
            </a:r>
            <a:r>
              <a:rPr lang="es-AR" baseline="0" dirty="0" smtClean="0"/>
              <a:t>. Es decir, el encargado de las pruebas no necesita ver o </a:t>
            </a:r>
            <a:r>
              <a:rPr lang="es-AR" b="1" u="sng" baseline="0" dirty="0" smtClean="0"/>
              <a:t>conocer</a:t>
            </a:r>
            <a:r>
              <a:rPr lang="es-AR" u="sng" baseline="0" dirty="0" smtClean="0"/>
              <a:t> </a:t>
            </a:r>
            <a:r>
              <a:rPr lang="es-AR" baseline="0" dirty="0" smtClean="0"/>
              <a:t>el código sino simplemente los </a:t>
            </a:r>
            <a:r>
              <a:rPr lang="es-AR" b="1" u="sng" baseline="0" dirty="0" smtClean="0"/>
              <a:t>resultados esperados </a:t>
            </a:r>
            <a:r>
              <a:rPr lang="es-AR" baseline="0" dirty="0" smtClean="0"/>
              <a:t>del sistema en base a los diferentes inputs que pueda tener.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Es por esto que se las llama “de caja negra”. Por que el que realiza las prueba “ve el sistema” como una caja negra. </a:t>
            </a:r>
            <a:r>
              <a:rPr lang="es-AR" b="1" u="sng" baseline="0" dirty="0" smtClean="0"/>
              <a:t>No sabe lo que pasa por adentro</a:t>
            </a:r>
            <a:r>
              <a:rPr lang="es-AR" baseline="0" dirty="0" smtClean="0"/>
              <a:t>, solo </a:t>
            </a:r>
            <a:r>
              <a:rPr lang="es-AR" b="1" u="sng" baseline="0" dirty="0" smtClean="0"/>
              <a:t>ingresa inputs </a:t>
            </a:r>
            <a:r>
              <a:rPr lang="es-AR" baseline="0" dirty="0" smtClean="0"/>
              <a:t>y </a:t>
            </a:r>
            <a:r>
              <a:rPr lang="es-AR" b="1" u="sng" baseline="0" dirty="0" smtClean="0"/>
              <a:t>compara los outputs </a:t>
            </a:r>
            <a:r>
              <a:rPr lang="es-AR" baseline="0" dirty="0" smtClean="0"/>
              <a:t>contra los resultados esperados.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1061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u="sng" dirty="0" smtClean="0"/>
              <a:t>Que es?</a:t>
            </a:r>
            <a:r>
              <a:rPr lang="es-AR" u="sng" baseline="0" dirty="0" smtClean="0"/>
              <a:t> </a:t>
            </a:r>
            <a:r>
              <a:rPr lang="es-AR" dirty="0" smtClean="0"/>
              <a:t>Esta técnica consiste en </a:t>
            </a:r>
            <a:r>
              <a:rPr lang="es-AR" b="1" u="sng" dirty="0" smtClean="0"/>
              <a:t>agrupar</a:t>
            </a:r>
            <a:r>
              <a:rPr lang="es-AR" b="1" u="sng" baseline="0" dirty="0" smtClean="0"/>
              <a:t> los inputs en particiones </a:t>
            </a:r>
            <a:r>
              <a:rPr lang="es-AR" baseline="0" dirty="0" smtClean="0"/>
              <a:t>de acuerdo a </a:t>
            </a:r>
            <a:r>
              <a:rPr lang="es-AR" b="1" u="sng" baseline="0" dirty="0" smtClean="0"/>
              <a:t>comportamiento similares </a:t>
            </a:r>
            <a:r>
              <a:rPr lang="es-AR" baseline="0" dirty="0" smtClean="0"/>
              <a:t>(outputs / resultados esperados).</a:t>
            </a:r>
          </a:p>
          <a:p>
            <a:pPr marL="342900" indent="-342900">
              <a:buFont typeface="+mj-lt"/>
              <a:buAutoNum type="arabicPeriod"/>
            </a:pPr>
            <a:r>
              <a:rPr lang="es-AR" u="sng" baseline="0" dirty="0" smtClean="0"/>
              <a:t>Cuando aplicarla? </a:t>
            </a:r>
            <a:r>
              <a:rPr lang="es-AR" baseline="0" dirty="0" smtClean="0"/>
              <a:t>En sistemas donde </a:t>
            </a:r>
            <a:r>
              <a:rPr lang="es-AR" b="1" u="sng" baseline="0" dirty="0" smtClean="0"/>
              <a:t>diferentes inputs generan diferentes outputs</a:t>
            </a:r>
            <a:r>
              <a:rPr lang="es-AR" b="0" u="sng" baseline="0" dirty="0" smtClean="0"/>
              <a:t> </a:t>
            </a:r>
            <a:r>
              <a:rPr lang="es-AR" b="0" baseline="0" dirty="0" smtClean="0"/>
              <a:t>y se pueden agrupar.</a:t>
            </a: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u="sng" baseline="0" dirty="0" smtClean="0"/>
              <a:t>Como aplicarla? </a:t>
            </a:r>
            <a:r>
              <a:rPr lang="es-AR" baseline="0" dirty="0" smtClean="0"/>
              <a:t>Identificar </a:t>
            </a:r>
            <a:r>
              <a:rPr lang="es-AR" b="1" u="sng" baseline="0" dirty="0" smtClean="0"/>
              <a:t>un valor por cada</a:t>
            </a:r>
            <a:r>
              <a:rPr lang="es-AR" u="sng" baseline="0" dirty="0" smtClean="0"/>
              <a:t> </a:t>
            </a:r>
            <a:r>
              <a:rPr lang="es-AR" b="1" u="sng" baseline="0" dirty="0" smtClean="0"/>
              <a:t>partición</a:t>
            </a:r>
            <a:r>
              <a:rPr lang="es-AR" u="sng" baseline="0" dirty="0" smtClean="0"/>
              <a:t> </a:t>
            </a:r>
            <a:r>
              <a:rPr lang="es-AR" baseline="0" dirty="0" smtClean="0"/>
              <a:t>identificada (Con una única prueba es suficiente ya que con este técnica asumimos que, </a:t>
            </a:r>
            <a:r>
              <a:rPr lang="es-AR" b="1" u="sng" baseline="0" dirty="0" smtClean="0"/>
              <a:t>si un valor de la partición funciona correctamente</a:t>
            </a:r>
            <a:r>
              <a:rPr lang="es-AR" u="sng" baseline="0" dirty="0" smtClean="0"/>
              <a:t>, </a:t>
            </a:r>
            <a:r>
              <a:rPr lang="es-AR" b="1" u="sng" baseline="0" dirty="0" smtClean="0"/>
              <a:t>el resto </a:t>
            </a:r>
            <a:r>
              <a:rPr lang="es-AR" baseline="0" dirty="0" smtClean="0"/>
              <a:t>de los valores de las misma partición, </a:t>
            </a:r>
            <a:r>
              <a:rPr lang="es-AR" b="1" u="sng" baseline="0" dirty="0" smtClean="0"/>
              <a:t>también</a:t>
            </a:r>
            <a:r>
              <a:rPr lang="es-AR" u="sng" baseline="0" dirty="0" smtClean="0"/>
              <a:t> </a:t>
            </a:r>
            <a:r>
              <a:rPr lang="es-AR" b="1" u="sng" baseline="0" dirty="0" smtClean="0"/>
              <a:t>funcionaran así</a:t>
            </a:r>
            <a:r>
              <a:rPr lang="es-AR" baseline="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Se deberán probar tanto los </a:t>
            </a:r>
            <a:r>
              <a:rPr lang="es-AR" b="1" u="sng" baseline="0" dirty="0" smtClean="0"/>
              <a:t>valores validos </a:t>
            </a:r>
            <a:r>
              <a:rPr lang="es-AR" baseline="0" dirty="0" smtClean="0"/>
              <a:t>como los </a:t>
            </a:r>
            <a:r>
              <a:rPr lang="es-AR" b="1" u="sng" baseline="0" dirty="0" smtClean="0"/>
              <a:t>inválidos</a:t>
            </a:r>
            <a:r>
              <a:rPr lang="es-AR" baseline="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baseline="0" dirty="0" smtClean="0"/>
          </a:p>
          <a:p>
            <a:pPr marL="0" indent="0">
              <a:buFont typeface="+mj-lt"/>
              <a:buNone/>
            </a:pPr>
            <a:r>
              <a:rPr lang="es-AR" u="sng" baseline="0" dirty="0" smtClean="0"/>
              <a:t>Otros conceptos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dirty="0" smtClean="0"/>
              <a:t>Esta técnica es valida para </a:t>
            </a:r>
            <a:r>
              <a:rPr lang="es-AR" b="1" u="sng" dirty="0" smtClean="0"/>
              <a:t>todos los niveles de testing </a:t>
            </a:r>
            <a:r>
              <a:rPr lang="es-AR" dirty="0" smtClean="0"/>
              <a:t>(de componente, de integración, de sistema etc.).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Aplica para </a:t>
            </a:r>
            <a:r>
              <a:rPr lang="es-AR" b="1" u="sng" dirty="0" smtClean="0"/>
              <a:t>inputs</a:t>
            </a:r>
            <a:r>
              <a:rPr lang="es-AR" dirty="0" smtClean="0"/>
              <a:t> ingresados tanto de forma </a:t>
            </a:r>
            <a:r>
              <a:rPr lang="es-AR" b="1" u="sng" dirty="0" smtClean="0"/>
              <a:t>manual</a:t>
            </a:r>
            <a:r>
              <a:rPr lang="es-AR" dirty="0" smtClean="0"/>
              <a:t> (humano) como por </a:t>
            </a:r>
            <a:r>
              <a:rPr lang="es-AR" b="1" u="sng" dirty="0" smtClean="0"/>
              <a:t>parámetro</a:t>
            </a:r>
            <a:r>
              <a:rPr lang="es-A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Si</a:t>
            </a:r>
            <a:r>
              <a:rPr lang="es-AR" baseline="0" dirty="0" smtClean="0"/>
              <a:t> bien es mas común verlo con números, esta técnica también</a:t>
            </a:r>
            <a:r>
              <a:rPr lang="es-AR" dirty="0" smtClean="0"/>
              <a:t> pueden utilizarse para evaluar</a:t>
            </a:r>
            <a:r>
              <a:rPr lang="es-AR" b="1" dirty="0" smtClean="0"/>
              <a:t> </a:t>
            </a:r>
            <a:r>
              <a:rPr lang="es-AR" b="1" u="sng" dirty="0" smtClean="0"/>
              <a:t>fechas</a:t>
            </a:r>
            <a:r>
              <a:rPr lang="es-AR" dirty="0" smtClean="0"/>
              <a:t>,</a:t>
            </a:r>
            <a:r>
              <a:rPr lang="es-AR" baseline="0" dirty="0" smtClean="0"/>
              <a:t> siempre y cuando sea posible agrupar inputs en particiones.</a:t>
            </a: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715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sistema indica el interés de un plazo fijo en base al monto ingresado por el usuario. Diferentes montos generaran diferentes tasas de interés.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mínimo monto a depositar es de $1.000 y el máximo $10.000.000. Hasta $9.999 el interés generado será del 5%. De $10.000 a $99.999 será de 7% y si supera este último monto (y es menor al máximo), será del 10%. 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 inputs inválidos, se notificara al usuario con un mensaje el error alusivo.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facilitar el modelo, se trabajara únicamente con números enteros.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En el siguiente ejemplo se probara un </a:t>
            </a:r>
            <a:r>
              <a:rPr lang="es-AR" b="1" u="none" dirty="0" smtClean="0"/>
              <a:t>sistema que determina el valor de una tasa de interés </a:t>
            </a:r>
            <a:r>
              <a:rPr lang="es-AR" dirty="0" smtClean="0"/>
              <a:t>en base</a:t>
            </a:r>
            <a:r>
              <a:rPr lang="es-AR" baseline="0" dirty="0" smtClean="0"/>
              <a:t> a un monto ingresado, de acuerdo a las siguientes condiciones: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baseline="0" dirty="0" smtClean="0"/>
              <a:t>Valor menor a $1.000: </a:t>
            </a:r>
            <a:r>
              <a:rPr lang="es-AR" baseline="0" dirty="0" smtClean="0"/>
              <a:t>Mensaje indicando que el menor valor posible es $1.000.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baseline="0" dirty="0" smtClean="0"/>
              <a:t>Valor entre $1.000 y $9.999: </a:t>
            </a:r>
            <a:r>
              <a:rPr lang="es-AR" baseline="0" dirty="0" smtClean="0"/>
              <a:t>La tasa de interés será del 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baseline="0" dirty="0" smtClean="0"/>
              <a:t>Valor entre $10.000 y $99.999: </a:t>
            </a:r>
            <a:r>
              <a:rPr lang="es-AR" baseline="0" dirty="0" smtClean="0"/>
              <a:t>La tasa de interés será del 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baseline="0" dirty="0" smtClean="0"/>
              <a:t>Valor mayor a $100.000: </a:t>
            </a:r>
            <a:r>
              <a:rPr lang="es-AR" baseline="0" dirty="0" smtClean="0"/>
              <a:t>La tasa de interés será del 10%.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baseline="0" dirty="0" smtClean="0"/>
              <a:t>Valor mayor a $10.000.000: </a:t>
            </a:r>
            <a:r>
              <a:rPr lang="es-AR" baseline="0" dirty="0" smtClean="0"/>
              <a:t>Mensaje de error indicando que el máximo valor posible es $10.000.000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Para simplificar el modelo, se trabaja </a:t>
            </a:r>
            <a:r>
              <a:rPr lang="es-AR" b="1" u="none" baseline="0" dirty="0" smtClean="0"/>
              <a:t>solamente con números enteros</a:t>
            </a:r>
            <a:r>
              <a:rPr lang="es-AR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0624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Las pruebas serán 5 y los valores ingresados podrían 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CP1:  $ </a:t>
            </a:r>
            <a:r>
              <a:rPr lang="es-AR" b="1" baseline="0" dirty="0" smtClean="0"/>
              <a:t>60</a:t>
            </a:r>
            <a:r>
              <a:rPr lang="es-AR" baseline="0" dirty="0" smtClean="0"/>
              <a:t> (Cualquier numero menor a 1.000).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CP2:  $ </a:t>
            </a:r>
            <a:r>
              <a:rPr lang="es-AR" b="1" baseline="0" dirty="0" smtClean="0"/>
              <a:t>4.500</a:t>
            </a:r>
            <a:r>
              <a:rPr lang="es-AR" baseline="0" dirty="0" smtClean="0"/>
              <a:t> (Cualquier numero entre 1.000 y 9.999 inclusive)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CP3:  $ </a:t>
            </a:r>
            <a:r>
              <a:rPr lang="es-AR" b="1" baseline="0" dirty="0" smtClean="0"/>
              <a:t>60.000</a:t>
            </a:r>
            <a:r>
              <a:rPr lang="es-AR" baseline="0" dirty="0" smtClean="0"/>
              <a:t> (Cualquier numero entre 10.000 y 99.999 inclusive).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CP4:  $ </a:t>
            </a:r>
            <a:r>
              <a:rPr lang="es-AR" b="1" baseline="0" dirty="0" smtClean="0"/>
              <a:t>390.000</a:t>
            </a:r>
            <a:r>
              <a:rPr lang="es-AR" baseline="0" dirty="0" smtClean="0"/>
              <a:t> (Cualquier numero entre 100.000 y 10.000.000 inclusive).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aseline="0" dirty="0" smtClean="0"/>
              <a:t>CP5: $ </a:t>
            </a:r>
            <a:r>
              <a:rPr lang="es-AR" b="1" baseline="0" dirty="0" smtClean="0"/>
              <a:t>20.000.000</a:t>
            </a:r>
            <a:r>
              <a:rPr lang="es-AR" baseline="0" dirty="0" smtClean="0"/>
              <a:t> (Cualquier numero mayor a 10.000.000).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baseline="0" dirty="0" smtClean="0"/>
              <a:t>Lo que hay que entender es que cualquier </a:t>
            </a:r>
            <a:r>
              <a:rPr lang="es-AR" b="1" u="sng" baseline="0" dirty="0" smtClean="0"/>
              <a:t>valor entre los limites establecidos para cada grupo, será valido </a:t>
            </a:r>
            <a:r>
              <a:rPr lang="es-AR" baseline="0" dirty="0" smtClean="0"/>
              <a:t>para la prueba y dará como valido el funcionamiento de dicha partición.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6184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u="sng" dirty="0" smtClean="0"/>
              <a:t>Que es? </a:t>
            </a:r>
            <a:r>
              <a:rPr lang="es-AR" dirty="0" smtClean="0"/>
              <a:t>E</a:t>
            </a:r>
            <a:r>
              <a:rPr lang="es-AR" baseline="0" dirty="0" smtClean="0"/>
              <a:t>sta técnica se basa en el análisis de los </a:t>
            </a:r>
            <a:r>
              <a:rPr lang="es-AR" b="1" u="sng" baseline="0" dirty="0" smtClean="0"/>
              <a:t>limites de cada partición </a:t>
            </a:r>
            <a:r>
              <a:rPr lang="es-AR" u="sng" baseline="0" dirty="0" smtClean="0"/>
              <a:t>Cuando aplicarla? </a:t>
            </a:r>
            <a:r>
              <a:rPr lang="es-AR" baseline="0" dirty="0" smtClean="0"/>
              <a:t>Como en “Equivalence partitioning”, esta técnica se aplica ante </a:t>
            </a:r>
            <a:r>
              <a:rPr lang="es-AR" b="1" u="sng" baseline="0" dirty="0" smtClean="0"/>
              <a:t>sistemas en donde diferentes inputs generan diferentes outputs</a:t>
            </a:r>
            <a:r>
              <a:rPr lang="es-AR" baseline="0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Se considera a “Boundary value” como un </a:t>
            </a:r>
            <a:r>
              <a:rPr lang="es-AR" b="1" u="sng" baseline="0" dirty="0" smtClean="0"/>
              <a:t>complemento</a:t>
            </a:r>
            <a:r>
              <a:rPr lang="es-AR" baseline="0" dirty="0" smtClean="0"/>
              <a:t> de la técnica anterior. Por lo que suelen utilizarse de forma conjunta.</a:t>
            </a:r>
          </a:p>
          <a:p>
            <a:pPr marL="342900" indent="-342900">
              <a:buFont typeface="+mj-lt"/>
              <a:buAutoNum type="arabicPeriod"/>
            </a:pPr>
            <a:r>
              <a:rPr lang="es-AR" u="sng" baseline="0" dirty="0" smtClean="0"/>
              <a:t>Como aplicarla? </a:t>
            </a:r>
            <a:r>
              <a:rPr lang="es-AR" baseline="0" dirty="0" smtClean="0"/>
              <a:t>Se deberán </a:t>
            </a:r>
            <a:r>
              <a:rPr lang="es-AR" b="1" u="sng" baseline="0" dirty="0" smtClean="0"/>
              <a:t>identificar los valores limite</a:t>
            </a:r>
            <a:r>
              <a:rPr lang="es-AR" b="1" baseline="0" dirty="0" smtClean="0"/>
              <a:t> </a:t>
            </a:r>
            <a:r>
              <a:rPr lang="es-AR" baseline="0" dirty="0" smtClean="0"/>
              <a:t>de cada partición </a:t>
            </a:r>
            <a:r>
              <a:rPr lang="es-AR" b="1" u="sng" baseline="0" dirty="0" smtClean="0"/>
              <a:t>junto a sus extremos</a:t>
            </a:r>
            <a:r>
              <a:rPr lang="es-AR" b="1" baseline="0" dirty="0" smtClean="0"/>
              <a:t> </a:t>
            </a:r>
            <a:r>
              <a:rPr lang="es-AR" baseline="0" dirty="0" smtClean="0"/>
              <a:t>fuera de ella. Es decir que, para cada partición se identificaran en un principio </a:t>
            </a:r>
            <a:r>
              <a:rPr lang="es-AR" b="1" u="sng" baseline="0" dirty="0" smtClean="0"/>
              <a:t>4 inputs </a:t>
            </a:r>
            <a:r>
              <a:rPr lang="es-AR" baseline="0" dirty="0" smtClean="0"/>
              <a:t>a probar: limite inferior menos 1, limite inferior, limite superior y limite superior mas 1. Una buena practica es </a:t>
            </a:r>
            <a:r>
              <a:rPr lang="es-AR" b="1" u="sng" baseline="0" dirty="0" smtClean="0"/>
              <a:t>analizar las particiones</a:t>
            </a:r>
            <a:r>
              <a:rPr lang="es-AR" b="1" baseline="0" dirty="0" smtClean="0"/>
              <a:t> </a:t>
            </a:r>
            <a:r>
              <a:rPr lang="es-AR" b="1" u="sng" baseline="0" dirty="0" smtClean="0"/>
              <a:t>individualmente</a:t>
            </a:r>
            <a:r>
              <a:rPr lang="es-AR" b="1" baseline="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Se prueban los </a:t>
            </a:r>
            <a:r>
              <a:rPr lang="es-AR" b="1" u="sng" baseline="0" dirty="0" smtClean="0"/>
              <a:t>valores validos e inválidos</a:t>
            </a:r>
            <a:r>
              <a:rPr lang="es-AR" baseline="0" dirty="0" smtClean="0"/>
              <a:t>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baseline="0" dirty="0" smtClean="0"/>
              <a:t>Decimos que esta técnica </a:t>
            </a:r>
            <a:r>
              <a:rPr lang="es-AR" b="1" u="sng" baseline="0" dirty="0" smtClean="0"/>
              <a:t>complementa a la anterior </a:t>
            </a:r>
            <a:r>
              <a:rPr lang="es-AR" baseline="0" dirty="0" smtClean="0"/>
              <a:t>ya que se </a:t>
            </a:r>
            <a:r>
              <a:rPr lang="es-AR" dirty="0" smtClean="0"/>
              <a:t>asume que </a:t>
            </a:r>
            <a:r>
              <a:rPr lang="es-AR" b="0" u="none" dirty="0" smtClean="0"/>
              <a:t>tienen una </a:t>
            </a:r>
            <a:r>
              <a:rPr lang="es-AR" b="1" u="sng" dirty="0" smtClean="0"/>
              <a:t>probabilidad mayor de fallar </a:t>
            </a:r>
            <a:r>
              <a:rPr lang="es-AR" u="none" dirty="0" smtClean="0"/>
              <a:t>que los valores en medio del</a:t>
            </a:r>
            <a:r>
              <a:rPr lang="es-AR" u="none" baseline="0" dirty="0" smtClean="0"/>
              <a:t> </a:t>
            </a:r>
            <a:r>
              <a:rPr lang="es-AR" u="none" dirty="0" smtClean="0"/>
              <a:t>rango.</a:t>
            </a:r>
            <a:r>
              <a:rPr lang="es-AR" u="none" baseline="0" dirty="0" smtClean="0"/>
              <a:t> </a:t>
            </a:r>
            <a:r>
              <a:rPr lang="es-AR" u="none" dirty="0" smtClean="0"/>
              <a:t>Desde el punto de vista del código, es algo bastante lógico ya que al haber un signo de comparación ("&gt;","&lt;","=")</a:t>
            </a:r>
            <a:r>
              <a:rPr lang="es-AR" u="none" baseline="0" dirty="0" smtClean="0"/>
              <a:t> </a:t>
            </a:r>
            <a:r>
              <a:rPr lang="es-AR" u="none" dirty="0" smtClean="0"/>
              <a:t>errado, habrá un error de ejecución</a:t>
            </a:r>
            <a:r>
              <a:rPr lang="es-AR" u="none" baseline="0" dirty="0" smtClean="0"/>
              <a:t> (Algo que puede no detectarse usando la técnica anterior).</a:t>
            </a:r>
            <a:endParaRPr lang="es-AR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es-AR" baseline="0" dirty="0" smtClean="0"/>
              <a:t>Las particiones pueden dividirse en 2:</a:t>
            </a:r>
          </a:p>
          <a:p>
            <a:pPr marL="846231" lvl="1" indent="-342900">
              <a:buFont typeface="+mj-lt"/>
              <a:buAutoNum type="alphaLcParenR"/>
            </a:pPr>
            <a:r>
              <a:rPr lang="es-AR" baseline="0" dirty="0" smtClean="0"/>
              <a:t>Cerrados: Ambos limites están bien definidos.</a:t>
            </a:r>
          </a:p>
          <a:p>
            <a:pPr marL="846231" lvl="1" indent="-342900">
              <a:buFont typeface="+mj-lt"/>
              <a:buAutoNum type="alphaLcParenR"/>
            </a:pPr>
            <a:r>
              <a:rPr lang="es-AR" baseline="0" dirty="0" smtClean="0"/>
              <a:t>Abiertos: Uno de los limites no esta determinado.</a:t>
            </a: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6186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busca probar una función que recibe una nota e indica si un examen está aprobado o desaprobado.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la nota es mayor o igual a 7, el examen está aprobado. Caso contrario, esta desaprobado.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puntaje mínimo puntaje posible es 0 y el máximo es 10.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 inputs inválidos, se notificara al usuario con un mensaje el error alusivo.</a:t>
            </a:r>
          </a:p>
          <a:p>
            <a:r>
              <a:rPr lang="es-AR" sz="132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trabajara únicamente con números enteros.</a:t>
            </a:r>
            <a:endParaRPr lang="es-A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En esta oportunidad, se busca probar una función que determina si un examen esta </a:t>
            </a:r>
            <a:r>
              <a:rPr lang="es-AR" b="1" u="sng" dirty="0" smtClean="0"/>
              <a:t>aprobado o desaprobado</a:t>
            </a:r>
            <a:r>
              <a:rPr lang="es-AR" dirty="0" smtClean="0"/>
              <a:t>, en base a una nota recibida.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/>
              <a:t>Las condiciones son: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Si la nota recibida es mayor o igual a 7, el examen esta aprobado.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Caso contrario, el examen esta desaprobado.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La</a:t>
            </a:r>
            <a:r>
              <a:rPr lang="es-AR" baseline="0" dirty="0" smtClean="0"/>
              <a:t> nota mínimo es 0 y la máxima es 10.</a:t>
            </a: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6443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4" y="0"/>
            <a:ext cx="8672512" cy="60087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26467" y="3004346"/>
            <a:ext cx="4295608" cy="12879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667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26467" y="4506528"/>
            <a:ext cx="4309143" cy="1251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</p:spPr>
        <p:txBody>
          <a:bodyPr/>
          <a:lstStyle/>
          <a:p>
            <a:fld id="{509F8A38-D7BF-4891-8F9E-895B9C1DA592}" type="datetimeFigureOut">
              <a:rPr lang="es-ES" smtClean="0"/>
              <a:pPr/>
              <a:t>06/10/2017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2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"/>
            <a:ext cx="8672513" cy="6006001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19832" y="2629083"/>
            <a:ext cx="7306331" cy="747762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</a:rPr>
              <a:t>Técnicas de caja negra</a:t>
            </a:r>
            <a:endParaRPr lang="es-ES" sz="4400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8" y="964560"/>
            <a:ext cx="3201875" cy="12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Boundary value.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4.3 Ejemplo 2 – Solución.</a:t>
            </a:r>
            <a:endParaRPr lang="es-AR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0" y="2212256"/>
            <a:ext cx="867251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arcador de texto 2"/>
          <p:cNvSpPr txBox="1">
            <a:spLocks/>
          </p:cNvSpPr>
          <p:nvPr/>
        </p:nvSpPr>
        <p:spPr>
          <a:xfrm>
            <a:off x="7064176" y="1852216"/>
            <a:ext cx="584448" cy="115212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  |</a:t>
            </a:r>
          </a:p>
          <a:p>
            <a:r>
              <a:rPr lang="es-AR" sz="2000" dirty="0" smtClean="0"/>
              <a:t>10		</a:t>
            </a:r>
          </a:p>
        </p:txBody>
      </p:sp>
      <p:sp>
        <p:nvSpPr>
          <p:cNvPr id="41" name="Marcador de texto 2"/>
          <p:cNvSpPr txBox="1">
            <a:spLocks/>
          </p:cNvSpPr>
          <p:nvPr/>
        </p:nvSpPr>
        <p:spPr>
          <a:xfrm>
            <a:off x="1311920" y="1852216"/>
            <a:ext cx="360040" cy="115212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 |</a:t>
            </a:r>
          </a:p>
          <a:p>
            <a:r>
              <a:rPr lang="es-AR" sz="2000" dirty="0" smtClean="0"/>
              <a:t>0		</a:t>
            </a:r>
          </a:p>
        </p:txBody>
      </p:sp>
      <p:sp>
        <p:nvSpPr>
          <p:cNvPr id="42" name="Marcador de texto 2"/>
          <p:cNvSpPr txBox="1">
            <a:spLocks/>
          </p:cNvSpPr>
          <p:nvPr/>
        </p:nvSpPr>
        <p:spPr>
          <a:xfrm>
            <a:off x="3795052" y="1852216"/>
            <a:ext cx="360040" cy="115212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 |</a:t>
            </a:r>
          </a:p>
          <a:p>
            <a:r>
              <a:rPr lang="es-AR" sz="2000" dirty="0" smtClean="0"/>
              <a:t>7		</a:t>
            </a:r>
          </a:p>
        </p:txBody>
      </p:sp>
      <p:sp>
        <p:nvSpPr>
          <p:cNvPr id="43" name="Marcador de texto 2"/>
          <p:cNvSpPr txBox="1">
            <a:spLocks/>
          </p:cNvSpPr>
          <p:nvPr/>
        </p:nvSpPr>
        <p:spPr>
          <a:xfrm>
            <a:off x="1959992" y="1460352"/>
            <a:ext cx="1503541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AR" dirty="0" smtClean="0"/>
              <a:t>Partición 1</a:t>
            </a:r>
            <a:endParaRPr lang="es-AR" dirty="0"/>
          </a:p>
        </p:txBody>
      </p:sp>
      <p:sp>
        <p:nvSpPr>
          <p:cNvPr id="44" name="Marcador de texto 2"/>
          <p:cNvSpPr txBox="1">
            <a:spLocks/>
          </p:cNvSpPr>
          <p:nvPr/>
        </p:nvSpPr>
        <p:spPr>
          <a:xfrm>
            <a:off x="5056336" y="1460352"/>
            <a:ext cx="1503541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AR" dirty="0" smtClean="0"/>
              <a:t>Partición 2</a:t>
            </a:r>
            <a:endParaRPr lang="es-AR" dirty="0"/>
          </a:p>
        </p:txBody>
      </p:sp>
      <p:sp>
        <p:nvSpPr>
          <p:cNvPr id="45" name="Elipse 44"/>
          <p:cNvSpPr/>
          <p:nvPr/>
        </p:nvSpPr>
        <p:spPr>
          <a:xfrm>
            <a:off x="204276" y="5488620"/>
            <a:ext cx="426988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1</a:t>
            </a:r>
            <a:endParaRPr lang="es-AR" b="1" dirty="0"/>
          </a:p>
        </p:txBody>
      </p:sp>
      <p:sp>
        <p:nvSpPr>
          <p:cNvPr id="46" name="Elipse 45"/>
          <p:cNvSpPr/>
          <p:nvPr/>
        </p:nvSpPr>
        <p:spPr>
          <a:xfrm>
            <a:off x="1275328" y="3878389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2</a:t>
            </a:r>
            <a:endParaRPr lang="es-AR" b="1" dirty="0"/>
          </a:p>
        </p:txBody>
      </p:sp>
      <p:sp>
        <p:nvSpPr>
          <p:cNvPr id="47" name="Marcador de texto 2"/>
          <p:cNvSpPr txBox="1">
            <a:spLocks/>
          </p:cNvSpPr>
          <p:nvPr/>
        </p:nvSpPr>
        <p:spPr>
          <a:xfrm>
            <a:off x="2821800" y="4732536"/>
            <a:ext cx="2378552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 smtClean="0"/>
              <a:t>7 --&gt; Aprobado.	</a:t>
            </a:r>
          </a:p>
        </p:txBody>
      </p:sp>
      <p:cxnSp>
        <p:nvCxnSpPr>
          <p:cNvPr id="53" name="Conector recto de flecha 52"/>
          <p:cNvCxnSpPr>
            <a:endCxn id="45" idx="0"/>
          </p:cNvCxnSpPr>
          <p:nvPr/>
        </p:nvCxnSpPr>
        <p:spPr>
          <a:xfrm>
            <a:off x="411206" y="2223465"/>
            <a:ext cx="6564" cy="32651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>
            <a:stCxn id="41" idx="2"/>
            <a:endCxn id="46" idx="0"/>
          </p:cNvCxnSpPr>
          <p:nvPr/>
        </p:nvCxnSpPr>
        <p:spPr>
          <a:xfrm flipH="1">
            <a:off x="1488822" y="3004344"/>
            <a:ext cx="3118" cy="874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>
            <a:off x="7291114" y="2843381"/>
            <a:ext cx="9889" cy="6717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endCxn id="62" idx="0"/>
          </p:cNvCxnSpPr>
          <p:nvPr/>
        </p:nvCxnSpPr>
        <p:spPr>
          <a:xfrm>
            <a:off x="3975072" y="2843381"/>
            <a:ext cx="0" cy="15596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72" idx="0"/>
          </p:cNvCxnSpPr>
          <p:nvPr/>
        </p:nvCxnSpPr>
        <p:spPr>
          <a:xfrm>
            <a:off x="4492361" y="2223465"/>
            <a:ext cx="451374" cy="780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arcador de texto 2"/>
          <p:cNvSpPr txBox="1">
            <a:spLocks/>
          </p:cNvSpPr>
          <p:nvPr/>
        </p:nvSpPr>
        <p:spPr>
          <a:xfrm>
            <a:off x="237695" y="5380608"/>
            <a:ext cx="3151072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800" dirty="0" smtClean="0"/>
              <a:t>-1 --&gt; Msj: Mínimo = 0.	</a:t>
            </a:r>
          </a:p>
        </p:txBody>
      </p:sp>
      <p:sp>
        <p:nvSpPr>
          <p:cNvPr id="59" name="Marcador de texto 2"/>
          <p:cNvSpPr txBox="1">
            <a:spLocks/>
          </p:cNvSpPr>
          <p:nvPr/>
        </p:nvSpPr>
        <p:spPr>
          <a:xfrm>
            <a:off x="6276280" y="3796432"/>
            <a:ext cx="1956363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 smtClean="0"/>
              <a:t>10: Aprobado.	</a:t>
            </a:r>
          </a:p>
        </p:txBody>
      </p:sp>
      <p:sp>
        <p:nvSpPr>
          <p:cNvPr id="60" name="Marcador de texto 2"/>
          <p:cNvSpPr txBox="1">
            <a:spLocks/>
          </p:cNvSpPr>
          <p:nvPr/>
        </p:nvSpPr>
        <p:spPr>
          <a:xfrm>
            <a:off x="6113235" y="5560628"/>
            <a:ext cx="2572073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 smtClean="0"/>
              <a:t>11 --&gt; Msj: Máximo= 10.	</a:t>
            </a:r>
          </a:p>
        </p:txBody>
      </p:sp>
      <p:sp>
        <p:nvSpPr>
          <p:cNvPr id="61" name="Marcador de texto 2"/>
          <p:cNvSpPr txBox="1">
            <a:spLocks/>
          </p:cNvSpPr>
          <p:nvPr/>
        </p:nvSpPr>
        <p:spPr>
          <a:xfrm>
            <a:off x="473792" y="4084464"/>
            <a:ext cx="2597380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 smtClean="0"/>
              <a:t>0 --&gt; Desaprobado.	</a:t>
            </a:r>
          </a:p>
        </p:txBody>
      </p:sp>
      <p:sp>
        <p:nvSpPr>
          <p:cNvPr id="62" name="Elipse 61"/>
          <p:cNvSpPr/>
          <p:nvPr/>
        </p:nvSpPr>
        <p:spPr>
          <a:xfrm>
            <a:off x="3761578" y="4403003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3</a:t>
            </a:r>
            <a:endParaRPr lang="es-AR" b="1" dirty="0"/>
          </a:p>
        </p:txBody>
      </p:sp>
      <p:sp>
        <p:nvSpPr>
          <p:cNvPr id="63" name="Elipse 62"/>
          <p:cNvSpPr/>
          <p:nvPr/>
        </p:nvSpPr>
        <p:spPr>
          <a:xfrm>
            <a:off x="7077620" y="3590946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6</a:t>
            </a:r>
            <a:endParaRPr lang="es-AR" b="1" dirty="0"/>
          </a:p>
        </p:txBody>
      </p:sp>
      <p:sp>
        <p:nvSpPr>
          <p:cNvPr id="71" name="Marcador de texto 2"/>
          <p:cNvSpPr txBox="1">
            <a:spLocks/>
          </p:cNvSpPr>
          <p:nvPr/>
        </p:nvSpPr>
        <p:spPr>
          <a:xfrm>
            <a:off x="4477984" y="3238205"/>
            <a:ext cx="2378552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/>
              <a:t>8</a:t>
            </a:r>
            <a:r>
              <a:rPr lang="es-AR" sz="1800" dirty="0" smtClean="0"/>
              <a:t> --&gt; Aprobado.	</a:t>
            </a:r>
          </a:p>
        </p:txBody>
      </p:sp>
      <p:sp>
        <p:nvSpPr>
          <p:cNvPr id="72" name="Elipse 71"/>
          <p:cNvSpPr/>
          <p:nvPr/>
        </p:nvSpPr>
        <p:spPr>
          <a:xfrm>
            <a:off x="4730241" y="3004344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4</a:t>
            </a:r>
            <a:endParaRPr lang="es-AR" b="1" dirty="0"/>
          </a:p>
        </p:txBody>
      </p:sp>
      <p:cxnSp>
        <p:nvCxnSpPr>
          <p:cNvPr id="75" name="Conector recto de flecha 74"/>
          <p:cNvCxnSpPr>
            <a:endCxn id="77" idx="0"/>
          </p:cNvCxnSpPr>
          <p:nvPr/>
        </p:nvCxnSpPr>
        <p:spPr>
          <a:xfrm>
            <a:off x="8200153" y="2223465"/>
            <a:ext cx="0" cy="3103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ipse 76"/>
          <p:cNvSpPr/>
          <p:nvPr/>
        </p:nvSpPr>
        <p:spPr>
          <a:xfrm>
            <a:off x="7986659" y="5326602"/>
            <a:ext cx="426988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7</a:t>
            </a:r>
            <a:endParaRPr lang="es-AR" b="1" dirty="0"/>
          </a:p>
        </p:txBody>
      </p:sp>
      <p:sp>
        <p:nvSpPr>
          <p:cNvPr id="79" name="Elipse 78"/>
          <p:cNvSpPr/>
          <p:nvPr/>
        </p:nvSpPr>
        <p:spPr>
          <a:xfrm>
            <a:off x="2628967" y="2843381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5</a:t>
            </a:r>
            <a:endParaRPr lang="es-AR" b="1" dirty="0"/>
          </a:p>
        </p:txBody>
      </p:sp>
      <p:cxnSp>
        <p:nvCxnSpPr>
          <p:cNvPr id="80" name="Conector recto de flecha 79"/>
          <p:cNvCxnSpPr>
            <a:endCxn id="79" idx="0"/>
          </p:cNvCxnSpPr>
          <p:nvPr/>
        </p:nvCxnSpPr>
        <p:spPr>
          <a:xfrm flipH="1">
            <a:off x="2842461" y="2199337"/>
            <a:ext cx="615234" cy="644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Marcador de texto 2"/>
          <p:cNvSpPr txBox="1">
            <a:spLocks/>
          </p:cNvSpPr>
          <p:nvPr/>
        </p:nvSpPr>
        <p:spPr>
          <a:xfrm>
            <a:off x="1743968" y="3084270"/>
            <a:ext cx="2378552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 smtClean="0"/>
              <a:t>6 --&gt; Desaprobado.	</a:t>
            </a:r>
          </a:p>
        </p:txBody>
      </p:sp>
      <p:sp>
        <p:nvSpPr>
          <p:cNvPr id="31" name="Marcador de texto 2"/>
          <p:cNvSpPr txBox="1">
            <a:spLocks/>
          </p:cNvSpPr>
          <p:nvPr/>
        </p:nvSpPr>
        <p:spPr>
          <a:xfrm>
            <a:off x="3328144" y="1852216"/>
            <a:ext cx="360040" cy="115212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 |</a:t>
            </a:r>
          </a:p>
          <a:p>
            <a:r>
              <a:rPr lang="es-AR" sz="2000" dirty="0" smtClean="0"/>
              <a:t>6		</a:t>
            </a:r>
          </a:p>
        </p:txBody>
      </p:sp>
    </p:spTree>
    <p:extLst>
      <p:ext uri="{BB962C8B-B14F-4D97-AF65-F5344CB8AC3E}">
        <p14:creationId xmlns:p14="http://schemas.microsoft.com/office/powerpoint/2010/main" val="26829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58" grpId="0"/>
      <p:bldP spid="59" grpId="0"/>
      <p:bldP spid="60" grpId="0"/>
      <p:bldP spid="61" grpId="0"/>
      <p:bldP spid="62" grpId="0" animBg="1"/>
      <p:bldP spid="63" grpId="0" animBg="1"/>
      <p:bldP spid="71" grpId="0"/>
      <p:bldP spid="72" grpId="0" animBg="1"/>
      <p:bldP spid="77" grpId="0" animBg="1"/>
      <p:bldP spid="79" grpId="0" animBg="1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5. Decision table.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63848" y="1348160"/>
            <a:ext cx="8386009" cy="466052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Que es?</a:t>
            </a:r>
            <a:r>
              <a:rPr lang="es-AR" sz="2000" dirty="0" smtClean="0"/>
              <a:t> Grilla con inputs y resultados esperados.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Cuando?</a:t>
            </a:r>
            <a:r>
              <a:rPr lang="es-AR" sz="2000" dirty="0" smtClean="0"/>
              <a:t> Sistemas simples </a:t>
            </a:r>
            <a:r>
              <a:rPr lang="es-AR" sz="2000" dirty="0" smtClean="0">
                <a:sym typeface="Wingdings" panose="05000000000000000000" pitchFamily="2" charset="2"/>
              </a:rPr>
              <a:t>con pocas condiciones lógicas.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>
                <a:sym typeface="Wingdings" panose="05000000000000000000" pitchFamily="2" charset="2"/>
              </a:rPr>
              <a:t>Como? </a:t>
            </a:r>
            <a:r>
              <a:rPr lang="es-AR" sz="2000" dirty="0" smtClean="0">
                <a:sym typeface="Wingdings" panose="05000000000000000000" pitchFamily="2" charset="2"/>
              </a:rPr>
              <a:t>Inputs / outputs y su combinatoria.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Evitar testing exhaustivo.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Set de datos.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5.1 Conceptos.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79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5. Decision table.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63848" y="1708200"/>
            <a:ext cx="7809945" cy="417646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El sistema es utilizado para la renovación del DNI.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El sistema considera ciertos inputs y determina que acciones tomar (Ver Anexo I).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s-AR" sz="2000" dirty="0" smtClean="0"/>
              <a:t>Se simplifica el modelo para reducir la complejidad del ejemplo.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5.2 Ejemplo 3.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747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5. Decision table.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5.3 Ejemplo 3 – Solución.</a:t>
            </a:r>
            <a:endParaRPr lang="es-AR" dirty="0"/>
          </a:p>
        </p:txBody>
      </p:sp>
      <p:sp>
        <p:nvSpPr>
          <p:cNvPr id="9" name="Abrir llave 8"/>
          <p:cNvSpPr/>
          <p:nvPr/>
        </p:nvSpPr>
        <p:spPr>
          <a:xfrm rot="5400000">
            <a:off x="6100452" y="438958"/>
            <a:ext cx="432048" cy="35283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336256" y="1572428"/>
            <a:ext cx="3838932" cy="585937"/>
          </a:xfrm>
        </p:spPr>
        <p:txBody>
          <a:bodyPr/>
          <a:lstStyle/>
          <a:p>
            <a:pPr algn="ctr"/>
            <a:r>
              <a:rPr lang="es-AR" sz="2000" dirty="0" smtClean="0"/>
              <a:t>Cantidad de pruebas.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380877" y="2716312"/>
            <a:ext cx="459258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Marcador de texto 2"/>
          <p:cNvSpPr txBox="1">
            <a:spLocks/>
          </p:cNvSpPr>
          <p:nvPr/>
        </p:nvSpPr>
        <p:spPr>
          <a:xfrm>
            <a:off x="2441540" y="5154711"/>
            <a:ext cx="3838932" cy="585937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dirty="0" smtClean="0"/>
              <a:t>Resultados esperados.</a:t>
            </a:r>
          </a:p>
        </p:txBody>
      </p:sp>
      <p:sp>
        <p:nvSpPr>
          <p:cNvPr id="14" name="Marcador de texto 2"/>
          <p:cNvSpPr txBox="1">
            <a:spLocks/>
          </p:cNvSpPr>
          <p:nvPr/>
        </p:nvSpPr>
        <p:spPr>
          <a:xfrm>
            <a:off x="-73973" y="1535319"/>
            <a:ext cx="4338221" cy="604929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dirty="0" smtClean="0"/>
              <a:t>Datos necesarios para las pruebas.</a:t>
            </a:r>
          </a:p>
        </p:txBody>
      </p:sp>
      <p:cxnSp>
        <p:nvCxnSpPr>
          <p:cNvPr id="16" name="Conector angular 15"/>
          <p:cNvCxnSpPr>
            <a:stCxn id="11" idx="1"/>
          </p:cNvCxnSpPr>
          <p:nvPr/>
        </p:nvCxnSpPr>
        <p:spPr>
          <a:xfrm rot="10800000">
            <a:off x="162727" y="1930878"/>
            <a:ext cx="218151" cy="13254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errar llave 16"/>
          <p:cNvSpPr/>
          <p:nvPr/>
        </p:nvSpPr>
        <p:spPr>
          <a:xfrm rot="5400000">
            <a:off x="4254237" y="1463685"/>
            <a:ext cx="504056" cy="71488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58" y="2354813"/>
            <a:ext cx="7234114" cy="24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1" grpId="0" animBg="1"/>
      <p:bldP spid="13" grpId="0"/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6. Use case.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6.1 Conceptos.</a:t>
            </a:r>
            <a:endParaRPr lang="es-AR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53131" y="1584176"/>
            <a:ext cx="8075613" cy="408446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b="1" dirty="0" smtClean="0">
                <a:latin typeface="+mn-lt"/>
              </a:rPr>
              <a:t>Que es? </a:t>
            </a:r>
            <a:r>
              <a:rPr lang="es-AR" sz="2000" dirty="0" smtClean="0">
                <a:latin typeface="+mn-lt"/>
              </a:rPr>
              <a:t>Pruebas derivadas del CU.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>
                <a:latin typeface="+mn-lt"/>
              </a:rPr>
              <a:t>Cuando? </a:t>
            </a:r>
            <a:r>
              <a:rPr lang="es-AR" sz="2000" dirty="0" smtClean="0">
                <a:latin typeface="+mn-lt"/>
              </a:rPr>
              <a:t>Sistemas bien documentados (CU).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>
                <a:latin typeface="+mn-lt"/>
              </a:rPr>
              <a:t>Como?</a:t>
            </a:r>
            <a:r>
              <a:rPr lang="es-AR" sz="2000" dirty="0" smtClean="0">
                <a:latin typeface="+mn-lt"/>
              </a:rPr>
              <a:t> Interacción de actores.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>
                <a:latin typeface="+mn-lt"/>
              </a:rPr>
              <a:t>Camino critico + alternativos + validaciones.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7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7. State transition.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63848" y="1348160"/>
            <a:ext cx="8370399" cy="466052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b="1" dirty="0" smtClean="0">
                <a:latin typeface="+mn-lt"/>
              </a:rPr>
              <a:t>Que es? </a:t>
            </a:r>
            <a:r>
              <a:rPr lang="es-AR" sz="2000" dirty="0" smtClean="0">
                <a:latin typeface="+mn-lt"/>
              </a:rPr>
              <a:t>Transición de estados.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Cuando? </a:t>
            </a:r>
            <a:r>
              <a:rPr lang="es-AR" sz="2000" dirty="0" smtClean="0"/>
              <a:t>Sistemas / objetos </a:t>
            </a:r>
            <a:r>
              <a:rPr lang="es-AR" sz="2000" dirty="0"/>
              <a:t>que manejen estados</a:t>
            </a:r>
            <a:r>
              <a:rPr lang="es-AR" sz="2000" dirty="0" smtClean="0"/>
              <a:t>.</a:t>
            </a: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Como?</a:t>
            </a:r>
            <a:r>
              <a:rPr lang="es-AR" sz="2000" dirty="0" smtClean="0"/>
              <a:t> Diagramas </a:t>
            </a:r>
            <a:r>
              <a:rPr lang="es-AR" sz="2000" dirty="0"/>
              <a:t>de estados</a:t>
            </a:r>
            <a:r>
              <a:rPr lang="es-AR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dirty="0"/>
              <a:t>Eventos / Acciones</a:t>
            </a:r>
            <a:r>
              <a:rPr lang="es-AR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dirty="0"/>
              <a:t>Caminos críticos</a:t>
            </a:r>
            <a:r>
              <a:rPr lang="es-AR" sz="2000" dirty="0" smtClean="0"/>
              <a:t>.</a:t>
            </a: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/>
              <a:t>7</a:t>
            </a:r>
            <a:r>
              <a:rPr lang="es-AR" dirty="0" smtClean="0"/>
              <a:t>.1 Conceptos.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639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7. State transition.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7.2 Ejemplo 4.</a:t>
            </a:r>
            <a:endParaRPr lang="es-AR" dirty="0"/>
          </a:p>
        </p:txBody>
      </p:sp>
      <p:sp>
        <p:nvSpPr>
          <p:cNvPr id="29" name="Marcador de texto 2"/>
          <p:cNvSpPr txBox="1">
            <a:spLocks/>
          </p:cNvSpPr>
          <p:nvPr/>
        </p:nvSpPr>
        <p:spPr>
          <a:xfrm>
            <a:off x="685304" y="1584176"/>
            <a:ext cx="7899424" cy="466052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AR" sz="2000" dirty="0" smtClean="0">
                <a:latin typeface="+mn-lt"/>
              </a:rPr>
              <a:t>El sistema es utilizado para administrar el alquiler de canchas de futbol 5.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>
                <a:latin typeface="+mn-lt"/>
              </a:rPr>
              <a:t>Estado inicial: Creada.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>
                <a:latin typeface="+mn-lt"/>
              </a:rPr>
              <a:t>Estado final: Finalizada o Cancelada.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>
                <a:latin typeface="+mn-lt"/>
              </a:rPr>
              <a:t>Transición de estados: Ver ANEXO 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8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7. State transition.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7784" y="1564184"/>
            <a:ext cx="2088232" cy="648072"/>
          </a:xfrm>
        </p:spPr>
        <p:txBody>
          <a:bodyPr/>
          <a:lstStyle/>
          <a:p>
            <a:r>
              <a:rPr lang="es-AR" sz="2000" b="1" dirty="0" smtClean="0">
                <a:latin typeface="+mn-lt"/>
              </a:rPr>
              <a:t>Alta de reserva.</a:t>
            </a:r>
            <a:endParaRPr lang="es-AR" sz="2000" b="1" dirty="0">
              <a:latin typeface="+mn-lt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7.3 Ejemplo 4 – Solución.</a:t>
            </a:r>
            <a:endParaRPr lang="es-AR" dirty="0"/>
          </a:p>
        </p:txBody>
      </p:sp>
      <p:sp>
        <p:nvSpPr>
          <p:cNvPr id="6" name="Elipse 5"/>
          <p:cNvSpPr/>
          <p:nvPr/>
        </p:nvSpPr>
        <p:spPr>
          <a:xfrm>
            <a:off x="243168" y="3004344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/>
              <a:t>Creada</a:t>
            </a:r>
            <a:endParaRPr lang="es-AR" sz="1500" dirty="0"/>
          </a:p>
        </p:txBody>
      </p:sp>
      <p:sp>
        <p:nvSpPr>
          <p:cNvPr id="7" name="Elipse 6"/>
          <p:cNvSpPr/>
          <p:nvPr/>
        </p:nvSpPr>
        <p:spPr>
          <a:xfrm>
            <a:off x="3673764" y="3004344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/>
              <a:t>Pagada</a:t>
            </a:r>
            <a:endParaRPr lang="es-AR" sz="1500" dirty="0"/>
          </a:p>
        </p:txBody>
      </p:sp>
      <p:sp>
        <p:nvSpPr>
          <p:cNvPr id="8" name="Elipse 7"/>
          <p:cNvSpPr/>
          <p:nvPr/>
        </p:nvSpPr>
        <p:spPr>
          <a:xfrm>
            <a:off x="3673764" y="4908185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/>
              <a:t>Finalizada</a:t>
            </a:r>
            <a:endParaRPr lang="es-AR" sz="1500" dirty="0"/>
          </a:p>
        </p:txBody>
      </p:sp>
      <p:sp>
        <p:nvSpPr>
          <p:cNvPr id="9" name="Elipse 8"/>
          <p:cNvSpPr/>
          <p:nvPr/>
        </p:nvSpPr>
        <p:spPr>
          <a:xfrm>
            <a:off x="6928544" y="3004344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/>
              <a:t>Cancelada</a:t>
            </a:r>
            <a:endParaRPr lang="es-AR" sz="1500" dirty="0"/>
          </a:p>
        </p:txBody>
      </p:sp>
      <p:cxnSp>
        <p:nvCxnSpPr>
          <p:cNvPr id="11" name="Conector recto de flecha 10"/>
          <p:cNvCxnSpPr>
            <a:stCxn id="6" idx="6"/>
            <a:endCxn id="7" idx="2"/>
          </p:cNvCxnSpPr>
          <p:nvPr/>
        </p:nvCxnSpPr>
        <p:spPr>
          <a:xfrm>
            <a:off x="1899352" y="3364384"/>
            <a:ext cx="17744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" idx="6"/>
            <a:endCxn id="9" idx="2"/>
          </p:cNvCxnSpPr>
          <p:nvPr/>
        </p:nvCxnSpPr>
        <p:spPr>
          <a:xfrm>
            <a:off x="5329948" y="3364384"/>
            <a:ext cx="1598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7" idx="4"/>
            <a:endCxn id="8" idx="0"/>
          </p:cNvCxnSpPr>
          <p:nvPr/>
        </p:nvCxnSpPr>
        <p:spPr>
          <a:xfrm>
            <a:off x="4501856" y="3724424"/>
            <a:ext cx="0" cy="118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curvado 16"/>
          <p:cNvCxnSpPr>
            <a:stCxn id="6" idx="7"/>
            <a:endCxn id="9" idx="0"/>
          </p:cNvCxnSpPr>
          <p:nvPr/>
        </p:nvCxnSpPr>
        <p:spPr>
          <a:xfrm rot="5400000" flipH="1" flipV="1">
            <a:off x="4653996" y="7158"/>
            <a:ext cx="105453" cy="6099827"/>
          </a:xfrm>
          <a:prstGeom prst="curvedConnector3">
            <a:avLst>
              <a:gd name="adj1" fmla="val 6539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endCxn id="6" idx="0"/>
          </p:cNvCxnSpPr>
          <p:nvPr/>
        </p:nvCxnSpPr>
        <p:spPr>
          <a:xfrm flipH="1">
            <a:off x="1071260" y="1924224"/>
            <a:ext cx="635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2"/>
          <p:cNvSpPr txBox="1">
            <a:spLocks/>
          </p:cNvSpPr>
          <p:nvPr/>
        </p:nvSpPr>
        <p:spPr>
          <a:xfrm>
            <a:off x="2050967" y="3076352"/>
            <a:ext cx="1813426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se paga la reserva.		</a:t>
            </a:r>
          </a:p>
        </p:txBody>
      </p:sp>
      <p:sp>
        <p:nvSpPr>
          <p:cNvPr id="25" name="Marcador de texto 2"/>
          <p:cNvSpPr txBox="1">
            <a:spLocks/>
          </p:cNvSpPr>
          <p:nvPr/>
        </p:nvSpPr>
        <p:spPr>
          <a:xfrm>
            <a:off x="5302505" y="3050095"/>
            <a:ext cx="2888746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se cancela la reserva.		</a:t>
            </a:r>
          </a:p>
        </p:txBody>
      </p:sp>
      <p:sp>
        <p:nvSpPr>
          <p:cNvPr id="26" name="Marcador de texto 2"/>
          <p:cNvSpPr txBox="1">
            <a:spLocks/>
          </p:cNvSpPr>
          <p:nvPr/>
        </p:nvSpPr>
        <p:spPr>
          <a:xfrm>
            <a:off x="3885575" y="2123780"/>
            <a:ext cx="2888746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se cancela la reserva.		</a:t>
            </a:r>
          </a:p>
        </p:txBody>
      </p:sp>
      <p:sp>
        <p:nvSpPr>
          <p:cNvPr id="28" name="Marcador de texto 2"/>
          <p:cNvSpPr txBox="1">
            <a:spLocks/>
          </p:cNvSpPr>
          <p:nvPr/>
        </p:nvSpPr>
        <p:spPr>
          <a:xfrm>
            <a:off x="4518438" y="4077405"/>
            <a:ext cx="2888746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se utiliza la cancha.	</a:t>
            </a:r>
          </a:p>
        </p:txBody>
      </p:sp>
      <p:sp>
        <p:nvSpPr>
          <p:cNvPr id="31" name="Elipse 30"/>
          <p:cNvSpPr/>
          <p:nvPr/>
        </p:nvSpPr>
        <p:spPr>
          <a:xfrm>
            <a:off x="4026868" y="4124213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5</a:t>
            </a:r>
          </a:p>
        </p:txBody>
      </p:sp>
      <p:sp>
        <p:nvSpPr>
          <p:cNvPr id="32" name="Elipse 31"/>
          <p:cNvSpPr/>
          <p:nvPr/>
        </p:nvSpPr>
        <p:spPr>
          <a:xfrm>
            <a:off x="4480500" y="1790864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4</a:t>
            </a:r>
          </a:p>
        </p:txBody>
      </p:sp>
      <p:sp>
        <p:nvSpPr>
          <p:cNvPr id="33" name="Elipse 32"/>
          <p:cNvSpPr/>
          <p:nvPr/>
        </p:nvSpPr>
        <p:spPr>
          <a:xfrm>
            <a:off x="5940771" y="2742570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3</a:t>
            </a:r>
          </a:p>
        </p:txBody>
      </p:sp>
      <p:sp>
        <p:nvSpPr>
          <p:cNvPr id="34" name="Elipse 33"/>
          <p:cNvSpPr/>
          <p:nvPr/>
        </p:nvSpPr>
        <p:spPr>
          <a:xfrm>
            <a:off x="2556947" y="2813939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2</a:t>
            </a:r>
          </a:p>
        </p:txBody>
      </p:sp>
      <p:sp>
        <p:nvSpPr>
          <p:cNvPr id="35" name="Elipse 34"/>
          <p:cNvSpPr/>
          <p:nvPr/>
        </p:nvSpPr>
        <p:spPr>
          <a:xfrm>
            <a:off x="538438" y="2519824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17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24" grpId="0"/>
      <p:bldP spid="25" grpId="0"/>
      <p:bldP spid="26" grpId="0"/>
      <p:bldP spid="28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7. State transition.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7.4 Ejemplo 5.</a:t>
            </a:r>
            <a:endParaRPr lang="es-AR" dirty="0"/>
          </a:p>
        </p:txBody>
      </p:sp>
      <p:sp>
        <p:nvSpPr>
          <p:cNvPr id="27" name="Marcador de texto 2"/>
          <p:cNvSpPr txBox="1">
            <a:spLocks/>
          </p:cNvSpPr>
          <p:nvPr/>
        </p:nvSpPr>
        <p:spPr>
          <a:xfrm>
            <a:off x="641959" y="1852216"/>
            <a:ext cx="6757313" cy="3672408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AR" sz="2000" dirty="0" smtClean="0">
                <a:latin typeface="+mn-lt"/>
              </a:rPr>
              <a:t>Ídem sistema anterior.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>
                <a:latin typeface="+mn-lt"/>
              </a:rPr>
              <a:t>Se agregan condiciones: tipo de usuario.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>
                <a:latin typeface="+mn-lt"/>
              </a:rPr>
              <a:t>Diagrama más complejo.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1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7. State transition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7784" y="1348160"/>
            <a:ext cx="2160240" cy="648072"/>
          </a:xfrm>
        </p:spPr>
        <p:txBody>
          <a:bodyPr/>
          <a:lstStyle/>
          <a:p>
            <a:r>
              <a:rPr lang="es-AR" sz="2000" b="1" dirty="0" smtClean="0">
                <a:latin typeface="+mn-lt"/>
              </a:rPr>
              <a:t>Alta de reserva.</a:t>
            </a:r>
            <a:endParaRPr lang="es-AR" sz="2000" b="1" dirty="0">
              <a:latin typeface="+mn-lt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7.5 Ejemplo 5 - Solución</a:t>
            </a:r>
            <a:endParaRPr lang="es-AR" dirty="0"/>
          </a:p>
        </p:txBody>
      </p:sp>
      <p:sp>
        <p:nvSpPr>
          <p:cNvPr id="6" name="Elipse 5"/>
          <p:cNvSpPr/>
          <p:nvPr/>
        </p:nvSpPr>
        <p:spPr>
          <a:xfrm>
            <a:off x="2896096" y="2526417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/>
              <a:t>Creada</a:t>
            </a:r>
            <a:endParaRPr lang="es-AR" sz="1500" dirty="0"/>
          </a:p>
        </p:txBody>
      </p:sp>
      <p:sp>
        <p:nvSpPr>
          <p:cNvPr id="7" name="Elipse 6"/>
          <p:cNvSpPr/>
          <p:nvPr/>
        </p:nvSpPr>
        <p:spPr>
          <a:xfrm>
            <a:off x="6856536" y="2498620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/>
              <a:t>Pagada</a:t>
            </a:r>
            <a:endParaRPr lang="es-AR" sz="1500" dirty="0"/>
          </a:p>
        </p:txBody>
      </p:sp>
      <p:sp>
        <p:nvSpPr>
          <p:cNvPr id="8" name="Elipse 7"/>
          <p:cNvSpPr/>
          <p:nvPr/>
        </p:nvSpPr>
        <p:spPr>
          <a:xfrm>
            <a:off x="6856536" y="4257301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/>
              <a:t>Finalizada</a:t>
            </a:r>
            <a:endParaRPr lang="es-AR" sz="1500" dirty="0"/>
          </a:p>
        </p:txBody>
      </p:sp>
      <p:sp>
        <p:nvSpPr>
          <p:cNvPr id="9" name="Elipse 8"/>
          <p:cNvSpPr/>
          <p:nvPr/>
        </p:nvSpPr>
        <p:spPr>
          <a:xfrm>
            <a:off x="4912320" y="3436743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/>
              <a:t>Cancelada</a:t>
            </a:r>
            <a:endParaRPr lang="es-AR" sz="1500" dirty="0"/>
          </a:p>
        </p:txBody>
      </p:sp>
      <p:cxnSp>
        <p:nvCxnSpPr>
          <p:cNvPr id="11" name="Conector recto de flecha 10"/>
          <p:cNvCxnSpPr>
            <a:stCxn id="6" idx="6"/>
            <a:endCxn id="7" idx="2"/>
          </p:cNvCxnSpPr>
          <p:nvPr/>
        </p:nvCxnSpPr>
        <p:spPr>
          <a:xfrm flipV="1">
            <a:off x="4552280" y="2858660"/>
            <a:ext cx="2304256" cy="27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5" idx="3"/>
            <a:endCxn id="6" idx="2"/>
          </p:cNvCxnSpPr>
          <p:nvPr/>
        </p:nvCxnSpPr>
        <p:spPr>
          <a:xfrm flipV="1">
            <a:off x="2025038" y="2886457"/>
            <a:ext cx="871058" cy="11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7" idx="4"/>
            <a:endCxn id="8" idx="0"/>
          </p:cNvCxnSpPr>
          <p:nvPr/>
        </p:nvCxnSpPr>
        <p:spPr>
          <a:xfrm>
            <a:off x="7684628" y="3218700"/>
            <a:ext cx="0" cy="103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1027411" y="1754029"/>
            <a:ext cx="22200" cy="798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2"/>
          <p:cNvSpPr txBox="1">
            <a:spLocks/>
          </p:cNvSpPr>
          <p:nvPr/>
        </p:nvSpPr>
        <p:spPr>
          <a:xfrm>
            <a:off x="4977715" y="2527232"/>
            <a:ext cx="1813426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se paga la reserva		</a:t>
            </a:r>
          </a:p>
        </p:txBody>
      </p:sp>
      <p:sp>
        <p:nvSpPr>
          <p:cNvPr id="26" name="Marcador de texto 2"/>
          <p:cNvSpPr txBox="1">
            <a:spLocks/>
          </p:cNvSpPr>
          <p:nvPr/>
        </p:nvSpPr>
        <p:spPr>
          <a:xfrm>
            <a:off x="4586843" y="4066156"/>
            <a:ext cx="865537" cy="387265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cancela</a:t>
            </a:r>
          </a:p>
        </p:txBody>
      </p:sp>
      <p:sp>
        <p:nvSpPr>
          <p:cNvPr id="28" name="Marcador de texto 2"/>
          <p:cNvSpPr txBox="1">
            <a:spLocks/>
          </p:cNvSpPr>
          <p:nvPr/>
        </p:nvSpPr>
        <p:spPr>
          <a:xfrm>
            <a:off x="5055151" y="4540973"/>
            <a:ext cx="1656184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se utiliza la cancha	</a:t>
            </a:r>
          </a:p>
        </p:txBody>
      </p:sp>
      <p:sp>
        <p:nvSpPr>
          <p:cNvPr id="30" name="Elipse 29"/>
          <p:cNvSpPr/>
          <p:nvPr/>
        </p:nvSpPr>
        <p:spPr>
          <a:xfrm>
            <a:off x="6084980" y="3087196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6</a:t>
            </a:r>
          </a:p>
        </p:txBody>
      </p:sp>
      <p:sp>
        <p:nvSpPr>
          <p:cNvPr id="31" name="Elipse 30"/>
          <p:cNvSpPr/>
          <p:nvPr/>
        </p:nvSpPr>
        <p:spPr>
          <a:xfrm>
            <a:off x="4048224" y="3940448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5</a:t>
            </a:r>
          </a:p>
        </p:txBody>
      </p:sp>
      <p:sp>
        <p:nvSpPr>
          <p:cNvPr id="32" name="Elipse 31"/>
          <p:cNvSpPr/>
          <p:nvPr/>
        </p:nvSpPr>
        <p:spPr>
          <a:xfrm>
            <a:off x="4125292" y="3220368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4</a:t>
            </a:r>
          </a:p>
        </p:txBody>
      </p:sp>
      <p:sp>
        <p:nvSpPr>
          <p:cNvPr id="33" name="Elipse 32"/>
          <p:cNvSpPr/>
          <p:nvPr/>
        </p:nvSpPr>
        <p:spPr>
          <a:xfrm>
            <a:off x="6440408" y="2383512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3</a:t>
            </a:r>
          </a:p>
        </p:txBody>
      </p:sp>
      <p:sp>
        <p:nvSpPr>
          <p:cNvPr id="34" name="Elipse 33"/>
          <p:cNvSpPr/>
          <p:nvPr/>
        </p:nvSpPr>
        <p:spPr>
          <a:xfrm>
            <a:off x="2555613" y="2321546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2</a:t>
            </a:r>
          </a:p>
        </p:txBody>
      </p:sp>
      <p:sp>
        <p:nvSpPr>
          <p:cNvPr id="35" name="Elipse 34"/>
          <p:cNvSpPr/>
          <p:nvPr/>
        </p:nvSpPr>
        <p:spPr>
          <a:xfrm>
            <a:off x="2500214" y="4180933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1</a:t>
            </a:r>
          </a:p>
        </p:txBody>
      </p:sp>
      <p:sp>
        <p:nvSpPr>
          <p:cNvPr id="5" name="Rombo 4"/>
          <p:cNvSpPr/>
          <p:nvPr/>
        </p:nvSpPr>
        <p:spPr>
          <a:xfrm>
            <a:off x="51983" y="2212256"/>
            <a:ext cx="1973055" cy="1370963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>
                <a:solidFill>
                  <a:schemeClr val="dk1"/>
                </a:solidFill>
              </a:rPr>
              <a:t>Usuario Premium?</a:t>
            </a:r>
            <a:endParaRPr lang="es-AR" sz="1500" dirty="0">
              <a:solidFill>
                <a:schemeClr val="dk1"/>
              </a:solidFill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2896096" y="4257301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500" dirty="0" smtClean="0"/>
              <a:t>Reservada</a:t>
            </a:r>
            <a:endParaRPr lang="es-AR" sz="1500" dirty="0"/>
          </a:p>
        </p:txBody>
      </p:sp>
      <p:sp>
        <p:nvSpPr>
          <p:cNvPr id="37" name="Marcador de texto 2"/>
          <p:cNvSpPr txBox="1">
            <a:spLocks/>
          </p:cNvSpPr>
          <p:nvPr/>
        </p:nvSpPr>
        <p:spPr>
          <a:xfrm>
            <a:off x="2248024" y="2572644"/>
            <a:ext cx="522165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NO</a:t>
            </a:r>
          </a:p>
        </p:txBody>
      </p:sp>
      <p:cxnSp>
        <p:nvCxnSpPr>
          <p:cNvPr id="43" name="Conector angular 42"/>
          <p:cNvCxnSpPr>
            <a:stCxn id="5" idx="2"/>
            <a:endCxn id="36" idx="2"/>
          </p:cNvCxnSpPr>
          <p:nvPr/>
        </p:nvCxnSpPr>
        <p:spPr>
          <a:xfrm rot="16200000" flipH="1">
            <a:off x="1450242" y="3171487"/>
            <a:ext cx="1034122" cy="18575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36" idx="6"/>
            <a:endCxn id="8" idx="2"/>
          </p:cNvCxnSpPr>
          <p:nvPr/>
        </p:nvCxnSpPr>
        <p:spPr>
          <a:xfrm>
            <a:off x="4552280" y="4617341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stCxn id="6" idx="5"/>
            <a:endCxn id="9" idx="1"/>
          </p:cNvCxnSpPr>
          <p:nvPr/>
        </p:nvCxnSpPr>
        <p:spPr>
          <a:xfrm>
            <a:off x="4309737" y="3141044"/>
            <a:ext cx="845126" cy="40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 flipV="1">
            <a:off x="4283218" y="4051370"/>
            <a:ext cx="845126" cy="311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7" idx="3"/>
            <a:endCxn id="9" idx="7"/>
          </p:cNvCxnSpPr>
          <p:nvPr/>
        </p:nvCxnSpPr>
        <p:spPr>
          <a:xfrm flipH="1">
            <a:off x="6325961" y="3113247"/>
            <a:ext cx="773118" cy="42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Marcador de texto 2"/>
          <p:cNvSpPr txBox="1">
            <a:spLocks/>
          </p:cNvSpPr>
          <p:nvPr/>
        </p:nvSpPr>
        <p:spPr>
          <a:xfrm>
            <a:off x="6971361" y="3429698"/>
            <a:ext cx="1656184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se utiliza la cancha	</a:t>
            </a:r>
          </a:p>
        </p:txBody>
      </p:sp>
      <p:sp>
        <p:nvSpPr>
          <p:cNvPr id="60" name="Marcador de texto 2"/>
          <p:cNvSpPr txBox="1">
            <a:spLocks/>
          </p:cNvSpPr>
          <p:nvPr/>
        </p:nvSpPr>
        <p:spPr>
          <a:xfrm>
            <a:off x="6824983" y="3107312"/>
            <a:ext cx="865537" cy="387265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cancela</a:t>
            </a:r>
          </a:p>
        </p:txBody>
      </p:sp>
      <p:sp>
        <p:nvSpPr>
          <p:cNvPr id="61" name="Marcador de texto 2"/>
          <p:cNvSpPr txBox="1">
            <a:spLocks/>
          </p:cNvSpPr>
          <p:nvPr/>
        </p:nvSpPr>
        <p:spPr>
          <a:xfrm>
            <a:off x="4408264" y="2932336"/>
            <a:ext cx="865537" cy="387265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cancela</a:t>
            </a:r>
          </a:p>
        </p:txBody>
      </p:sp>
      <p:sp>
        <p:nvSpPr>
          <p:cNvPr id="62" name="Marcador de texto 2"/>
          <p:cNvSpPr txBox="1">
            <a:spLocks/>
          </p:cNvSpPr>
          <p:nvPr/>
        </p:nvSpPr>
        <p:spPr>
          <a:xfrm>
            <a:off x="1808726" y="4307732"/>
            <a:ext cx="522165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 smtClean="0"/>
              <a:t>SI</a:t>
            </a:r>
          </a:p>
        </p:txBody>
      </p:sp>
      <p:sp>
        <p:nvSpPr>
          <p:cNvPr id="63" name="Elipse 62"/>
          <p:cNvSpPr/>
          <p:nvPr/>
        </p:nvSpPr>
        <p:spPr>
          <a:xfrm>
            <a:off x="7799453" y="3843135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8</a:t>
            </a:r>
          </a:p>
        </p:txBody>
      </p:sp>
      <p:sp>
        <p:nvSpPr>
          <p:cNvPr id="64" name="Elipse 63"/>
          <p:cNvSpPr/>
          <p:nvPr/>
        </p:nvSpPr>
        <p:spPr>
          <a:xfrm>
            <a:off x="6298474" y="4203886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967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24" grpId="0"/>
      <p:bldP spid="26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" grpId="0" animBg="1"/>
      <p:bldP spid="36" grpId="0" animBg="1"/>
      <p:bldP spid="37" grpId="0"/>
      <p:bldP spid="59" grpId="0"/>
      <p:bldP spid="60" grpId="0"/>
      <p:bldP spid="61" grpId="0"/>
      <p:bldP spid="62" grpId="0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1. Presentación.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30767" y="1348160"/>
            <a:ext cx="7899424" cy="417646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Presentación.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Introducción.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Equivalence partitioning.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Boundary value.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Decision tables.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/>
              <a:t>Use case.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State transition.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Preguntas.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Temario.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8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7. State transition.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4" y="555501"/>
            <a:ext cx="7521416" cy="648643"/>
          </a:xfrm>
        </p:spPr>
        <p:txBody>
          <a:bodyPr/>
          <a:lstStyle/>
          <a:p>
            <a:r>
              <a:rPr lang="es-AR" dirty="0" smtClean="0"/>
              <a:t>7.6 Otro ejemplo: Ciclo de vida del bug en Engee.</a:t>
            </a:r>
            <a:endParaRPr lang="es-AR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49" y="1348160"/>
            <a:ext cx="5217855" cy="45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5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8. Preguntas.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144"/>
            <a:ext cx="8672513" cy="4804544"/>
          </a:xfrm>
          <a:prstGeom prst="rect">
            <a:avLst/>
          </a:prstGeom>
        </p:spPr>
      </p:pic>
      <p:sp>
        <p:nvSpPr>
          <p:cNvPr id="6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4" y="555501"/>
            <a:ext cx="6768008" cy="648643"/>
          </a:xfrm>
        </p:spPr>
        <p:txBody>
          <a:bodyPr/>
          <a:lstStyle/>
          <a:p>
            <a:r>
              <a:rPr lang="es-AR" dirty="0" smtClean="0"/>
              <a:t>Consultas / Dudas.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119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2. Introducción.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2.1 Tipo de pruebas.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28" y="1348160"/>
            <a:ext cx="5904656" cy="44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1" y="1564184"/>
            <a:ext cx="8378089" cy="42808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2. Introducción.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2.2 Caja negra vs caja blanca.</a:t>
            </a:r>
            <a:endParaRPr lang="es-AR" dirty="0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6786074" y="1796418"/>
            <a:ext cx="2016224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CAJA NEGRA	</a:t>
            </a:r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3613084" y="2084450"/>
            <a:ext cx="2304256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CAJA BLANCA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7648624" y="2212256"/>
            <a:ext cx="0" cy="86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3616176" y="2500288"/>
            <a:ext cx="288032" cy="432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Equivalence partitioning.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13296" y="1636192"/>
            <a:ext cx="7899424" cy="417646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Que es?</a:t>
            </a:r>
            <a:r>
              <a:rPr lang="es-AR" sz="2000" dirty="0" smtClean="0"/>
              <a:t> Agrupamiento de pruebas según comportamiento.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Cuando? </a:t>
            </a:r>
            <a:r>
              <a:rPr lang="es-AR" sz="2000" dirty="0" smtClean="0"/>
              <a:t>Sistemas donde diferentes inputs generan diferentes outputs.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Como?</a:t>
            </a:r>
            <a:r>
              <a:rPr lang="es-AR" sz="2000" dirty="0" smtClean="0"/>
              <a:t> Un </a:t>
            </a:r>
            <a:r>
              <a:rPr lang="es-AR" sz="2000" dirty="0"/>
              <a:t>valor por partición</a:t>
            </a:r>
            <a:r>
              <a:rPr lang="es-AR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Valores válidos e inválidos.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3.1 Conceptos.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39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Equivalence partitioning.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3.2 Ejemplo 1.</a:t>
            </a:r>
            <a:endParaRPr lang="es-AR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63848" y="1492176"/>
            <a:ext cx="7899424" cy="451651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El sistema calcula la tasa de interés de un plazo fijo.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AR" sz="2000" dirty="0"/>
              <a:t>El </a:t>
            </a:r>
            <a:r>
              <a:rPr lang="es-AR" sz="2000" dirty="0" smtClean="0"/>
              <a:t>monto mínimo a </a:t>
            </a:r>
            <a:r>
              <a:rPr lang="es-AR" sz="2000" dirty="0"/>
              <a:t>depositar es de $</a:t>
            </a:r>
            <a:r>
              <a:rPr lang="es-AR" sz="2000" dirty="0" smtClean="0"/>
              <a:t>1.000</a:t>
            </a:r>
            <a:r>
              <a:rPr lang="es-AR" sz="2000" dirty="0"/>
              <a:t> </a:t>
            </a:r>
            <a:r>
              <a:rPr lang="es-AR" sz="2000" dirty="0" smtClean="0"/>
              <a:t>y el máximo. $10.000.00.</a:t>
            </a:r>
          </a:p>
          <a:p>
            <a:pPr marL="457200" indent="-457200">
              <a:buFont typeface="+mj-lt"/>
              <a:buAutoNum type="arabicPeriod"/>
            </a:pPr>
            <a:endParaRPr lang="es-A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A mayor monto ingresado, mayor interés (</a:t>
            </a:r>
            <a:r>
              <a:rPr lang="es-AR" sz="2000" dirty="0"/>
              <a:t>ver </a:t>
            </a:r>
            <a:r>
              <a:rPr lang="es-AR" sz="2000" dirty="0" smtClean="0"/>
              <a:t>Anexo </a:t>
            </a:r>
            <a:r>
              <a:rPr lang="es-AR" sz="2000" dirty="0"/>
              <a:t>I</a:t>
            </a:r>
            <a:r>
              <a:rPr lang="es-AR" sz="20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endParaRPr lang="es-AR" sz="2000" dirty="0"/>
          </a:p>
          <a:p>
            <a:pPr marL="457200" indent="-457200">
              <a:buFont typeface="+mj-lt"/>
              <a:buAutoNum type="arabicPeriod"/>
            </a:pPr>
            <a:r>
              <a:rPr lang="es-AR" sz="2000" dirty="0" smtClean="0"/>
              <a:t>Se trabajará </a:t>
            </a:r>
            <a:r>
              <a:rPr lang="es-AR" sz="2000" dirty="0"/>
              <a:t>únicamente con </a:t>
            </a:r>
            <a:r>
              <a:rPr lang="es-AR" sz="2000" dirty="0" smtClean="0"/>
              <a:t>números </a:t>
            </a:r>
            <a:r>
              <a:rPr lang="es-AR" sz="2000" dirty="0"/>
              <a:t>enteros.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endParaRPr lang="es-AR" sz="2067" dirty="0" smtClean="0"/>
          </a:p>
        </p:txBody>
      </p:sp>
    </p:spTree>
    <p:extLst>
      <p:ext uri="{BB962C8B-B14F-4D97-AF65-F5344CB8AC3E}">
        <p14:creationId xmlns:p14="http://schemas.microsoft.com/office/powerpoint/2010/main" val="20881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3. Equivalence partitioning.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3.3 Ejemplo 1 – Solución.</a:t>
            </a:r>
            <a:endParaRPr lang="es-AR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596900" y="1708200"/>
            <a:ext cx="733975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endCxn id="17" idx="0"/>
          </p:cNvCxnSpPr>
          <p:nvPr/>
        </p:nvCxnSpPr>
        <p:spPr>
          <a:xfrm>
            <a:off x="2464048" y="1694299"/>
            <a:ext cx="3443" cy="3068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endCxn id="16" idx="0"/>
          </p:cNvCxnSpPr>
          <p:nvPr/>
        </p:nvCxnSpPr>
        <p:spPr>
          <a:xfrm flipH="1">
            <a:off x="1023888" y="1704795"/>
            <a:ext cx="16662" cy="3491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18" idx="0"/>
          </p:cNvCxnSpPr>
          <p:nvPr/>
        </p:nvCxnSpPr>
        <p:spPr>
          <a:xfrm flipH="1">
            <a:off x="4093007" y="1704795"/>
            <a:ext cx="2842" cy="2549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endCxn id="19" idx="0"/>
          </p:cNvCxnSpPr>
          <p:nvPr/>
        </p:nvCxnSpPr>
        <p:spPr>
          <a:xfrm>
            <a:off x="5918719" y="1722102"/>
            <a:ext cx="1713" cy="21062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7648624" y="1924224"/>
            <a:ext cx="0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810394" y="5196467"/>
            <a:ext cx="426988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1</a:t>
            </a:r>
            <a:endParaRPr lang="es-AR" b="1" dirty="0"/>
          </a:p>
        </p:txBody>
      </p:sp>
      <p:sp>
        <p:nvSpPr>
          <p:cNvPr id="17" name="Elipse 16"/>
          <p:cNvSpPr/>
          <p:nvPr/>
        </p:nvSpPr>
        <p:spPr>
          <a:xfrm>
            <a:off x="2253997" y="4763169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2</a:t>
            </a:r>
            <a:endParaRPr lang="es-AR" b="1" dirty="0"/>
          </a:p>
        </p:txBody>
      </p:sp>
      <p:sp>
        <p:nvSpPr>
          <p:cNvPr id="18" name="Elipse 17"/>
          <p:cNvSpPr/>
          <p:nvPr/>
        </p:nvSpPr>
        <p:spPr>
          <a:xfrm>
            <a:off x="3879513" y="4253922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3</a:t>
            </a:r>
          </a:p>
        </p:txBody>
      </p:sp>
      <p:sp>
        <p:nvSpPr>
          <p:cNvPr id="19" name="Elipse 18"/>
          <p:cNvSpPr/>
          <p:nvPr/>
        </p:nvSpPr>
        <p:spPr>
          <a:xfrm>
            <a:off x="5706938" y="3828315"/>
            <a:ext cx="426988" cy="36004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4</a:t>
            </a:r>
            <a:endParaRPr lang="es-AR" b="1" dirty="0"/>
          </a:p>
        </p:txBody>
      </p:sp>
      <p:sp>
        <p:nvSpPr>
          <p:cNvPr id="20" name="Elipse 19"/>
          <p:cNvSpPr/>
          <p:nvPr/>
        </p:nvSpPr>
        <p:spPr>
          <a:xfrm>
            <a:off x="7432600" y="2742443"/>
            <a:ext cx="426988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5</a:t>
            </a:r>
            <a:endParaRPr lang="es-AR" b="1" dirty="0"/>
          </a:p>
        </p:txBody>
      </p:sp>
      <p:sp>
        <p:nvSpPr>
          <p:cNvPr id="21" name="Marcador de texto 2"/>
          <p:cNvSpPr txBox="1">
            <a:spLocks/>
          </p:cNvSpPr>
          <p:nvPr/>
        </p:nvSpPr>
        <p:spPr>
          <a:xfrm>
            <a:off x="6067624" y="2947222"/>
            <a:ext cx="2604889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u="sng" dirty="0" smtClean="0"/>
              <a:t>Msj: </a:t>
            </a:r>
            <a:r>
              <a:rPr lang="es-AR" sz="1800" dirty="0" smtClean="0"/>
              <a:t>Máximo superado.		</a:t>
            </a:r>
          </a:p>
        </p:txBody>
      </p:sp>
      <p:sp>
        <p:nvSpPr>
          <p:cNvPr id="22" name="Marcador de texto 2"/>
          <p:cNvSpPr txBox="1">
            <a:spLocks/>
          </p:cNvSpPr>
          <p:nvPr/>
        </p:nvSpPr>
        <p:spPr>
          <a:xfrm>
            <a:off x="2636235" y="4613962"/>
            <a:ext cx="1483997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u="sng" dirty="0" smtClean="0"/>
              <a:t>Interés: </a:t>
            </a:r>
            <a:r>
              <a:rPr lang="es-AR" sz="2000" dirty="0" smtClean="0"/>
              <a:t>5%.	</a:t>
            </a:r>
          </a:p>
        </p:txBody>
      </p:sp>
      <p:sp>
        <p:nvSpPr>
          <p:cNvPr id="23" name="Marcador de texto 2"/>
          <p:cNvSpPr txBox="1">
            <a:spLocks/>
          </p:cNvSpPr>
          <p:nvPr/>
        </p:nvSpPr>
        <p:spPr>
          <a:xfrm>
            <a:off x="1167904" y="5088455"/>
            <a:ext cx="5403130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u="sng" dirty="0" smtClean="0"/>
              <a:t>Msj:</a:t>
            </a:r>
            <a:r>
              <a:rPr lang="es-AR" sz="2000" dirty="0" smtClean="0"/>
              <a:t> El deposito mínimo es de $1.000.		</a:t>
            </a:r>
          </a:p>
        </p:txBody>
      </p:sp>
      <p:sp>
        <p:nvSpPr>
          <p:cNvPr id="24" name="Marcador de texto 2"/>
          <p:cNvSpPr txBox="1">
            <a:spLocks/>
          </p:cNvSpPr>
          <p:nvPr/>
        </p:nvSpPr>
        <p:spPr>
          <a:xfrm>
            <a:off x="4250947" y="4125279"/>
            <a:ext cx="1772104" cy="4826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u="sng" dirty="0" smtClean="0"/>
              <a:t>Interés: </a:t>
            </a:r>
            <a:r>
              <a:rPr lang="es-AR" sz="2000" dirty="0" smtClean="0"/>
              <a:t>7%.		</a:t>
            </a:r>
          </a:p>
        </p:txBody>
      </p:sp>
      <p:sp>
        <p:nvSpPr>
          <p:cNvPr id="25" name="Marcador de texto 2"/>
          <p:cNvSpPr txBox="1">
            <a:spLocks/>
          </p:cNvSpPr>
          <p:nvPr/>
        </p:nvSpPr>
        <p:spPr>
          <a:xfrm>
            <a:off x="6067625" y="3723793"/>
            <a:ext cx="1725662" cy="57606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u="sng" dirty="0" smtClean="0"/>
              <a:t>Interés: </a:t>
            </a:r>
            <a:r>
              <a:rPr lang="es-AR" sz="2000" dirty="0" smtClean="0"/>
              <a:t>10%.		</a:t>
            </a:r>
          </a:p>
        </p:txBody>
      </p:sp>
      <p:sp>
        <p:nvSpPr>
          <p:cNvPr id="27" name="Marcador de texto 2"/>
          <p:cNvSpPr txBox="1">
            <a:spLocks/>
          </p:cNvSpPr>
          <p:nvPr/>
        </p:nvSpPr>
        <p:spPr>
          <a:xfrm>
            <a:off x="983892" y="1516632"/>
            <a:ext cx="750287" cy="1008112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  </a:t>
            </a:r>
          </a:p>
          <a:p>
            <a:r>
              <a:rPr lang="es-AR" sz="2000" dirty="0" smtClean="0"/>
              <a:t>		</a:t>
            </a:r>
          </a:p>
        </p:txBody>
      </p:sp>
      <p:sp>
        <p:nvSpPr>
          <p:cNvPr id="29" name="Marcador de texto 2"/>
          <p:cNvSpPr txBox="1">
            <a:spLocks/>
          </p:cNvSpPr>
          <p:nvPr/>
        </p:nvSpPr>
        <p:spPr>
          <a:xfrm>
            <a:off x="1313633" y="1530346"/>
            <a:ext cx="1366439" cy="1008112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      |</a:t>
            </a:r>
          </a:p>
          <a:p>
            <a:r>
              <a:rPr lang="es-AR" sz="2000" dirty="0" smtClean="0"/>
              <a:t>$1.000		</a:t>
            </a:r>
          </a:p>
        </p:txBody>
      </p:sp>
      <p:sp>
        <p:nvSpPr>
          <p:cNvPr id="30" name="Marcador de texto 2"/>
          <p:cNvSpPr txBox="1">
            <a:spLocks/>
          </p:cNvSpPr>
          <p:nvPr/>
        </p:nvSpPr>
        <p:spPr>
          <a:xfrm>
            <a:off x="4552280" y="1519486"/>
            <a:ext cx="1366439" cy="1008112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         |</a:t>
            </a:r>
          </a:p>
          <a:p>
            <a:r>
              <a:rPr lang="es-AR" sz="2000" dirty="0" smtClean="0"/>
              <a:t>$100.000		</a:t>
            </a:r>
          </a:p>
        </p:txBody>
      </p:sp>
      <p:sp>
        <p:nvSpPr>
          <p:cNvPr id="31" name="Marcador de texto 2"/>
          <p:cNvSpPr txBox="1">
            <a:spLocks/>
          </p:cNvSpPr>
          <p:nvPr/>
        </p:nvSpPr>
        <p:spPr>
          <a:xfrm>
            <a:off x="2753793" y="1530346"/>
            <a:ext cx="1366439" cy="1008112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       |</a:t>
            </a:r>
          </a:p>
          <a:p>
            <a:r>
              <a:rPr lang="es-AR" sz="2000" dirty="0" smtClean="0"/>
              <a:t>$10.000		</a:t>
            </a:r>
          </a:p>
        </p:txBody>
      </p:sp>
      <p:sp>
        <p:nvSpPr>
          <p:cNvPr id="32" name="Marcador de texto 2"/>
          <p:cNvSpPr txBox="1">
            <a:spLocks/>
          </p:cNvSpPr>
          <p:nvPr/>
        </p:nvSpPr>
        <p:spPr>
          <a:xfrm>
            <a:off x="6568504" y="1530346"/>
            <a:ext cx="2151380" cy="1008112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 smtClean="0"/>
              <a:t>         |</a:t>
            </a:r>
          </a:p>
          <a:p>
            <a:r>
              <a:rPr lang="es-AR" sz="2000" dirty="0" smtClean="0"/>
              <a:t>$10.000.000		</a:t>
            </a:r>
          </a:p>
        </p:txBody>
      </p:sp>
    </p:spTree>
    <p:extLst>
      <p:ext uri="{BB962C8B-B14F-4D97-AF65-F5344CB8AC3E}">
        <p14:creationId xmlns:p14="http://schemas.microsoft.com/office/powerpoint/2010/main" val="17833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Boundary value.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63848" y="1708200"/>
            <a:ext cx="8008665" cy="403244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Que es? </a:t>
            </a:r>
            <a:r>
              <a:rPr lang="es-AR" sz="2000" dirty="0" smtClean="0"/>
              <a:t>Valores límite de las particiones.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/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Cuando? </a:t>
            </a:r>
            <a:r>
              <a:rPr lang="es-AR" sz="2000" dirty="0" smtClean="0"/>
              <a:t>Sistemas </a:t>
            </a:r>
            <a:r>
              <a:rPr lang="es-AR" sz="2000" dirty="0"/>
              <a:t>donde diferentes inputs generan diferentes outputs</a:t>
            </a:r>
            <a:r>
              <a:rPr lang="es-AR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b="1" dirty="0" smtClean="0"/>
              <a:t>Como?</a:t>
            </a:r>
            <a:r>
              <a:rPr lang="es-AR" sz="2000" dirty="0" smtClean="0"/>
              <a:t> Identificación de valores limites y sus extremos.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Valores válidos e inválidos.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4.1 Conceptos.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42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Boundary value.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4.2 Ejemplo 2.</a:t>
            </a:r>
            <a:endParaRPr lang="es-AR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63848" y="1636192"/>
            <a:ext cx="7899424" cy="439248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La función indica si un examen esta aprobado o no.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Si la nota es mayor o igual a 7, esta aprobado. Caso contrario, esta desaprobado.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El puntaje mínimo es 0.</a:t>
            </a:r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s-AR" sz="2000" dirty="0" smtClean="0"/>
              <a:t>El puntaje </a:t>
            </a:r>
            <a:r>
              <a:rPr lang="es-AR" sz="2000" dirty="0"/>
              <a:t>máximo </a:t>
            </a:r>
            <a:r>
              <a:rPr lang="es-AR" sz="2000" dirty="0" smtClean="0"/>
              <a:t>es 10.</a:t>
            </a:r>
            <a:endParaRPr lang="es-AR" sz="2000" dirty="0"/>
          </a:p>
          <a:p>
            <a:pPr marL="723885" lvl="1" indent="-342900">
              <a:buFont typeface="Arial" panose="020B0604020202020204" pitchFamily="34" charset="0"/>
              <a:buChar char="•"/>
            </a:pPr>
            <a:endParaRPr lang="es-AR" sz="2067" dirty="0" smtClean="0"/>
          </a:p>
        </p:txBody>
      </p:sp>
    </p:spTree>
    <p:extLst>
      <p:ext uri="{BB962C8B-B14F-4D97-AF65-F5344CB8AC3E}">
        <p14:creationId xmlns:p14="http://schemas.microsoft.com/office/powerpoint/2010/main" val="4918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Automatizacion - Introduccion</Template>
  <TotalTime>10602</TotalTime>
  <Words>3749</Words>
  <Application>Microsoft Office PowerPoint</Application>
  <PresentationFormat>Personalizado</PresentationFormat>
  <Paragraphs>396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Trebuchet MS</vt:lpstr>
      <vt:lpstr>Raleway</vt:lpstr>
      <vt:lpstr>Arial</vt:lpstr>
      <vt:lpstr>template</vt:lpstr>
      <vt:lpstr>Presentación de PowerPoint</vt:lpstr>
      <vt:lpstr>1. Presentación.</vt:lpstr>
      <vt:lpstr>2. Introducción.</vt:lpstr>
      <vt:lpstr>2. Introducción.</vt:lpstr>
      <vt:lpstr>3. Equivalence partitioning.</vt:lpstr>
      <vt:lpstr>3. Equivalence partitioning.</vt:lpstr>
      <vt:lpstr>3. Equivalence partitioning.</vt:lpstr>
      <vt:lpstr>4. Boundary value.</vt:lpstr>
      <vt:lpstr>4. Boundary value.</vt:lpstr>
      <vt:lpstr>4. Boundary value.</vt:lpstr>
      <vt:lpstr>5. Decision table.</vt:lpstr>
      <vt:lpstr>5. Decision table.</vt:lpstr>
      <vt:lpstr>5. Decision table.</vt:lpstr>
      <vt:lpstr>6. Use case.</vt:lpstr>
      <vt:lpstr>7. State transition.</vt:lpstr>
      <vt:lpstr>7. State transition.</vt:lpstr>
      <vt:lpstr>7. State transition.</vt:lpstr>
      <vt:lpstr>7. State transition.</vt:lpstr>
      <vt:lpstr>7. State transition</vt:lpstr>
      <vt:lpstr>7. State transition.</vt:lpstr>
      <vt:lpstr>8. Preguntas.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Leopoldo Bernasconi</dc:creator>
  <cp:lastModifiedBy>Paula Quereilhac</cp:lastModifiedBy>
  <cp:revision>336</cp:revision>
  <dcterms:created xsi:type="dcterms:W3CDTF">2015-12-18T14:01:42Z</dcterms:created>
  <dcterms:modified xsi:type="dcterms:W3CDTF">2017-10-06T14:01:46Z</dcterms:modified>
</cp:coreProperties>
</file>