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369" r:id="rId2"/>
    <p:sldId id="366" r:id="rId3"/>
    <p:sldId id="377" r:id="rId4"/>
    <p:sldId id="365" r:id="rId5"/>
    <p:sldId id="367" r:id="rId6"/>
    <p:sldId id="371" r:id="rId7"/>
    <p:sldId id="373" r:id="rId8"/>
    <p:sldId id="372" r:id="rId9"/>
    <p:sldId id="374" r:id="rId10"/>
    <p:sldId id="375" r:id="rId11"/>
    <p:sldId id="376" r:id="rId12"/>
    <p:sldId id="379" r:id="rId13"/>
    <p:sldId id="380" r:id="rId14"/>
    <p:sldId id="381" r:id="rId15"/>
    <p:sldId id="378" r:id="rId16"/>
    <p:sldId id="382" r:id="rId17"/>
    <p:sldId id="384" r:id="rId18"/>
    <p:sldId id="385" r:id="rId19"/>
    <p:sldId id="386" r:id="rId20"/>
    <p:sldId id="383" r:id="rId21"/>
  </p:sldIdLst>
  <p:sldSz cx="8672513" cy="6008688"/>
  <p:notesSz cx="6858000" cy="9144000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099" autoAdjust="0"/>
  </p:normalViewPr>
  <p:slideViewPr>
    <p:cSldViewPr>
      <p:cViewPr varScale="1">
        <p:scale>
          <a:sx n="85" d="100"/>
          <a:sy n="85" d="100"/>
        </p:scale>
        <p:origin x="1116" y="78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t>20/07/2017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 smtClean="0"/>
              <a:t>Engee es una empresa de calidad, desarrollo y consultoría de software.</a:t>
            </a:r>
            <a:endParaRPr lang="es-A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is Documentos en E\varios\engee\PPT\1.jpg"/>
          <p:cNvPicPr>
            <a:picLocks noChangeAspect="1" noChangeArrowheads="1"/>
          </p:cNvPicPr>
          <p:nvPr userDrawn="1"/>
        </p:nvPicPr>
        <p:blipFill>
          <a:blip r:embed="rId2"/>
          <a:srcRect t="1060"/>
          <a:stretch>
            <a:fillRect/>
          </a:stretch>
        </p:blipFill>
        <p:spPr bwMode="auto">
          <a:xfrm>
            <a:off x="4" y="0"/>
            <a:ext cx="8672512" cy="600870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26467" y="3004346"/>
            <a:ext cx="4295608" cy="128797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667">
                <a:solidFill>
                  <a:srgbClr val="FF9900"/>
                </a:solidFill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26467" y="4506528"/>
            <a:ext cx="4309143" cy="1251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33626" y="5569166"/>
            <a:ext cx="2023586" cy="319907"/>
          </a:xfrm>
          <a:prstGeom prst="rect">
            <a:avLst/>
          </a:prstGeom>
        </p:spPr>
        <p:txBody>
          <a:bodyPr/>
          <a:lstStyle/>
          <a:p>
            <a:fld id="{509F8A38-D7BF-4891-8F9E-895B9C1DA592}" type="datetimeFigureOut">
              <a:rPr lang="es-ES" smtClean="0"/>
              <a:pPr/>
              <a:t>20/07/2017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29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15976" y="3004346"/>
            <a:ext cx="6118820" cy="1020851"/>
          </a:xfrm>
        </p:spPr>
        <p:txBody>
          <a:bodyPr/>
          <a:lstStyle/>
          <a:p>
            <a:r>
              <a:rPr lang="es-ES" dirty="0" err="1"/>
              <a:t>Engee</a:t>
            </a:r>
            <a:r>
              <a:rPr lang="es-ES" dirty="0"/>
              <a:t> IT S.R.L.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88" y="964560"/>
            <a:ext cx="3201875" cy="129004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1800" y="3442482"/>
            <a:ext cx="6293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Valor Ganado</a:t>
            </a:r>
            <a:endParaRPr lang="es-AR" sz="4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1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40" y="-92000"/>
            <a:ext cx="8800753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488280" y="1354257"/>
            <a:ext cx="5112568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96665" y="1426265"/>
            <a:ext cx="4239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Ejercicio 2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832" y="268040"/>
            <a:ext cx="7339755" cy="576064"/>
          </a:xfrm>
        </p:spPr>
        <p:txBody>
          <a:bodyPr/>
          <a:lstStyle/>
          <a:p>
            <a:r>
              <a:rPr lang="en-US" dirty="0" err="1" smtClean="0"/>
              <a:t>Enunciado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492176"/>
            <a:ext cx="7344816" cy="4032448"/>
          </a:xfrm>
        </p:spPr>
        <p:txBody>
          <a:bodyPr/>
          <a:lstStyle/>
          <a:p>
            <a:r>
              <a:rPr lang="es-AR" sz="2000" b="1" dirty="0" smtClean="0"/>
              <a:t>Objetivo</a:t>
            </a:r>
            <a:endParaRPr lang="es-AR" b="1" dirty="0" smtClean="0"/>
          </a:p>
          <a:p>
            <a:r>
              <a:rPr lang="es-AR" dirty="0" smtClean="0"/>
              <a:t>Construir </a:t>
            </a:r>
            <a:r>
              <a:rPr lang="es-AR" dirty="0"/>
              <a:t>una cerca compuesta por 4 lados con un valor total de $</a:t>
            </a:r>
            <a:r>
              <a:rPr lang="es-AR" dirty="0" smtClean="0"/>
              <a:t>40.000</a:t>
            </a:r>
            <a:r>
              <a:rPr lang="es-AR" dirty="0"/>
              <a:t>. El tiempo total para completar el proyecto es 4 </a:t>
            </a:r>
            <a:r>
              <a:rPr lang="es-AR" dirty="0" smtClean="0"/>
              <a:t>meses. </a:t>
            </a:r>
          </a:p>
          <a:p>
            <a:endParaRPr lang="es-AR" sz="2000" b="1" dirty="0" smtClean="0"/>
          </a:p>
          <a:p>
            <a:r>
              <a:rPr lang="es-AR" sz="2000" b="1" dirty="0" smtClean="0"/>
              <a:t>Plan</a:t>
            </a:r>
            <a:endParaRPr lang="es-AR" b="1" dirty="0" smtClean="0"/>
          </a:p>
          <a:p>
            <a:r>
              <a:rPr lang="es-AR" dirty="0" smtClean="0"/>
              <a:t>Cada </a:t>
            </a:r>
            <a:r>
              <a:rPr lang="es-AR" dirty="0"/>
              <a:t>lado se construye en </a:t>
            </a:r>
            <a:r>
              <a:rPr lang="es-AR" dirty="0" smtClean="0"/>
              <a:t>un mes. </a:t>
            </a:r>
            <a:r>
              <a:rPr lang="es-AR" dirty="0"/>
              <a:t>El valor presupuestado por lado es $</a:t>
            </a:r>
            <a:r>
              <a:rPr lang="es-AR" dirty="0" smtClean="0"/>
              <a:t>10.000</a:t>
            </a:r>
            <a:r>
              <a:rPr lang="es-AR" dirty="0"/>
              <a:t>. Se ha planificado que cada lado debe completarse uno después de otro</a:t>
            </a:r>
            <a:r>
              <a:rPr lang="es-A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76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832" y="340048"/>
            <a:ext cx="7339755" cy="576064"/>
          </a:xfrm>
        </p:spPr>
        <p:txBody>
          <a:bodyPr/>
          <a:lstStyle/>
          <a:p>
            <a:r>
              <a:rPr lang="en-US" dirty="0"/>
              <a:t>Estado actual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89124" y="2238536"/>
            <a:ext cx="7743391" cy="3100842"/>
          </a:xfrm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Lado 1 </a:t>
            </a:r>
            <a:endParaRPr lang="es-AR" sz="1800" dirty="0" smtClean="0">
              <a:latin typeface="+mj-lt"/>
              <a:sym typeface="Wingdings" panose="05000000000000000000" pitchFamily="2" charset="2"/>
            </a:endParaRP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  <a:sym typeface="Wingdings" panose="05000000000000000000" pitchFamily="2" charset="2"/>
              </a:rPr>
              <a:t>Avance: </a:t>
            </a:r>
            <a:r>
              <a:rPr lang="es-AR" sz="1800" dirty="0" smtClean="0">
                <a:latin typeface="+mj-lt"/>
              </a:rPr>
              <a:t>100%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Costo</a:t>
            </a:r>
            <a:r>
              <a:rPr lang="es-AR" sz="1800" dirty="0" smtClean="0">
                <a:latin typeface="+mj-lt"/>
              </a:rPr>
              <a:t>: $</a:t>
            </a:r>
            <a:r>
              <a:rPr lang="es-AR" sz="1800" dirty="0" smtClean="0">
                <a:latin typeface="+mj-lt"/>
              </a:rPr>
              <a:t>10.833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Lado 2 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>
                <a:latin typeface="+mj-lt"/>
                <a:sym typeface="Wingdings" panose="05000000000000000000" pitchFamily="2" charset="2"/>
              </a:rPr>
              <a:t>Avance: </a:t>
            </a:r>
            <a:r>
              <a:rPr lang="es-AR" sz="1800" dirty="0">
                <a:latin typeface="+mj-lt"/>
              </a:rPr>
              <a:t>100%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>
                <a:latin typeface="+mj-lt"/>
              </a:rPr>
              <a:t>Costo</a:t>
            </a:r>
            <a:r>
              <a:rPr lang="es-AR" sz="1800" dirty="0" smtClean="0">
                <a:latin typeface="+mj-lt"/>
              </a:rPr>
              <a:t>: $10.833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endParaRPr lang="es-AR" sz="1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Lado 3 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Avance: </a:t>
            </a:r>
            <a:r>
              <a:rPr lang="es-AR" sz="1800" dirty="0" smtClean="0">
                <a:latin typeface="+mj-lt"/>
              </a:rPr>
              <a:t>50% </a:t>
            </a:r>
            <a:endParaRPr lang="es-AR" sz="1800" dirty="0" smtClean="0">
              <a:latin typeface="+mj-lt"/>
            </a:endParaRP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Costo: $6.000</a:t>
            </a:r>
            <a:endParaRPr lang="es-AR" sz="1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</a:rPr>
              <a:t>Lado</a:t>
            </a:r>
            <a:r>
              <a:rPr lang="en-US" sz="1800" dirty="0" smtClean="0">
                <a:latin typeface="+mj-lt"/>
              </a:rPr>
              <a:t> 4 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  <a:sym typeface="Wingdings" panose="05000000000000000000" pitchFamily="2" charset="2"/>
              </a:rPr>
              <a:t>Avance</a:t>
            </a:r>
            <a:r>
              <a:rPr lang="en-US" sz="1800" dirty="0" smtClean="0">
                <a:latin typeface="+mj-lt"/>
                <a:sym typeface="Wingdings" panose="05000000000000000000" pitchFamily="2" charset="2"/>
              </a:rPr>
              <a:t>: </a:t>
            </a:r>
            <a:r>
              <a:rPr lang="en-US" sz="1800" dirty="0" smtClean="0">
                <a:latin typeface="+mj-lt"/>
              </a:rPr>
              <a:t>75%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j-lt"/>
              </a:rPr>
              <a:t>Costo</a:t>
            </a:r>
            <a:r>
              <a:rPr lang="en-US" sz="1800" dirty="0" smtClean="0">
                <a:latin typeface="+mj-lt"/>
              </a:rPr>
              <a:t>: $4.834</a:t>
            </a:r>
            <a:endParaRPr lang="es-AR" sz="1800" dirty="0">
              <a:latin typeface="+mj-lt"/>
            </a:endParaRP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231800" y="1564184"/>
            <a:ext cx="8178842" cy="674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>
                <a:latin typeface="+mj-lt"/>
              </a:rPr>
              <a:t>Al cabo de la finalización del tercer mes, se ha logrado el siguiente avance: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450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40" y="268040"/>
            <a:ext cx="7339755" cy="576064"/>
          </a:xfrm>
        </p:spPr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..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6480720" cy="3528392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800" dirty="0" smtClean="0"/>
              <a:t>¿Estamos bien?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800" dirty="0" smtClean="0"/>
              <a:t>¿Y sí el avance y costo del lado 4 hubiera sido 0%?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800" dirty="0"/>
              <a:t>¿Y sí el </a:t>
            </a:r>
            <a:r>
              <a:rPr lang="es-ES" sz="1800" dirty="0" smtClean="0"/>
              <a:t>costo del </a:t>
            </a:r>
            <a:r>
              <a:rPr lang="es-ES" sz="1800" dirty="0"/>
              <a:t>lado </a:t>
            </a:r>
            <a:r>
              <a:rPr lang="es-ES" sz="1800" dirty="0" smtClean="0"/>
              <a:t>3 </a:t>
            </a:r>
            <a:r>
              <a:rPr lang="es-ES" sz="1800" dirty="0"/>
              <a:t>hubiera sido </a:t>
            </a:r>
            <a:r>
              <a:rPr lang="es-ES" sz="1800" dirty="0" smtClean="0"/>
              <a:t>$8.000?</a:t>
            </a:r>
            <a:endParaRPr lang="es-ES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sz="18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97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488280" y="1354257"/>
            <a:ext cx="5112568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96665" y="1426265"/>
            <a:ext cx="4239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Ejercicio 3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hacemos con horas?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6768752" cy="3528392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800" dirty="0" smtClean="0"/>
              <a:t>¿Es lo mismo?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800" dirty="0" smtClean="0"/>
              <a:t>¿Se puede?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800" dirty="0" smtClean="0"/>
              <a:t>¿Qué diferencias tendría?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800" dirty="0" smtClean="0"/>
              <a:t>¿Incluye conceptos como inflación?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1800" dirty="0" smtClean="0"/>
              <a:t>¿Valor ganado incluye conceptos como inflación?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082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832" y="268040"/>
            <a:ext cx="7339755" cy="576064"/>
          </a:xfrm>
        </p:spPr>
        <p:txBody>
          <a:bodyPr/>
          <a:lstStyle/>
          <a:p>
            <a:r>
              <a:rPr lang="en-US" dirty="0" err="1" smtClean="0"/>
              <a:t>Enunciado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492176"/>
            <a:ext cx="7344816" cy="4392488"/>
          </a:xfrm>
        </p:spPr>
        <p:txBody>
          <a:bodyPr/>
          <a:lstStyle/>
          <a:p>
            <a:r>
              <a:rPr lang="es-AR" sz="2000" b="1" dirty="0" smtClean="0"/>
              <a:t>Objetivo</a:t>
            </a:r>
            <a:endParaRPr lang="es-AR" b="1" dirty="0" smtClean="0"/>
          </a:p>
          <a:p>
            <a:r>
              <a:rPr lang="es-AR" dirty="0" smtClean="0"/>
              <a:t>Desarrollar el MVP de una aplicación para la gestión de proyectos de software (</a:t>
            </a:r>
            <a:r>
              <a:rPr lang="es-AR" dirty="0" err="1" smtClean="0"/>
              <a:t>yombu</a:t>
            </a:r>
            <a:r>
              <a:rPr lang="es-AR" dirty="0" smtClean="0"/>
              <a:t>), el cual tiene 3 funcionalidades; carga de horas, gestión de bugs y de </a:t>
            </a:r>
            <a:r>
              <a:rPr lang="es-AR" dirty="0" err="1" smtClean="0"/>
              <a:t>PWIs</a:t>
            </a:r>
            <a:r>
              <a:rPr lang="es-AR" dirty="0" smtClean="0"/>
              <a:t>. </a:t>
            </a:r>
            <a:br>
              <a:rPr lang="es-AR" dirty="0" smtClean="0"/>
            </a:br>
            <a:r>
              <a:rPr lang="es-AR" dirty="0" smtClean="0"/>
              <a:t>Se estiman 3 meses para realizarlo con un esfuerzo de 303 horas desarrollo.</a:t>
            </a:r>
            <a:endParaRPr lang="es-AR" dirty="0" smtClean="0"/>
          </a:p>
          <a:p>
            <a:endParaRPr lang="es-AR" sz="2000" b="1" dirty="0" smtClean="0"/>
          </a:p>
          <a:p>
            <a:r>
              <a:rPr lang="es-AR" sz="2000" b="1" dirty="0" smtClean="0"/>
              <a:t>Plan</a:t>
            </a:r>
            <a:endParaRPr lang="es-AR" b="1" dirty="0" smtClean="0"/>
          </a:p>
          <a:p>
            <a:r>
              <a:rPr lang="es-AR" dirty="0" smtClean="0"/>
              <a:t>Cada </a:t>
            </a:r>
            <a:r>
              <a:rPr lang="es-AR" dirty="0" smtClean="0"/>
              <a:t>modulo se </a:t>
            </a:r>
            <a:r>
              <a:rPr lang="es-AR" dirty="0"/>
              <a:t>construye en </a:t>
            </a:r>
            <a:r>
              <a:rPr lang="es-AR" dirty="0" smtClean="0"/>
              <a:t>un </a:t>
            </a:r>
            <a:r>
              <a:rPr lang="es-AR" dirty="0" smtClean="0"/>
              <a:t>mes y lleva aproximadamente 100hs de esfuerzo. Cada modulo puede desarrollar de forma independiente o secuencialmente, quedando a criterio del líder.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9283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832" y="340048"/>
            <a:ext cx="7339755" cy="576064"/>
          </a:xfrm>
        </p:spPr>
        <p:txBody>
          <a:bodyPr/>
          <a:lstStyle/>
          <a:p>
            <a:r>
              <a:rPr lang="en-US" dirty="0"/>
              <a:t>Estado actual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89124" y="2238536"/>
            <a:ext cx="7743391" cy="3100842"/>
          </a:xfrm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Carga de Horas</a:t>
            </a:r>
            <a:endParaRPr lang="es-AR" sz="1800" dirty="0" smtClean="0">
              <a:latin typeface="+mj-lt"/>
              <a:sym typeface="Wingdings" panose="05000000000000000000" pitchFamily="2" charset="2"/>
            </a:endParaRP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  <a:sym typeface="Wingdings" panose="05000000000000000000" pitchFamily="2" charset="2"/>
              </a:rPr>
              <a:t>Avance: </a:t>
            </a:r>
            <a:r>
              <a:rPr lang="es-AR" sz="1800" dirty="0" smtClean="0">
                <a:latin typeface="+mj-lt"/>
              </a:rPr>
              <a:t>100</a:t>
            </a:r>
            <a:r>
              <a:rPr lang="es-AR" sz="1800" dirty="0" smtClean="0">
                <a:latin typeface="+mj-lt"/>
              </a:rPr>
              <a:t>%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Esfuerzo: 80hs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Gestión Bugs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  <a:sym typeface="Wingdings" panose="05000000000000000000" pitchFamily="2" charset="2"/>
              </a:rPr>
              <a:t>Avance</a:t>
            </a:r>
            <a:r>
              <a:rPr lang="es-AR" sz="1800" dirty="0">
                <a:latin typeface="+mj-lt"/>
                <a:sym typeface="Wingdings" panose="05000000000000000000" pitchFamily="2" charset="2"/>
              </a:rPr>
              <a:t>: </a:t>
            </a:r>
            <a:r>
              <a:rPr lang="es-AR" sz="1800" dirty="0" smtClean="0">
                <a:latin typeface="+mj-lt"/>
              </a:rPr>
              <a:t>80</a:t>
            </a:r>
            <a:r>
              <a:rPr lang="es-AR" sz="1800" dirty="0">
                <a:latin typeface="+mj-lt"/>
              </a:rPr>
              <a:t>%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Esfuerzo: 90hs</a:t>
            </a:r>
            <a:endParaRPr lang="es-AR" sz="1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Gestión </a:t>
            </a:r>
            <a:r>
              <a:rPr lang="es-AR" sz="1800" dirty="0" err="1" smtClean="0">
                <a:latin typeface="+mj-lt"/>
              </a:rPr>
              <a:t>IWIs</a:t>
            </a:r>
            <a:r>
              <a:rPr lang="es-AR" sz="1800" dirty="0" smtClean="0">
                <a:latin typeface="+mj-lt"/>
              </a:rPr>
              <a:t> </a:t>
            </a:r>
            <a:endParaRPr lang="es-AR" sz="1800" dirty="0" smtClean="0">
              <a:latin typeface="+mj-lt"/>
            </a:endParaRP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Avance: 40</a:t>
            </a:r>
            <a:r>
              <a:rPr lang="es-AR" sz="1800" dirty="0" smtClean="0">
                <a:latin typeface="+mj-lt"/>
              </a:rPr>
              <a:t>%, 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Esfuerzo: 30hs</a:t>
            </a:r>
            <a:endParaRPr lang="es-AR" sz="1800" dirty="0" smtClean="0">
              <a:latin typeface="+mj-lt"/>
            </a:endParaRP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231800" y="1564184"/>
            <a:ext cx="8424101" cy="674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>
                <a:latin typeface="+mj-lt"/>
              </a:rPr>
              <a:t>Al cabo de la finalización </a:t>
            </a:r>
            <a:r>
              <a:rPr lang="es-AR" sz="1800" dirty="0" smtClean="0">
                <a:latin typeface="+mj-lt"/>
              </a:rPr>
              <a:t>del segundo mes</a:t>
            </a:r>
            <a:r>
              <a:rPr lang="es-AR" sz="1800" dirty="0">
                <a:latin typeface="+mj-lt"/>
              </a:rPr>
              <a:t>, se ha logrado el siguiente avance: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2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40" y="268040"/>
            <a:ext cx="7339755" cy="576064"/>
          </a:xfrm>
        </p:spPr>
        <p:txBody>
          <a:bodyPr/>
          <a:lstStyle/>
          <a:p>
            <a:r>
              <a:rPr lang="en-US" dirty="0" err="1" smtClean="0"/>
              <a:t>Cambiando</a:t>
            </a:r>
            <a:r>
              <a:rPr lang="en-US" dirty="0" smtClean="0"/>
              <a:t> el </a:t>
            </a:r>
            <a:r>
              <a:rPr lang="en-US" dirty="0" err="1" smtClean="0"/>
              <a:t>enunciado</a:t>
            </a:r>
            <a:endParaRPr lang="es-AR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75816" y="1636192"/>
            <a:ext cx="8056699" cy="3960440"/>
          </a:xfrm>
        </p:spPr>
        <p:txBody>
          <a:bodyPr numCol="2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Carga de Horas</a:t>
            </a:r>
            <a:endParaRPr lang="es-AR" sz="1800" dirty="0" smtClean="0">
              <a:latin typeface="+mj-lt"/>
              <a:sym typeface="Wingdings" panose="05000000000000000000" pitchFamily="2" charset="2"/>
            </a:endParaRP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n-US" sz="1800" i="1" dirty="0" err="1" smtClean="0">
                <a:latin typeface="+mj-lt"/>
                <a:sym typeface="Wingdings" panose="05000000000000000000" pitchFamily="2" charset="2"/>
              </a:rPr>
              <a:t>Esfuerzo</a:t>
            </a:r>
            <a:r>
              <a:rPr lang="en-US" sz="1800" i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800" i="1" dirty="0" err="1" smtClean="0">
                <a:latin typeface="+mj-lt"/>
                <a:sym typeface="Wingdings" panose="05000000000000000000" pitchFamily="2" charset="2"/>
              </a:rPr>
              <a:t>Planificado</a:t>
            </a:r>
            <a:r>
              <a:rPr lang="en-US" sz="1800" i="1" dirty="0" smtClean="0">
                <a:latin typeface="+mj-lt"/>
                <a:sym typeface="Wingdings" panose="05000000000000000000" pitchFamily="2" charset="2"/>
              </a:rPr>
              <a:t>: 140hs</a:t>
            </a:r>
            <a:endParaRPr lang="es-AR" sz="1800" i="1" dirty="0" smtClean="0">
              <a:latin typeface="+mj-lt"/>
              <a:sym typeface="Wingdings" panose="05000000000000000000" pitchFamily="2" charset="2"/>
            </a:endParaRP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  <a:sym typeface="Wingdings" panose="05000000000000000000" pitchFamily="2" charset="2"/>
              </a:rPr>
              <a:t>Avance</a:t>
            </a:r>
            <a:r>
              <a:rPr lang="es-AR" sz="1800" dirty="0" smtClean="0">
                <a:latin typeface="+mj-lt"/>
                <a:sym typeface="Wingdings" panose="05000000000000000000" pitchFamily="2" charset="2"/>
              </a:rPr>
              <a:t>: </a:t>
            </a:r>
            <a:r>
              <a:rPr lang="es-AR" sz="1800" dirty="0" smtClean="0">
                <a:latin typeface="+mj-lt"/>
              </a:rPr>
              <a:t>100</a:t>
            </a:r>
            <a:r>
              <a:rPr lang="es-AR" sz="1800" dirty="0" smtClean="0">
                <a:latin typeface="+mj-lt"/>
              </a:rPr>
              <a:t>%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Esfuerzo Actual: 80hs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Gestión Bugs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i="1" dirty="0" smtClean="0">
                <a:latin typeface="+mj-lt"/>
                <a:sym typeface="Wingdings" panose="05000000000000000000" pitchFamily="2" charset="2"/>
              </a:rPr>
              <a:t>Esfuerzo Planificado: 60hs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  <a:sym typeface="Wingdings" panose="05000000000000000000" pitchFamily="2" charset="2"/>
              </a:rPr>
              <a:t>Avance</a:t>
            </a:r>
            <a:r>
              <a:rPr lang="es-AR" sz="1800" dirty="0">
                <a:latin typeface="+mj-lt"/>
                <a:sym typeface="Wingdings" panose="05000000000000000000" pitchFamily="2" charset="2"/>
              </a:rPr>
              <a:t>: </a:t>
            </a:r>
            <a:r>
              <a:rPr lang="es-AR" sz="1800" dirty="0" smtClean="0">
                <a:latin typeface="+mj-lt"/>
              </a:rPr>
              <a:t>80</a:t>
            </a:r>
            <a:r>
              <a:rPr lang="es-AR" sz="1800" dirty="0">
                <a:latin typeface="+mj-lt"/>
              </a:rPr>
              <a:t>%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Esfuerzo Actual: 90hs</a:t>
            </a:r>
            <a:endParaRPr lang="es-AR" sz="1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Gestión </a:t>
            </a:r>
            <a:r>
              <a:rPr lang="es-AR" sz="1800" dirty="0" err="1" smtClean="0">
                <a:latin typeface="+mj-lt"/>
              </a:rPr>
              <a:t>IWIs</a:t>
            </a:r>
            <a:r>
              <a:rPr lang="es-AR" sz="1800" dirty="0" smtClean="0">
                <a:latin typeface="+mj-lt"/>
              </a:rPr>
              <a:t> </a:t>
            </a:r>
            <a:endParaRPr lang="es-AR" sz="1800" dirty="0" smtClean="0">
              <a:latin typeface="+mj-lt"/>
            </a:endParaRP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n-US" sz="1800" i="1" dirty="0" err="1" smtClean="0">
                <a:latin typeface="+mj-lt"/>
              </a:rPr>
              <a:t>Esfuerzo</a:t>
            </a:r>
            <a:r>
              <a:rPr lang="en-US" sz="1800" i="1" dirty="0" smtClean="0">
                <a:latin typeface="+mj-lt"/>
              </a:rPr>
              <a:t> </a:t>
            </a:r>
            <a:r>
              <a:rPr lang="en-US" sz="1800" i="1" dirty="0" err="1" smtClean="0">
                <a:latin typeface="+mj-lt"/>
              </a:rPr>
              <a:t>Planificado</a:t>
            </a:r>
            <a:r>
              <a:rPr lang="en-US" sz="1800" i="1" dirty="0" smtClean="0">
                <a:latin typeface="+mj-lt"/>
              </a:rPr>
              <a:t>: 103hs</a:t>
            </a:r>
            <a:endParaRPr lang="es-AR" sz="1800" i="1" dirty="0" smtClean="0">
              <a:latin typeface="+mj-lt"/>
            </a:endParaRP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Avance: 40</a:t>
            </a:r>
            <a:r>
              <a:rPr lang="es-AR" sz="1800" dirty="0" smtClean="0">
                <a:latin typeface="+mj-lt"/>
              </a:rPr>
              <a:t>%, 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latin typeface="+mj-lt"/>
              </a:rPr>
              <a:t>Esfuerzo Actual: 30hs</a:t>
            </a:r>
            <a:endParaRPr lang="es-AR" sz="1800" dirty="0" smtClean="0">
              <a:latin typeface="+mj-lt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737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 a responder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564184"/>
            <a:ext cx="7056784" cy="417646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Raleway" panose="020B0003030101060003" pitchFamily="34" charset="0"/>
              </a:rPr>
              <a:t>¿Qué es?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2000" dirty="0">
                <a:latin typeface="Raleway" panose="020B0003030101060003" pitchFamily="34" charset="0"/>
              </a:rPr>
              <a:t> ¿Qué información me brinda?</a:t>
            </a:r>
            <a:endParaRPr lang="es-ES" sz="2000" dirty="0" smtClean="0">
              <a:latin typeface="Raleway" panose="020B0003030101060003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Raleway" panose="020B0003030101060003" pitchFamily="34" charset="0"/>
              </a:rPr>
              <a:t>¿Para qué </a:t>
            </a:r>
            <a:r>
              <a:rPr lang="es-ES" sz="2000" dirty="0">
                <a:latin typeface="Raleway" panose="020B0003030101060003" pitchFamily="34" charset="0"/>
              </a:rPr>
              <a:t>sirve</a:t>
            </a:r>
            <a:r>
              <a:rPr lang="es-ES" sz="2000" dirty="0" smtClean="0">
                <a:latin typeface="Raleway" panose="020B0003030101060003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Raleway" panose="020B0003030101060003" pitchFamily="34" charset="0"/>
              </a:rPr>
              <a:t>¿Qué necesito para aplicarlo?</a:t>
            </a:r>
            <a:endParaRPr lang="es-ES" sz="2000" dirty="0">
              <a:latin typeface="Raleway" panose="020B0003030101060003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Raleway" panose="020B0003030101060003" pitchFamily="34" charset="0"/>
              </a:rPr>
              <a:t>¿</a:t>
            </a:r>
            <a:r>
              <a:rPr lang="es-ES" sz="2000" dirty="0">
                <a:latin typeface="Raleway" panose="020B0003030101060003" pitchFamily="34" charset="0"/>
              </a:rPr>
              <a:t>Cómo </a:t>
            </a:r>
            <a:r>
              <a:rPr lang="es-ES" sz="2000" dirty="0" smtClean="0">
                <a:latin typeface="Raleway" panose="020B0003030101060003" pitchFamily="34" charset="0"/>
              </a:rPr>
              <a:t>se relaciona con la triple restricción</a:t>
            </a:r>
            <a:r>
              <a:rPr lang="es-ES" sz="2000" dirty="0" smtClean="0">
                <a:latin typeface="Raleway" panose="020B0003030101060003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s-ES" sz="2000" dirty="0" smtClean="0">
                <a:latin typeface="Raleway" panose="020B0003030101060003" pitchFamily="34" charset="0"/>
              </a:rPr>
              <a:t>Utilizar esta técnica, ¿me asegura un proyecto rentable?</a:t>
            </a:r>
            <a:endParaRPr lang="es-ES" sz="2000" dirty="0" smtClean="0">
              <a:latin typeface="Raleway" panose="020B0003030101060003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s-ES" sz="200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¿Preguntas?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40" y="1707628"/>
            <a:ext cx="3887309" cy="37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832" y="268040"/>
            <a:ext cx="7339755" cy="576064"/>
          </a:xfrm>
        </p:spPr>
        <p:txBody>
          <a:bodyPr/>
          <a:lstStyle/>
          <a:p>
            <a:r>
              <a:rPr lang="es-ES" dirty="0" smtClean="0"/>
              <a:t>Para que no nos pase esto..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" y="1708200"/>
            <a:ext cx="867251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5"/>
          <p:cNvSpPr/>
          <p:nvPr/>
        </p:nvSpPr>
        <p:spPr>
          <a:xfrm>
            <a:off x="-525153" y="1587408"/>
            <a:ext cx="5904656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59792" y="1659416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Conceptos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72513" cy="60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416272" y="1354257"/>
            <a:ext cx="5904656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68673" y="1426265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Ejercicio 1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672512" cy="60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41" y="0"/>
            <a:ext cx="8800753" cy="60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72513" cy="60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572</TotalTime>
  <Words>394</Words>
  <Application>Microsoft Office PowerPoint</Application>
  <PresentationFormat>Personalizado</PresentationFormat>
  <Paragraphs>78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Trebuchet MS</vt:lpstr>
      <vt:lpstr>Wingdings</vt:lpstr>
      <vt:lpstr>Arial</vt:lpstr>
      <vt:lpstr>Raleway</vt:lpstr>
      <vt:lpstr>Calibri</vt:lpstr>
      <vt:lpstr>template</vt:lpstr>
      <vt:lpstr>Engee IT S.R.L.</vt:lpstr>
      <vt:lpstr>Preguntas a responder</vt:lpstr>
      <vt:lpstr>Para que no nos pase esto..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Enunciado</vt:lpstr>
      <vt:lpstr>Estado actual</vt:lpstr>
      <vt:lpstr>Más..</vt:lpstr>
      <vt:lpstr>Presentación de PowerPoint</vt:lpstr>
      <vt:lpstr>¿Cómo hacemos con horas?</vt:lpstr>
      <vt:lpstr>Enunciado</vt:lpstr>
      <vt:lpstr>Estado actual</vt:lpstr>
      <vt:lpstr>Cambiando el enunciado</vt:lpstr>
      <vt:lpstr>¿Preguntas?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Grosso</dc:creator>
  <cp:lastModifiedBy>Andres Grosso</cp:lastModifiedBy>
  <cp:revision>22</cp:revision>
  <dcterms:created xsi:type="dcterms:W3CDTF">2017-07-19T21:33:24Z</dcterms:created>
  <dcterms:modified xsi:type="dcterms:W3CDTF">2017-07-20T21:21:22Z</dcterms:modified>
</cp:coreProperties>
</file>