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008675" cx="8672500"/>
  <p:notesSz cx="6858000" cy="9144000"/>
  <p:embeddedFontLst>
    <p:embeddedFont>
      <p:font typeface="Raleway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525">
          <p15:clr>
            <a:srgbClr val="A4A3A4"/>
          </p15:clr>
        </p15:guide>
        <p15:guide id="2">
          <p15:clr>
            <a:srgbClr val="A4A3A4"/>
          </p15:clr>
        </p15:guide>
        <p15:guide id="3" orient="horz" pos="9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525" orient="horz"/>
        <p:guide/>
        <p:guide pos="98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" name="Google Shape;3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trataran los conceptos básicos introductorios al workshop.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Consistencia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El marco general se basa en los componentes, servicios y módulos; que usted puede pensar como bloques de Lego. También la información sobre las estructuras en la documentación que provee angular genera consistencia entre proyectos.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Productividad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Con una mayor consistencia, obtiene el beneficio adicional de la productividad. Usar TypeScript con Visual Code te brinda ayuda con el Intellisense. Crear componentes y pantallas que se vinculen mediante patrón Observer de manera rápida y sencilla.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Mantenibilidad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Las características de consistencia mencionadas anteriormente también obtiene un código que será más fácil de mantener en producción. Y que él Framework tiene un equipo dedicado en Google.  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Modularidad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Angular se trata de organizar el código en "cubos".  Proporcionan una forma de organizar la funcionalidad de la aplicación y dividirla en características y fragmentos reutilizables.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</a:pP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Captura de errores temprana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Angular está construido con TypeScript, que aporta muchos beneficios. Soporte tipos, depuración con archivos mapa, compilación y comprobación de integridad.</a:t>
            </a:r>
            <a:endParaRPr/>
          </a:p>
        </p:txBody>
      </p:sp>
      <p:sp>
        <p:nvSpPr>
          <p:cNvPr id="44" name="Google Shape;44;p2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Componente</a:t>
            </a: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 Componente controla una zona de espacio de la pantalla que podríamos denominar vista. Define la lógica de la aplicación dentro de una clase que interactúa con la vista a través de una API de propiedades y métodos.</a:t>
            </a: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Contendrá el </a:t>
            </a: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decorator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componente, seguido de una clase con el código escrito en TypeScript. Es el archivo que contendrá la lógica de la pantalla, el tratamiento de los datos y la utilización de los servicios.</a:t>
            </a:r>
            <a:endParaRPr b="1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Modulo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Las aplicaciones angular son modulares y Angular tiene su propio sistema de modularidad llamado NgModules.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 un bloque cohesivo de código dedicado a un dominio de aplicación, un flujo de trabajo o un conjunto de capacidades estrechamente relacionadas. Puede contener componentes, proveedores de servicios y otros archivos de código.</a:t>
            </a: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Contendrá el </a:t>
            </a:r>
            <a:r>
              <a:rPr b="1" i="0" lang="es-ES" sz="14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decorator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del modulo seguido de su clase. En este decorator se definen que módulos se importaran, que servicios se proveerán y que componentes se declararan. </a:t>
            </a:r>
            <a:r>
              <a:rPr b="0" i="1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También puedo definir que voy a exportar de este modulo para que sea accesible desde otro modulo.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b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Servicio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Un servicio es típicamente una clase con un propósito estrecho y bien definido. Debería hacer algo específico y hacerlo bien.</a:t>
            </a:r>
            <a:b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Al servicio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no le importa la capa de presentación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, (eso es responsabilidad del componente) y el componente no debe preocuparse de acceder a la información, eso es responsabilidad del Servicio. 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Dentro de este archivo se creara una clase la cual contendrá los llamados http a servicios de backend para obtención y manipulación de datos. </a:t>
            </a:r>
            <a:r>
              <a:rPr b="0" i="1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Tengan en cuenta no generar un servicio por cada componente, pero tampoco tener un solo servicio para todo.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 importante que esta clase tenga el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decorator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“Injectable” para que mediante la inyección de dependencias el componente pueda utilizar este servicio.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Ruteo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Este archivo contendrá el modulo de ruteo donde se le indicara a que pantalla deberá ir cuando se ingrese un determinado path en la url.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Permite tener separado el ruteo en cada modulo.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sng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Domain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Contiene clases que se utilizan para que sean la representación de la información ingresada por pantalla o para mostrar la información obtenida desde el repositorio de datos. Podrán o no ser reflejo de las entidades fuertes del sistema.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No tener muchos objetos atómicos, haciendo difícil entender el programa, que impidan evolucionar el desarrollo y hagan mas difícil el mantenimiento. 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sng" cap="none" strike="noStrike">
                <a:solidFill>
                  <a:srgbClr val="A5A5A5"/>
                </a:solidFill>
                <a:latin typeface="Raleway"/>
                <a:ea typeface="Raleway"/>
                <a:cs typeface="Raleway"/>
                <a:sym typeface="Raleway"/>
              </a:rPr>
              <a:t>TypeScript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0" i="0" lang="es-ES" sz="1400" u="none" cap="none" strike="noStrike">
                <a:solidFill>
                  <a:srgbClr val="A5A5A5"/>
                </a:solidFill>
                <a:latin typeface="Raleway"/>
                <a:ea typeface="Raleway"/>
                <a:cs typeface="Raleway"/>
                <a:sym typeface="Raleway"/>
              </a:rPr>
              <a:t>Es un lenguaje de programación libre y de código abierto desarrollado y mantenido por Microsoft. Es un “Super Set” de JavaScript, que esencialmente añade tipado estático y objetos basados en clases.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5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FormsModule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es un modulo que permite el uso de ngModel en los input.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6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Se recomienda fuertemente utilizar los tipos indicados y no utilizar el tipo “</a:t>
            </a:r>
            <a:r>
              <a:rPr b="1" i="1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any</a:t>
            </a:r>
            <a:r>
              <a:rPr b="0" i="1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”, (tiene que estar justificado su uso).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7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encuentra configurado dentro del archivo “</a:t>
            </a: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package.json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unos Custom Scripts de NPM para ejecutar los commandos de Angular CLI.</a:t>
            </a:r>
            <a:b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"scripts": {   "ng": "ng",   "start": "ng serve",   	"build": "ng build --aot",  ………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b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que cuando hagamos “</a:t>
            </a: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npm run build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se ejecute el “</a:t>
            </a:r>
            <a:r>
              <a:rPr b="1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ng build --aot</a:t>
            </a: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”(que comprueba la integridad):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ng serve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(esto compila, minifica localmente y deja corriendo el proyecto para realizar pruebas).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ng build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(esto compila).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ng build --aot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(esto compila y comprueba integridad).</a:t>
            </a:r>
            <a:endParaRPr/>
          </a:p>
          <a:p>
            <a:pPr indent="-285750" lvl="1" marL="7429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ng build --env=prod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(genera una carpeta “</a:t>
            </a: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dist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” preparada para subir al servidor).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8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:notes"/>
          <p:cNvSpPr/>
          <p:nvPr>
            <p:ph idx="2" type="sldImg"/>
          </p:nvPr>
        </p:nvSpPr>
        <p:spPr>
          <a:xfrm>
            <a:off x="955675" y="685800"/>
            <a:ext cx="49466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ES" sz="13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Respuestas.</a:t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16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21"/>
              <a:buFont typeface="Calibri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016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21"/>
              <a:buFont typeface="Calibri"/>
              <a:buNone/>
            </a:pPr>
            <a:r>
              <a:t/>
            </a:r>
            <a:endParaRPr b="0" i="0" sz="132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:\Mis Documentos en E\varios\engee\PPT\1.jp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1060"/>
          <a:stretch/>
        </p:blipFill>
        <p:spPr>
          <a:xfrm>
            <a:off x="4" y="0"/>
            <a:ext cx="8672512" cy="600870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ctrTitle"/>
          </p:nvPr>
        </p:nvSpPr>
        <p:spPr>
          <a:xfrm>
            <a:off x="3726467" y="3004346"/>
            <a:ext cx="4295608" cy="12879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667"/>
              <a:buFont typeface="Trebuchet MS"/>
              <a:buNone/>
              <a:defRPr b="1" i="0" sz="2667" u="none" cap="none" strike="noStrike">
                <a:solidFill>
                  <a:srgbClr val="FF99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3726467" y="4506528"/>
            <a:ext cx="4309143" cy="1251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ctr">
              <a:lnSpc>
                <a:spcPct val="150000"/>
              </a:lnSpc>
              <a:spcBef>
                <a:spcPts val="333"/>
              </a:spcBef>
              <a:spcAft>
                <a:spcPts val="0"/>
              </a:spcAft>
              <a:buClr>
                <a:srgbClr val="595959"/>
              </a:buClr>
              <a:buSzPts val="1667"/>
              <a:buFont typeface="Arial"/>
              <a:buNone/>
              <a:defRPr b="0" i="0" sz="1667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ctr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rgbClr val="888888"/>
              </a:buClr>
              <a:buSzPts val="1667"/>
              <a:buFont typeface="Arial"/>
              <a:buNone/>
              <a:defRPr b="0" i="0" sz="1667" u="none" cap="none" strike="noStrike">
                <a:solidFill>
                  <a:srgbClr val="888888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ctr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rgbClr val="888888"/>
              </a:buClr>
              <a:buSzPts val="1667"/>
              <a:buFont typeface="Arial"/>
              <a:buNone/>
              <a:defRPr b="0" i="0" sz="1667" u="none" cap="none" strike="noStrike">
                <a:solidFill>
                  <a:srgbClr val="888888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ctr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rgbClr val="888888"/>
              </a:buClr>
              <a:buSzPts val="1667"/>
              <a:buFont typeface="Arial"/>
              <a:buNone/>
              <a:defRPr b="0" i="0" sz="1667" u="none" cap="none" strike="noStrike">
                <a:solidFill>
                  <a:srgbClr val="888888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ctr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rgbClr val="888888"/>
              </a:buClr>
              <a:buSzPts val="1667"/>
              <a:buFont typeface="Arial"/>
              <a:buNone/>
              <a:defRPr b="0" i="0" sz="1667" u="none" cap="none" strike="noStrike">
                <a:solidFill>
                  <a:srgbClr val="888888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433626" y="5569166"/>
            <a:ext cx="2023586" cy="3199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82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seño personalizado">
  <p:cSld name="Diseño personalizado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96900" y="320675"/>
            <a:ext cx="7339755" cy="739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  <a:defRPr b="1" i="0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735856" y="1780208"/>
            <a:ext cx="4392488" cy="3528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333"/>
              </a:spcBef>
              <a:spcAft>
                <a:spcPts val="0"/>
              </a:spcAft>
              <a:buClr>
                <a:srgbClr val="595959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23850" lvl="2" marL="13716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23850" lvl="3" marL="18288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23850" lvl="4" marL="22860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34454" lvl="5" marL="27432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-334454" lvl="6" marL="32004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-334454" lvl="7" marL="36576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-334454" lvl="8" marL="41148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181">
          <p15:clr>
            <a:srgbClr val="FBAE40"/>
          </p15:clr>
        </p15:guide>
        <p15:guide id="2" orient="horz" pos="985">
          <p15:clr>
            <a:srgbClr val="FBAE40"/>
          </p15:clr>
        </p15:guide>
        <p15:guide id="3" orient="horz" pos="352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2_Diseño personalizado">
  <p:cSld name="2_Diseño personalizado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596900" y="52017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  <a:defRPr b="1" i="0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735856" y="1780208"/>
            <a:ext cx="4392488" cy="3528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333"/>
              </a:spcBef>
              <a:spcAft>
                <a:spcPts val="0"/>
              </a:spcAft>
              <a:buClr>
                <a:srgbClr val="595959"/>
              </a:buClr>
              <a:buSzPts val="1667"/>
              <a:buFont typeface="Arial"/>
              <a:buNone/>
              <a:defRPr b="0" i="0" sz="1667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23850" lvl="2" marL="13716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23850" lvl="3" marL="18288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23850" lvl="4" marL="22860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34454" lvl="5" marL="27432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-334454" lvl="6" marL="32004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-334454" lvl="7" marL="36576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-334454" lvl="8" marL="41148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31264" y="555501"/>
            <a:ext cx="6768008" cy="648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rgbClr val="FF990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-334454" lvl="1" marL="914400" marR="0" rtl="0" algn="l">
              <a:lnSpc>
                <a:spcPct val="150000"/>
              </a:lnSpc>
              <a:spcBef>
                <a:spcPts val="333"/>
              </a:spcBef>
              <a:spcAft>
                <a:spcPts val="0"/>
              </a:spcAft>
              <a:buClr>
                <a:srgbClr val="595959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23850" lvl="2" marL="13716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23850" lvl="3" marL="18288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23850" lvl="4" marL="2286000" marR="0" rtl="0" algn="l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b="0" i="0" sz="1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34454" lvl="5" marL="27432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-334454" lvl="6" marL="32004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-334454" lvl="7" marL="36576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-334454" lvl="8" marL="4114800" marR="0" rtl="0" algn="l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b="0" i="0" sz="1667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5181">
          <p15:clr>
            <a:srgbClr val="FBAE40"/>
          </p15:clr>
        </p15:guide>
        <p15:guide id="2" orient="horz" pos="985">
          <p15:clr>
            <a:srgbClr val="FBAE40"/>
          </p15:clr>
        </p15:guide>
        <p15:guide id="3" orient="horz" pos="352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Diseño personalizado">
  <p:cSld name="1_Diseño personalizado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43"/>
            <a:ext cx="8672513" cy="600600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/>
          <p:nvPr/>
        </p:nvSpPr>
        <p:spPr>
          <a:xfrm>
            <a:off x="2135094" y="3580634"/>
            <a:ext cx="454323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2D2D2D"/>
                </a:solidFill>
                <a:latin typeface="Raleway"/>
                <a:ea typeface="Raleway"/>
                <a:cs typeface="Raleway"/>
                <a:sym typeface="Raleway"/>
              </a:rPr>
              <a:t>Desarrollo de software e Ingeniería de calidad</a:t>
            </a:r>
            <a:endParaRPr b="0" i="0" sz="16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5318" y="1708200"/>
            <a:ext cx="3201875" cy="129004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/>
          <p:nvPr/>
        </p:nvSpPr>
        <p:spPr>
          <a:xfrm>
            <a:off x="1994187" y="3508400"/>
            <a:ext cx="4718333" cy="482796"/>
          </a:xfrm>
          <a:prstGeom prst="rect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2"/>
              <a:buFont typeface="Arial"/>
              <a:buNone/>
            </a:pPr>
            <a:r>
              <a:t/>
            </a:r>
            <a:endParaRPr b="0" i="0" sz="1982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>
  <p:cSld name="Título y objeto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43"/>
            <a:ext cx="8672513" cy="600600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6"/>
          <p:cNvSpPr/>
          <p:nvPr/>
        </p:nvSpPr>
        <p:spPr>
          <a:xfrm>
            <a:off x="447674" y="1348160"/>
            <a:ext cx="489669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Título separador</a:t>
            </a:r>
            <a:endParaRPr b="0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1" name="Google Shape;31;p6"/>
          <p:cNvSpPr/>
          <p:nvPr/>
        </p:nvSpPr>
        <p:spPr>
          <a:xfrm>
            <a:off x="-560288" y="1276152"/>
            <a:ext cx="5904656" cy="851902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82"/>
              <a:buFont typeface="Arial"/>
              <a:buNone/>
            </a:pPr>
            <a:r>
              <a:t/>
            </a:r>
            <a:endParaRPr b="0" i="0" sz="1982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07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4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 amt="0"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343"/>
            <a:ext cx="8672513" cy="600600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5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ctrTitle"/>
          </p:nvPr>
        </p:nvSpPr>
        <p:spPr>
          <a:xfrm>
            <a:off x="1815976" y="3004346"/>
            <a:ext cx="6118820" cy="10208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667"/>
              <a:buFont typeface="Trebuchet MS"/>
              <a:buNone/>
            </a:pPr>
            <a:r>
              <a:rPr b="1" i="0" lang="es-ES" sz="2667" u="none" cap="none" strike="noStrike">
                <a:solidFill>
                  <a:srgbClr val="FF9900"/>
                </a:solidFill>
                <a:latin typeface="Trebuchet MS"/>
                <a:ea typeface="Trebuchet MS"/>
                <a:cs typeface="Trebuchet MS"/>
                <a:sym typeface="Trebuchet MS"/>
              </a:rPr>
              <a:t>Engee IT S.R.L.</a:t>
            </a:r>
            <a:endParaRPr b="1" i="0" sz="2667" u="none" cap="none" strike="noStrike">
              <a:solidFill>
                <a:srgbClr val="FF99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" name="Google Shape;38;p7"/>
          <p:cNvSpPr txBox="1"/>
          <p:nvPr>
            <p:ph idx="1" type="subTitle"/>
          </p:nvPr>
        </p:nvSpPr>
        <p:spPr>
          <a:xfrm>
            <a:off x="3726467" y="4506528"/>
            <a:ext cx="4309143" cy="12518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88888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" name="Google Shape;3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87"/>
            <a:ext cx="8672513" cy="6006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24288" y="964560"/>
            <a:ext cx="3201875" cy="129004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"/>
          <p:cNvSpPr txBox="1"/>
          <p:nvPr/>
        </p:nvSpPr>
        <p:spPr>
          <a:xfrm>
            <a:off x="-704304" y="2630465"/>
            <a:ext cx="7666371" cy="747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4400"/>
              <a:buFont typeface="Arial"/>
              <a:buNone/>
            </a:pPr>
            <a:r>
              <a:rPr b="1" i="0" lang="es-ES" sz="44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Angular : Workshop.</a:t>
            </a:r>
            <a:endParaRPr b="1" i="0" sz="4400" u="none" cap="none" strike="noStrik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596900" y="320675"/>
            <a:ext cx="7339755" cy="739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¿Qué es Angular?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735856" y="1780208"/>
            <a:ext cx="734481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Font typeface="Arial"/>
              <a:buNone/>
            </a:pPr>
            <a: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Es un Framework para aplicaciones web </a:t>
            </a:r>
            <a:r>
              <a:rPr b="1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SPA</a:t>
            </a:r>
            <a: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 (</a:t>
            </a:r>
            <a:r>
              <a:rPr b="0" i="1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Single Page Application</a:t>
            </a:r>
            <a: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) de </a:t>
            </a:r>
            <a:r>
              <a:rPr b="1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código abierto</a:t>
            </a:r>
            <a: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, creado por </a:t>
            </a:r>
            <a:r>
              <a:rPr b="1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Google</a:t>
            </a:r>
            <a: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b="0" i="0" sz="16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</a:pPr>
            <a:br>
              <a:rPr b="0" i="0" lang="es-ES" sz="1600" u="none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1" i="0" lang="es-ES" sz="1600" u="sng" cap="none" strike="noStrike">
                <a:solidFill>
                  <a:srgbClr val="212121"/>
                </a:solidFill>
                <a:latin typeface="Raleway"/>
                <a:ea typeface="Raleway"/>
                <a:cs typeface="Raleway"/>
                <a:sym typeface="Raleway"/>
              </a:rPr>
              <a:t>Principales Características: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21212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Raleway"/>
              <a:buChar char="•"/>
            </a:pPr>
            <a:r>
              <a:rPr b="0" i="0" lang="es-ES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Consistencia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Raleway"/>
              <a:buChar char="•"/>
            </a:pPr>
            <a:r>
              <a:rPr b="0" i="0" lang="es-ES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Productividad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Raleway"/>
              <a:buChar char="•"/>
            </a:pPr>
            <a:r>
              <a:rPr b="0" i="0" lang="es-ES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Mantenibilidad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Raleway"/>
              <a:buChar char="•"/>
            </a:pPr>
            <a:r>
              <a:rPr b="0" i="0" lang="es-ES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Modularidad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Raleway"/>
              <a:buChar char="•"/>
            </a:pPr>
            <a:r>
              <a:rPr b="0" i="0" lang="es-ES" sz="16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Captura de errores temprana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526108" y="319378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Estructura y Conceptos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2563739" y="1842039"/>
            <a:ext cx="1632247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Lógica del marco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9514" y="1586236"/>
            <a:ext cx="2394225" cy="429234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5059110" y="1586236"/>
            <a:ext cx="3461047" cy="4292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Componente: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 la parte encargada de la interfaz de usuario.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Modulo: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 la parte encargada de definir el ámbito concreto de la aplicación, o una funcionalidad específica .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1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Servicio: </a:t>
            </a:r>
            <a: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 la parte encargada de comunicarse con el componente y realizar operaciones con los datos.</a:t>
            </a:r>
            <a:b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b="0" i="0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endParaRPr b="0" i="0" sz="12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0" i="1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Ruteo: Es la parte encargada de procesar el path de la url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0" i="1" lang="es-ES" sz="12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Domain: Se promueve que sean el objeto de intercambio entre el componente y la vista. </a:t>
            </a:r>
            <a:endParaRPr b="0" i="1" sz="12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1841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1841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A5A5A5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6" name="Google Shape;56;p9"/>
          <p:cNvSpPr txBox="1"/>
          <p:nvPr/>
        </p:nvSpPr>
        <p:spPr>
          <a:xfrm>
            <a:off x="2563739" y="2172739"/>
            <a:ext cx="2999574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Clases de dominio del modulo.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9"/>
          <p:cNvSpPr txBox="1"/>
          <p:nvPr/>
        </p:nvSpPr>
        <p:spPr>
          <a:xfrm>
            <a:off x="2563739" y="2564133"/>
            <a:ext cx="2999574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Ruteo del modulo.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9"/>
          <p:cNvSpPr txBox="1"/>
          <p:nvPr/>
        </p:nvSpPr>
        <p:spPr>
          <a:xfrm>
            <a:off x="2563739" y="2821991"/>
            <a:ext cx="2999574" cy="566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Componente: html / css / ts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9"/>
          <p:cNvSpPr txBox="1"/>
          <p:nvPr/>
        </p:nvSpPr>
        <p:spPr>
          <a:xfrm>
            <a:off x="2563739" y="3421729"/>
            <a:ext cx="1717705" cy="5664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Modulo y Servicio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9"/>
          <p:cNvSpPr txBox="1"/>
          <p:nvPr/>
        </p:nvSpPr>
        <p:spPr>
          <a:xfrm>
            <a:off x="2563739" y="4079269"/>
            <a:ext cx="1881330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Lógica compartida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9"/>
          <p:cNvSpPr txBox="1"/>
          <p:nvPr/>
        </p:nvSpPr>
        <p:spPr>
          <a:xfrm>
            <a:off x="2563739" y="5007813"/>
            <a:ext cx="1881330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Style / Imágenes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9"/>
          <p:cNvSpPr txBox="1"/>
          <p:nvPr/>
        </p:nvSpPr>
        <p:spPr>
          <a:xfrm>
            <a:off x="2563739" y="5217185"/>
            <a:ext cx="2776213" cy="418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rPr b="1" i="0" lang="es-ES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} Variables por entorno, Ej: ApiUrl,</a:t>
            </a:r>
            <a:endParaRPr b="1" i="0" sz="12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554171" y="325483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Directivas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223108" y="1707628"/>
            <a:ext cx="7272808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Directivas de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tipo binding y atribute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usan corchetes “[ ]”  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SWITCH</a:t>
            </a:r>
            <a:r>
              <a:rPr b="0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b="0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857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ATRIBUTE</a:t>
            </a:r>
            <a:endParaRPr/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9" name="Google Shape;6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171" y="2665962"/>
            <a:ext cx="3931979" cy="934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171" y="4559289"/>
            <a:ext cx="7810856" cy="8074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/>
          <p:nvPr>
            <p:ph type="title"/>
          </p:nvPr>
        </p:nvSpPr>
        <p:spPr>
          <a:xfrm>
            <a:off x="554171" y="325483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Directivas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6" name="Google Shape;76;p11"/>
          <p:cNvSpPr txBox="1"/>
          <p:nvPr>
            <p:ph idx="1" type="body"/>
          </p:nvPr>
        </p:nvSpPr>
        <p:spPr>
          <a:xfrm>
            <a:off x="223108" y="1664899"/>
            <a:ext cx="7272808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Directivas de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tipo control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usan asterisco *ngIf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</a:t>
            </a:r>
            <a:endParaRPr/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IF</a:t>
            </a:r>
            <a:endParaRPr/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667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7" name="Google Shape;7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171" y="2523564"/>
            <a:ext cx="7936657" cy="1084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171" y="4299686"/>
            <a:ext cx="7972660" cy="9028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type="title"/>
          </p:nvPr>
        </p:nvSpPr>
        <p:spPr>
          <a:xfrm>
            <a:off x="554171" y="325483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Directivas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4" name="Google Shape;84;p12"/>
          <p:cNvSpPr txBox="1"/>
          <p:nvPr>
            <p:ph idx="1" type="body"/>
          </p:nvPr>
        </p:nvSpPr>
        <p:spPr>
          <a:xfrm>
            <a:off x="223108" y="1664899"/>
            <a:ext cx="8271412" cy="4176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Directivas de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tipo eventos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usan paréntesis (click)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CLICK</a:t>
            </a:r>
            <a:endParaRPr/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96850" lvl="1" marL="66673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1" marL="380985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one-way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data binding</a:t>
            </a:r>
            <a:endParaRPr/>
          </a:p>
          <a:p>
            <a:pPr indent="-1968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			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two-way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data binding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85" name="Google Shape;8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4171" y="2531672"/>
            <a:ext cx="7692521" cy="912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171" y="3892939"/>
            <a:ext cx="5315692" cy="628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4171" y="4969160"/>
            <a:ext cx="7692521" cy="424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663755" y="1689006"/>
            <a:ext cx="7272900" cy="38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Se declaran los tipos con “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”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saludo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string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= "Hola";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edad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number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= 30;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esNuevo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boolean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= true;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trabajos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Array&lt;string&gt;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= ["programador", "líder"];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aplicativos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SelectItem[]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= [];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fechaHoy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Date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;</a:t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</a:pP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Existe también la posibilidad de usar 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any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como tipo (es el default).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comodin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any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= 2312;</a:t>
            </a:r>
            <a:b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comodin</a:t>
            </a: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: any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= "prueba";</a:t>
            </a:r>
            <a:endParaRPr b="0" i="0" sz="105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3" name="Google Shape;93;p13"/>
          <p:cNvSpPr txBox="1"/>
          <p:nvPr>
            <p:ph type="title"/>
          </p:nvPr>
        </p:nvSpPr>
        <p:spPr>
          <a:xfrm>
            <a:off x="554171" y="325483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Declaración de Tipos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3922520" y="4597636"/>
            <a:ext cx="4666002" cy="1324600"/>
          </a:xfrm>
          <a:prstGeom prst="cloudCallout">
            <a:avLst>
              <a:gd fmla="val -52284" name="adj1"/>
              <a:gd fmla="val -60446" name="adj2"/>
            </a:avLst>
          </a:prstGeom>
          <a:solidFill>
            <a:schemeClr val="accent1"/>
          </a:solidFill>
          <a:ln cap="flat" cmpd="sng" w="25400">
            <a:solidFill>
              <a:srgbClr val="AF762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Importante!!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 recomienda fuertemente utilizar los tipos indicados y no utilizar el tipo </a:t>
            </a:r>
            <a:r>
              <a:rPr b="1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“any” (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tiene que estar justificado su uso</a:t>
            </a:r>
            <a:r>
              <a:rPr b="1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idx="1" type="body"/>
          </p:nvPr>
        </p:nvSpPr>
        <p:spPr>
          <a:xfrm>
            <a:off x="663848" y="1669114"/>
            <a:ext cx="7272808" cy="3744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npm install -g @angular/cli@latest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(instala globalmente la herramienta angularCli con la ultima versión).</a:t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npm install npm@5.3 –g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(instala globalmente la versión especifica de npm).</a:t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npm install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 (instala/actualiza los plugins del proyecto y genera la carpeta </a:t>
            </a:r>
            <a:r>
              <a:rPr b="0" i="1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node_modules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, sin esta carpeta no funcionara el proyecto).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npm run start 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(deja corriendo el proyecto para realizar pruebas).</a:t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•"/>
            </a:pPr>
            <a:r>
              <a:rPr b="1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npm run build </a:t>
            </a:r>
            <a:r>
              <a:rPr b="0" i="0" lang="es-ES" sz="1400" u="none" cap="none" strike="noStrike">
                <a:solidFill>
                  <a:srgbClr val="3F3F3F"/>
                </a:solidFill>
                <a:latin typeface="Raleway"/>
                <a:ea typeface="Raleway"/>
                <a:cs typeface="Raleway"/>
                <a:sym typeface="Raleway"/>
              </a:rPr>
              <a:t>(esto compila y comprueba integridad).</a:t>
            </a:r>
            <a:endParaRPr/>
          </a:p>
          <a:p>
            <a:pPr indent="-1968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1968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196850" lvl="0" marL="285750" marR="0" rtl="0" algn="l">
              <a:lnSpc>
                <a:spcPct val="150000"/>
              </a:lnSpc>
              <a:spcBef>
                <a:spcPts val="28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0" name="Google Shape;100;p14"/>
          <p:cNvSpPr txBox="1"/>
          <p:nvPr>
            <p:ph type="title"/>
          </p:nvPr>
        </p:nvSpPr>
        <p:spPr>
          <a:xfrm>
            <a:off x="554171" y="325483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Comandos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213645" y="4648911"/>
            <a:ext cx="6033331" cy="1042587"/>
          </a:xfrm>
          <a:prstGeom prst="cloudCallout">
            <a:avLst>
              <a:gd fmla="val 20895" name="adj1"/>
              <a:gd fmla="val -92545" name="adj2"/>
            </a:avLst>
          </a:prstGeom>
          <a:solidFill>
            <a:schemeClr val="accent1"/>
          </a:solidFill>
          <a:ln cap="flat" cmpd="sng" w="25400">
            <a:solidFill>
              <a:srgbClr val="AF762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Importante!!</a:t>
            </a:r>
            <a:r>
              <a:rPr b="1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Antes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de hacer un </a:t>
            </a:r>
            <a:r>
              <a:rPr b="1" i="1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commit</a:t>
            </a:r>
            <a:r>
              <a:rPr b="0" i="0" lang="es-E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 debe comprobar la integridad y que todo el proyecto compile.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591840" y="268040"/>
            <a:ext cx="7339755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Raleway"/>
              <a:buNone/>
            </a:pPr>
            <a:r>
              <a:rPr b="1" i="0" lang="es-ES" sz="4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¿Preguntas?</a:t>
            </a:r>
            <a:endParaRPr b="1" i="0" sz="4000" u="none" cap="none" strike="noStrik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735856" y="1780208"/>
            <a:ext cx="4392488" cy="3528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3F3F3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09" name="Google Shape;10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1204144"/>
            <a:ext cx="8672513" cy="4804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plate">
  <a:themeElements>
    <a:clrScheme name="Engee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811717"/>
      </a:accent2>
      <a:accent3>
        <a:srgbClr val="E2A20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