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69" r:id="rId2"/>
    <p:sldId id="372" r:id="rId3"/>
    <p:sldId id="400" r:id="rId4"/>
    <p:sldId id="387" r:id="rId5"/>
    <p:sldId id="401" r:id="rId6"/>
    <p:sldId id="391" r:id="rId7"/>
  </p:sldIdLst>
  <p:sldSz cx="8672513" cy="6008688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4094" autoAdjust="0"/>
  </p:normalViewPr>
  <p:slideViewPr>
    <p:cSldViewPr>
      <p:cViewPr varScale="1">
        <p:scale>
          <a:sx n="62" d="100"/>
          <a:sy n="62" d="100"/>
        </p:scale>
        <p:origin x="1482" y="72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11/04/2018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u="sng" dirty="0" smtClean="0"/>
              <a:t>Concepto de automatización: </a:t>
            </a:r>
            <a:r>
              <a:rPr lang="es-AR" dirty="0" smtClean="0"/>
              <a:t>Automatizar</a:t>
            </a:r>
            <a:r>
              <a:rPr lang="es-AR" baseline="0" dirty="0" smtClean="0"/>
              <a:t> es un proceso mediante el cual </a:t>
            </a:r>
            <a:r>
              <a:rPr lang="es-AR" b="1" baseline="0" dirty="0" smtClean="0"/>
              <a:t>una acción </a:t>
            </a:r>
            <a:r>
              <a:rPr lang="es-AR" baseline="0" dirty="0" smtClean="0"/>
              <a:t>o conjunto de acciones </a:t>
            </a:r>
            <a:r>
              <a:rPr lang="es-AR" b="1" baseline="0" dirty="0" smtClean="0"/>
              <a:t>pasan a realizar de forma automática</a:t>
            </a:r>
            <a:r>
              <a:rPr lang="es-AR" baseline="0" dirty="0" smtClean="0"/>
              <a:t> cuando </a:t>
            </a:r>
            <a:r>
              <a:rPr lang="es-AR" b="1" baseline="0" dirty="0" smtClean="0"/>
              <a:t>antes se realizaban de forma manual </a:t>
            </a:r>
            <a:r>
              <a:rPr lang="es-AR" baseline="0" dirty="0" smtClean="0"/>
              <a:t>por una persona. Esta es la </a:t>
            </a:r>
            <a:r>
              <a:rPr lang="es-AR" b="1" baseline="0" dirty="0" smtClean="0"/>
              <a:t>definición mas general. </a:t>
            </a:r>
          </a:p>
          <a:p>
            <a:endParaRPr lang="es-AR" u="sng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u="sng" baseline="0" dirty="0" smtClean="0"/>
              <a:t>Automatización de pruebas: </a:t>
            </a:r>
            <a:r>
              <a:rPr lang="es-AR" baseline="0" dirty="0" smtClean="0"/>
              <a:t>De igual forma, la automatización para las </a:t>
            </a:r>
            <a:r>
              <a:rPr lang="es-AR" b="1" baseline="0" dirty="0" smtClean="0"/>
              <a:t>tareas de testing </a:t>
            </a:r>
            <a:r>
              <a:rPr lang="es-AR" baseline="0" dirty="0" smtClean="0"/>
              <a:t>hace referencia al proceso mediante el cual un caso de prueba pasa de ser ejecutado de forma manual por un tester a ser ejecutado de forma automática a través de un script.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u="sng" baseline="0" dirty="0" smtClean="0"/>
              <a:t>Toda prueba puede automatizarse?:</a:t>
            </a:r>
            <a:r>
              <a:rPr lang="es-AR" baseline="0" dirty="0" smtClean="0"/>
              <a:t> La realidad es que se puede automatizar </a:t>
            </a:r>
            <a:r>
              <a:rPr lang="es-AR" b="1" baseline="0" dirty="0" smtClean="0"/>
              <a:t>casi todo, pero no suele ser algo conveniente</a:t>
            </a:r>
            <a:r>
              <a:rPr lang="es-AR" baseline="0" dirty="0" smtClean="0"/>
              <a:t>. En toda aso, va a depender del </a:t>
            </a:r>
            <a:r>
              <a:rPr lang="es-AR" b="1" baseline="0" dirty="0" smtClean="0"/>
              <a:t>entorno y necesidades </a:t>
            </a:r>
            <a:r>
              <a:rPr lang="es-AR" baseline="0" dirty="0" smtClean="0"/>
              <a:t>del proyecto. Las pruebas que siempre suelen automatizarse son las </a:t>
            </a:r>
            <a:r>
              <a:rPr lang="es-AR" b="1" baseline="0" dirty="0" smtClean="0"/>
              <a:t>pruebas unitarias, los </a:t>
            </a:r>
            <a:r>
              <a:rPr lang="es-AR" b="1" baseline="0" dirty="0" err="1" smtClean="0"/>
              <a:t>smoke</a:t>
            </a:r>
            <a:r>
              <a:rPr lang="es-AR" b="1" baseline="0" dirty="0" smtClean="0"/>
              <a:t> test y las de regresión</a:t>
            </a:r>
            <a:r>
              <a:rPr lang="es-AR" baseline="0" dirty="0" smtClean="0"/>
              <a:t>. Como el  costo de crear un CP automatizado es mayor al de crear uno manual, se dice que en principio no conviene automatizar pruebas sobre funcionalidades muy cambiantes o que no van a volver a probarse nunca. Sera necesario analizar el </a:t>
            </a:r>
            <a:r>
              <a:rPr lang="es-AR" b="1" baseline="0" dirty="0" smtClean="0"/>
              <a:t>costo/beneficio</a:t>
            </a:r>
            <a:r>
              <a:rPr lang="es-AR" baseline="0" dirty="0" smtClean="0"/>
              <a:t> al momento de definir la </a:t>
            </a:r>
            <a:r>
              <a:rPr lang="es-AR" b="1" baseline="0" dirty="0" smtClean="0"/>
              <a:t>estrategia de pruebas</a:t>
            </a:r>
            <a:r>
              <a:rPr lang="es-AR" baseline="0" dirty="0" smtClean="0"/>
              <a:t>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="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u="sng" dirty="0" smtClean="0">
                <a:sym typeface="Wingdings" panose="05000000000000000000" pitchFamily="2" charset="2"/>
              </a:rPr>
              <a:t>Manual vs Automatizado:</a:t>
            </a:r>
            <a:r>
              <a:rPr lang="es-AR" u="none" baseline="0" dirty="0" smtClean="0">
                <a:sym typeface="Wingdings" panose="05000000000000000000" pitchFamily="2" charset="2"/>
              </a:rPr>
              <a:t> </a:t>
            </a:r>
            <a:r>
              <a:rPr lang="es-AR" b="1" u="none" baseline="0" dirty="0" smtClean="0">
                <a:sym typeface="Wingdings" panose="05000000000000000000" pitchFamily="2" charset="2"/>
              </a:rPr>
              <a:t>Cantidad de testers </a:t>
            </a:r>
            <a:r>
              <a:rPr lang="es-AR" u="none" baseline="0" dirty="0" smtClean="0">
                <a:sym typeface="Wingdings" panose="05000000000000000000" pitchFamily="2" charset="2"/>
              </a:rPr>
              <a:t>(bajo en auto vs alto en manual) / </a:t>
            </a:r>
            <a:r>
              <a:rPr lang="es-AR" b="1" u="none" baseline="0" dirty="0" smtClean="0">
                <a:sym typeface="Wingdings" panose="05000000000000000000" pitchFamily="2" charset="2"/>
              </a:rPr>
              <a:t>Costos</a:t>
            </a:r>
            <a:r>
              <a:rPr lang="es-AR" u="none" baseline="0" dirty="0" smtClean="0">
                <a:sym typeface="Wingdings" panose="05000000000000000000" pitchFamily="2" charset="2"/>
              </a:rPr>
              <a:t> (altos a corto plazo y bajos a largo en auto vs al revés en manual) / </a:t>
            </a:r>
            <a:r>
              <a:rPr lang="es-AR" b="1" u="none" baseline="0" dirty="0" smtClean="0">
                <a:sym typeface="Wingdings" panose="05000000000000000000" pitchFamily="2" charset="2"/>
              </a:rPr>
              <a:t>Ejecución de </a:t>
            </a:r>
            <a:r>
              <a:rPr lang="es-AR" b="1" u="none" baseline="0" dirty="0" err="1" smtClean="0">
                <a:sym typeface="Wingdings" panose="05000000000000000000" pitchFamily="2" charset="2"/>
              </a:rPr>
              <a:t>CPs</a:t>
            </a:r>
            <a:r>
              <a:rPr lang="es-AR" u="none" baseline="0" dirty="0" smtClean="0">
                <a:sym typeface="Wingdings" panose="05000000000000000000" pitchFamily="2" charset="2"/>
              </a:rPr>
              <a:t> (programado en auto vs variable según el tester en manual) / </a:t>
            </a:r>
            <a:r>
              <a:rPr lang="es-AR" b="1" u="none" baseline="0" dirty="0" smtClean="0">
                <a:sym typeface="Wingdings" panose="05000000000000000000" pitchFamily="2" charset="2"/>
              </a:rPr>
              <a:t>Ejecución en paralelo </a:t>
            </a:r>
            <a:r>
              <a:rPr lang="es-AR" u="none" baseline="0" dirty="0" smtClean="0">
                <a:sym typeface="Wingdings" panose="05000000000000000000" pitchFamily="2" charset="2"/>
              </a:rPr>
              <a:t>(en manual, solo agregando recursos) / </a:t>
            </a:r>
            <a:r>
              <a:rPr lang="es-AR" b="1" u="none" baseline="0" dirty="0" smtClean="0">
                <a:sym typeface="Wingdings" panose="05000000000000000000" pitchFamily="2" charset="2"/>
              </a:rPr>
              <a:t>Herramientas</a:t>
            </a:r>
            <a:r>
              <a:rPr lang="es-AR" u="none" baseline="0" dirty="0" smtClean="0">
                <a:sym typeface="Wingdings" panose="05000000000000000000" pitchFamily="2" charset="2"/>
              </a:rPr>
              <a:t> (auto requiere si o si, manual puede no usar</a:t>
            </a:r>
            <a:r>
              <a:rPr lang="es-AR" b="1" u="none" baseline="0" dirty="0" smtClean="0">
                <a:sym typeface="Wingdings" panose="05000000000000000000" pitchFamily="2" charset="2"/>
              </a:rPr>
              <a:t>)</a:t>
            </a:r>
            <a:r>
              <a:rPr lang="es-AR" u="none" baseline="0" dirty="0" smtClean="0">
                <a:sym typeface="Wingdings" panose="05000000000000000000" pitchFamily="2" charset="2"/>
              </a:rPr>
              <a:t> / Reportes (manuales vs automáticos) / </a:t>
            </a:r>
            <a:r>
              <a:rPr lang="es-AR" b="1" u="none" baseline="0" dirty="0" smtClean="0">
                <a:sym typeface="Wingdings" panose="05000000000000000000" pitchFamily="2" charset="2"/>
              </a:rPr>
              <a:t>Tiempos de ejecución </a:t>
            </a:r>
            <a:r>
              <a:rPr lang="es-AR" u="none" baseline="0" dirty="0" smtClean="0">
                <a:sym typeface="Wingdings" panose="05000000000000000000" pitchFamily="2" charset="2"/>
              </a:rPr>
              <a:t>(Alto en manual vs corto en auto).</a:t>
            </a:r>
            <a:endParaRPr lang="es-AR" u="sng" dirty="0" smtClean="0">
              <a:sym typeface="Wingdings" panose="05000000000000000000" pitchFamily="2" charset="2"/>
            </a:endParaRP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u="sng" dirty="0" smtClean="0">
              <a:sym typeface="Wingdings" panose="05000000000000000000" pitchFamily="2" charset="2"/>
            </a:endParaRP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u="sng" dirty="0" smtClean="0">
                <a:sym typeface="Wingdings" panose="05000000000000000000" pitchFamily="2" charset="2"/>
              </a:rPr>
              <a:t>Beneficios:</a:t>
            </a:r>
            <a:r>
              <a:rPr lang="es-AR" u="sng" baseline="0" dirty="0" smtClean="0">
                <a:sym typeface="Wingdings" panose="05000000000000000000" pitchFamily="2" charset="2"/>
              </a:rPr>
              <a:t> </a:t>
            </a:r>
            <a:r>
              <a:rPr lang="es-AR" dirty="0" smtClean="0">
                <a:sym typeface="Wingdings" panose="05000000000000000000" pitchFamily="2" charset="2"/>
              </a:rPr>
              <a:t>Mayor </a:t>
            </a:r>
            <a:r>
              <a:rPr lang="es-AR" b="1" dirty="0" smtClean="0">
                <a:sym typeface="Wingdings" panose="05000000000000000000" pitchFamily="2" charset="2"/>
              </a:rPr>
              <a:t>velocidad de ejecución</a:t>
            </a:r>
            <a:r>
              <a:rPr lang="es-AR" b="1" baseline="0" dirty="0" smtClean="0">
                <a:sym typeface="Wingdings" panose="05000000000000000000" pitchFamily="2" charset="2"/>
              </a:rPr>
              <a:t> </a:t>
            </a:r>
            <a:r>
              <a:rPr lang="es-AR" baseline="0" dirty="0" smtClean="0">
                <a:sym typeface="Wingdings" panose="05000000000000000000" pitchFamily="2" charset="2"/>
              </a:rPr>
              <a:t>/ </a:t>
            </a:r>
            <a:r>
              <a:rPr lang="es-AR" b="1" baseline="0" dirty="0" smtClean="0">
                <a:sym typeface="Wingdings" panose="05000000000000000000" pitchFamily="2" charset="2"/>
              </a:rPr>
              <a:t>Reducción de costos </a:t>
            </a:r>
            <a:r>
              <a:rPr lang="es-AR" baseline="0" dirty="0" smtClean="0">
                <a:sym typeface="Wingdings" panose="05000000000000000000" pitchFamily="2" charset="2"/>
              </a:rPr>
              <a:t>de regresión y otras pruebas / </a:t>
            </a:r>
            <a:r>
              <a:rPr lang="es-AR" b="1" baseline="0" dirty="0" smtClean="0">
                <a:sym typeface="Wingdings" panose="05000000000000000000" pitchFamily="2" charset="2"/>
              </a:rPr>
              <a:t>Menor tasa de error </a:t>
            </a:r>
            <a:r>
              <a:rPr lang="es-AR" baseline="0" dirty="0" smtClean="0">
                <a:sym typeface="Wingdings" panose="05000000000000000000" pitchFamily="2" charset="2"/>
              </a:rPr>
              <a:t>de ejecución /  Integración con procesos de desarrollo para conocer si se introdujeron errores en el código (</a:t>
            </a:r>
            <a:r>
              <a:rPr lang="es-AR" b="1" baseline="0" dirty="0" smtClean="0">
                <a:sym typeface="Wingdings" panose="05000000000000000000" pitchFamily="2" charset="2"/>
              </a:rPr>
              <a:t>Integración continua</a:t>
            </a:r>
            <a:r>
              <a:rPr lang="es-AR" baseline="0" dirty="0" smtClean="0">
                <a:sym typeface="Wingdings" panose="05000000000000000000" pitchFamily="2" charset="2"/>
              </a:rPr>
              <a:t>).</a:t>
            </a:r>
            <a:endParaRPr lang="es-AR" b="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="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0" u="sng" baseline="0" dirty="0" smtClean="0"/>
              <a:t>Limitaciones:</a:t>
            </a:r>
            <a:r>
              <a:rPr lang="es-AR" b="0" baseline="0" dirty="0" smtClean="0"/>
              <a:t> Pruebas que no se pueden automatizar (</a:t>
            </a:r>
            <a:r>
              <a:rPr lang="es-AR" b="1" baseline="0" dirty="0" smtClean="0"/>
              <a:t>Usabilidad</a:t>
            </a:r>
            <a:r>
              <a:rPr lang="es-AR" b="0" baseline="0" dirty="0" smtClean="0"/>
              <a:t> por ejemplo) / </a:t>
            </a:r>
            <a:r>
              <a:rPr lang="es-AR" sz="1200" b="1" dirty="0" smtClean="0"/>
              <a:t>Grandes costos iniciales </a:t>
            </a:r>
            <a:r>
              <a:rPr lang="es-AR" sz="1200" dirty="0" smtClean="0"/>
              <a:t>/</a:t>
            </a:r>
            <a:r>
              <a:rPr lang="es-AR" sz="1200" baseline="0" dirty="0" smtClean="0"/>
              <a:t> </a:t>
            </a:r>
            <a:r>
              <a:rPr lang="es-AR" sz="1200" b="1" dirty="0" smtClean="0"/>
              <a:t>Mantenimiento</a:t>
            </a:r>
            <a:r>
              <a:rPr lang="es-AR" sz="1200" dirty="0" smtClean="0"/>
              <a:t> de los scripts</a:t>
            </a:r>
            <a:r>
              <a:rPr lang="es-AR" sz="1200" baseline="0" dirty="0" smtClean="0"/>
              <a:t> / </a:t>
            </a:r>
            <a:r>
              <a:rPr lang="es-AR" sz="1200" b="1" dirty="0" smtClean="0"/>
              <a:t>Carece de la intuición </a:t>
            </a:r>
            <a:r>
              <a:rPr lang="es-AR" sz="1200" dirty="0" smtClean="0"/>
              <a:t>o curiosidad del tester</a:t>
            </a:r>
            <a:r>
              <a:rPr lang="es-AR" sz="1200" baseline="0" dirty="0" smtClean="0"/>
              <a:t> / </a:t>
            </a:r>
            <a:r>
              <a:rPr lang="es-AR" sz="1200" b="1" baseline="0" dirty="0" smtClean="0"/>
              <a:t>Falsos positivos </a:t>
            </a:r>
            <a:r>
              <a:rPr lang="es-AR" sz="1200" baseline="0" dirty="0" smtClean="0"/>
              <a:t>/ </a:t>
            </a:r>
            <a:endParaRPr lang="es-AR" sz="120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="0" baseline="0" dirty="0" smtClean="0"/>
          </a:p>
          <a:p>
            <a:r>
              <a:rPr lang="es-AR" u="sng" baseline="0" dirty="0" smtClean="0"/>
              <a:t>Ejecución planificada: </a:t>
            </a:r>
            <a:r>
              <a:rPr lang="es-AR" baseline="0" dirty="0" smtClean="0"/>
              <a:t>Crear tarea programada para ejecutar pruebas cada </a:t>
            </a:r>
            <a:r>
              <a:rPr lang="es-AR" b="1" u="none" baseline="0" dirty="0" smtClean="0"/>
              <a:t>X tiempo o ante determinado evento</a:t>
            </a:r>
            <a:r>
              <a:rPr lang="es-AR" baseline="0" dirty="0" smtClean="0"/>
              <a:t>.</a:t>
            </a:r>
          </a:p>
          <a:p>
            <a:endParaRPr lang="es-AR" baseline="0" dirty="0" smtClean="0"/>
          </a:p>
          <a:p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901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Selenium es una de las herramientas gratuitas para la automatización</a:t>
            </a:r>
            <a:r>
              <a:rPr lang="es-AR" baseline="0" dirty="0" smtClean="0"/>
              <a:t> de pruebas mas utilizada en el mercado. Permite trabajar con diferentes lenguajes de programación (como Java, C#, PHP, etc.) pero tiene la limitación de funcionar solo para aplicaciones web (no de escritorio). Soporta varios sistemas operativos como así también múltiples navegadores.</a:t>
            </a:r>
          </a:p>
          <a:p>
            <a:endParaRPr lang="en-US" dirty="0" smtClean="0"/>
          </a:p>
          <a:p>
            <a:r>
              <a:rPr lang="es-AR" dirty="0" smtClean="0"/>
              <a:t>Selenium IDE es un </a:t>
            </a:r>
            <a:r>
              <a:rPr lang="es-AR" dirty="0" err="1" smtClean="0"/>
              <a:t>framework</a:t>
            </a:r>
            <a:r>
              <a:rPr lang="es-AR" dirty="0" smtClean="0"/>
              <a:t> que permite realizar “Record / </a:t>
            </a:r>
            <a:r>
              <a:rPr lang="es-AR" dirty="0" err="1" smtClean="0"/>
              <a:t>play</a:t>
            </a:r>
            <a:r>
              <a:rPr lang="es-AR" dirty="0" smtClean="0"/>
              <a:t>”, es decir grabar la interacción</a:t>
            </a:r>
            <a:r>
              <a:rPr lang="es-AR" baseline="0" dirty="0" smtClean="0"/>
              <a:t> del usuario con los objetos del navegador</a:t>
            </a:r>
            <a:r>
              <a:rPr lang="es-AR" dirty="0" smtClean="0"/>
              <a:t> y poder editarlo posteriormente. Su</a:t>
            </a:r>
            <a:r>
              <a:rPr lang="es-AR" baseline="0" dirty="0" smtClean="0"/>
              <a:t> principal función es la de grabar prototipos para luego si editarlos de acuerdo a las validaciones necesarias (esto debido a que no es posible utilizar condicionales ni iteraciones con Selenium IDE).</a:t>
            </a:r>
          </a:p>
          <a:p>
            <a:r>
              <a:rPr lang="es-AR" baseline="0" dirty="0" smtClean="0"/>
              <a:t>Entre las aspectos positivos  de este componente podemos encontrar su facilidad de uso, que no requiere de conocimientos previos de programación y que una vez grabado el script es posible exportarlo a diferentes lenguajes.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554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191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Preguntas</a:t>
            </a:r>
            <a:r>
              <a:rPr lang="es-AR" baseline="0" dirty="0" smtClean="0"/>
              <a:t> de los participantes.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072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11/04/2018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629083"/>
            <a:ext cx="7306331" cy="747762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</a:rPr>
              <a:t>Selenium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Temario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2720" y="1420168"/>
            <a:ext cx="7715984" cy="43924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s-AR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800" u="sng" dirty="0" smtClean="0"/>
              <a:t>Concepto:</a:t>
            </a:r>
            <a:r>
              <a:rPr lang="es-AR" sz="1800" dirty="0" smtClean="0"/>
              <a:t> Automatización.</a:t>
            </a:r>
          </a:p>
          <a:p>
            <a:pPr marL="342900" indent="-342900">
              <a:buFont typeface="+mj-lt"/>
              <a:buAutoNum type="arabicPeriod"/>
            </a:pPr>
            <a:endParaRPr lang="es-AR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800" u="sng" dirty="0" smtClean="0"/>
              <a:t>Teoría:</a:t>
            </a:r>
            <a:r>
              <a:rPr lang="es-AR" sz="1800" dirty="0" smtClean="0"/>
              <a:t> Selenium.</a:t>
            </a:r>
          </a:p>
          <a:p>
            <a:pPr marL="342900" indent="-342900">
              <a:buFont typeface="+mj-lt"/>
              <a:buAutoNum type="arabicPeriod"/>
            </a:pPr>
            <a:endParaRPr lang="es-AR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800" u="sng" dirty="0" smtClean="0"/>
              <a:t>Demo:</a:t>
            </a:r>
            <a:r>
              <a:rPr lang="es-AR" sz="1800" dirty="0" smtClean="0"/>
              <a:t> Script automatizado.</a:t>
            </a:r>
          </a:p>
          <a:p>
            <a:pPr marL="342900" indent="-342900">
              <a:buFont typeface="+mj-lt"/>
              <a:buAutoNum type="arabicPeriod"/>
            </a:pPr>
            <a:endParaRPr lang="es-AR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1800" u="sng" dirty="0" smtClean="0"/>
              <a:t>Practica:</a:t>
            </a:r>
            <a:r>
              <a:rPr lang="es-AR" sz="1800" dirty="0" smtClean="0"/>
              <a:t> Selenium.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Automatización. 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776864" cy="38884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/>
              <a:t>Convertir un proceso manual en uno automático.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/>
              <a:t>Pruebas manuales </a:t>
            </a:r>
            <a:r>
              <a:rPr lang="es-AR" sz="2000" dirty="0" smtClean="0">
                <a:sym typeface="Wingdings" panose="05000000000000000000" pitchFamily="2" charset="2"/>
              </a:rPr>
              <a:t> Pruebas automáticas.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ym typeface="Wingdings" panose="05000000000000000000" pitchFamily="2" charset="2"/>
              </a:rPr>
              <a:t>Toda prueba puede automatizarse?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ym typeface="Wingdings" panose="05000000000000000000" pitchFamily="2" charset="2"/>
              </a:rPr>
              <a:t>Manual vs Automatizado.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ym typeface="Wingdings" panose="05000000000000000000" pitchFamily="2" charset="2"/>
              </a:rPr>
              <a:t>Beneficios.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ym typeface="Wingdings" panose="05000000000000000000" pitchFamily="2" charset="2"/>
              </a:rPr>
              <a:t>Limitaciones.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ym typeface="Wingdings" panose="05000000000000000000" pitchFamily="2" charset="2"/>
              </a:rPr>
              <a:t>Ejecución planificada.</a:t>
            </a:r>
            <a:endParaRPr lang="es-AR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7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Selenium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Herramienta “open source”.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Muy utilizada en el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Aplicaciones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Varios lenguajes de programación.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Soporta varios sistemas operativos.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Permite pruebas “Mobile”.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Permite pruebas </a:t>
            </a:r>
            <a:r>
              <a:rPr lang="es-AR" dirty="0" err="1" smtClean="0"/>
              <a:t>multinavegador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Selenium 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Abrir llave 4"/>
          <p:cNvSpPr/>
          <p:nvPr/>
        </p:nvSpPr>
        <p:spPr>
          <a:xfrm>
            <a:off x="4480272" y="1707628"/>
            <a:ext cx="957866" cy="2376264"/>
          </a:xfrm>
          <a:prstGeom prst="leftBrace">
            <a:avLst>
              <a:gd name="adj1" fmla="val 8333"/>
              <a:gd name="adj2" fmla="val 66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5438138" y="1658370"/>
            <a:ext cx="3713308" cy="250471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Java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C#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PHP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Python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Perl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Ruby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2" y="4789267"/>
            <a:ext cx="1145443" cy="1038665"/>
          </a:xfrm>
          <a:prstGeom prst="rect">
            <a:avLst/>
          </a:prstGeom>
        </p:spPr>
      </p:pic>
      <p:sp>
        <p:nvSpPr>
          <p:cNvPr id="9" name="Abrir llave 8"/>
          <p:cNvSpPr/>
          <p:nvPr/>
        </p:nvSpPr>
        <p:spPr>
          <a:xfrm>
            <a:off x="4747671" y="4300488"/>
            <a:ext cx="484718" cy="1303384"/>
          </a:xfrm>
          <a:prstGeom prst="leftBrace">
            <a:avLst>
              <a:gd name="adj1" fmla="val 8333"/>
              <a:gd name="adj2" fmla="val 195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5438138" y="4148119"/>
            <a:ext cx="3713308" cy="1309197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Internet Explorer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Firefox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Chrome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Opera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7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Demo.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AssistCard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Pruebas a automatizar.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Acceso a URL.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Validar cotización.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Validar apps mobile.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4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Preguntas?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1335</TotalTime>
  <Words>684</Words>
  <Application>Microsoft Office PowerPoint</Application>
  <PresentationFormat>Personalizado</PresentationFormat>
  <Paragraphs>73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Trebuchet MS</vt:lpstr>
      <vt:lpstr>Wingdings</vt:lpstr>
      <vt:lpstr>Arial</vt:lpstr>
      <vt:lpstr>Raleway</vt:lpstr>
      <vt:lpstr>template</vt:lpstr>
      <vt:lpstr>Presentación de PowerPoint</vt:lpstr>
      <vt:lpstr>Temario</vt:lpstr>
      <vt:lpstr>1. Automatización. </vt:lpstr>
      <vt:lpstr>2. Selenium</vt:lpstr>
      <vt:lpstr>3. Demo.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Leopoldo Bernasconi</cp:lastModifiedBy>
  <cp:revision>82</cp:revision>
  <dcterms:created xsi:type="dcterms:W3CDTF">2015-12-18T14:01:42Z</dcterms:created>
  <dcterms:modified xsi:type="dcterms:W3CDTF">2018-04-11T19:15:10Z</dcterms:modified>
</cp:coreProperties>
</file>