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008675" cx="8672500"/>
  <p:notesSz cx="6858000" cy="9144000"/>
  <p:embeddedFontLst>
    <p:embeddedFont>
      <p:font typeface="Raleway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F24CEB0-CEE6-4BD3-9513-11D6CD65909E}">
  <a:tblStyle styleId="{8F24CEB0-CEE6-4BD3-9513-11D6CD6590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aleway-regular.fntdata"/><Relationship Id="rId14" Type="http://schemas.openxmlformats.org/officeDocument/2006/relationships/slide" Target="slides/slide8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55675" y="685800"/>
            <a:ext cx="494665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955675" y="685800"/>
            <a:ext cx="494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955675" y="685800"/>
            <a:ext cx="494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955675" y="685800"/>
            <a:ext cx="494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955675" y="685800"/>
            <a:ext cx="494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954711" y="685800"/>
            <a:ext cx="49491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955675" y="685800"/>
            <a:ext cx="494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955675" y="685800"/>
            <a:ext cx="494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955675" y="685800"/>
            <a:ext cx="49467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>
  <p:cSld name="Diapositiva de títul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43"/>
            <a:ext cx="8672513" cy="60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7"/>
            <a:ext cx="8672513" cy="60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5318" y="2393110"/>
            <a:ext cx="3201875" cy="129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295628" y="519882"/>
            <a:ext cx="80811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295628" y="1346330"/>
            <a:ext cx="8081100" cy="3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295628" y="519882"/>
            <a:ext cx="80811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95628" y="1346330"/>
            <a:ext cx="3793500" cy="3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83223" y="1346330"/>
            <a:ext cx="3793500" cy="3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295628" y="519882"/>
            <a:ext cx="80811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295628" y="649056"/>
            <a:ext cx="2663100" cy="882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295628" y="1623341"/>
            <a:ext cx="2663100" cy="3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64971" y="525869"/>
            <a:ext cx="6039600" cy="477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4336250" y="-146"/>
            <a:ext cx="4336200" cy="600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251810" y="1440604"/>
            <a:ext cx="3836700" cy="1731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251810" y="3274573"/>
            <a:ext cx="3836700" cy="144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84800" y="845870"/>
            <a:ext cx="3639000" cy="43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295628" y="4942189"/>
            <a:ext cx="56895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295628" y="1292183"/>
            <a:ext cx="8081100" cy="2293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295628" y="3682453"/>
            <a:ext cx="80811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">
  <p:cSld name="Diseño personalizad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96900" y="320675"/>
            <a:ext cx="7339755" cy="7394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rgbClr val="595959"/>
              </a:buClr>
              <a:buSzPts val="1667"/>
              <a:buFont typeface="Arial"/>
              <a:buNone/>
              <a:defRPr b="0" i="0" sz="1667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2385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23850" lvl="4" marL="22860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4454" lvl="5" marL="27432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34454" lvl="6" marL="32004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34454" lvl="7" marL="36576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34454" lvl="8" marL="41148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iapositiva de títu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is Documentos en E\varios\engee\PPT\1.jpg"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1060"/>
          <a:stretch/>
        </p:blipFill>
        <p:spPr>
          <a:xfrm>
            <a:off x="4" y="0"/>
            <a:ext cx="8672512" cy="6008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type="ctrTitle"/>
          </p:nvPr>
        </p:nvSpPr>
        <p:spPr>
          <a:xfrm>
            <a:off x="3726467" y="3004346"/>
            <a:ext cx="4295608" cy="1287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667"/>
              <a:buFont typeface="Trebuchet MS"/>
              <a:buNone/>
              <a:defRPr b="1" i="0" sz="2667" u="none" cap="none" strike="noStrike">
                <a:solidFill>
                  <a:srgbClr val="FF99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3726467" y="4506528"/>
            <a:ext cx="4309143" cy="12518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rgbClr val="595959"/>
              </a:buClr>
              <a:buSzPts val="1667"/>
              <a:buFont typeface="Arial"/>
              <a:buNone/>
              <a:defRPr b="0" i="0" sz="1667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b="0" i="0" sz="1667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b="0" i="0" sz="1667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b="0" i="0" sz="1667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b="0" i="0" sz="1667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82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ítulo y objetos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2777904" y="240627"/>
            <a:ext cx="5460984" cy="10014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333"/>
              <a:buFont typeface="Trebuchet MS"/>
              <a:buNone/>
              <a:defRPr b="1" i="0" sz="2333" u="none" cap="none" strike="noStrik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33626" y="1402028"/>
            <a:ext cx="7805262" cy="39654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34454" lvl="1" marL="914400" marR="0" rtl="0" algn="l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rgbClr val="595959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2385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23850" lvl="4" marL="22860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4454" lvl="5" marL="27432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34454" lvl="6" marL="32004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34454" lvl="7" marL="36576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34454" lvl="8" marL="41148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2963109" y="5569166"/>
            <a:ext cx="2746296" cy="3199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82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215301" y="5569166"/>
            <a:ext cx="2023586" cy="319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sz="1982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29" name="Shape 29"/>
          <p:cNvCxnSpPr/>
          <p:nvPr/>
        </p:nvCxnSpPr>
        <p:spPr>
          <a:xfrm rot="10800000">
            <a:off x="2710149" y="1314391"/>
            <a:ext cx="5555868" cy="1391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iseño personalizado">
  <p:cSld name="1_Diseño personalizad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43"/>
            <a:ext cx="8672513" cy="600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2135094" y="3580634"/>
            <a:ext cx="45432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2D2D2D"/>
                </a:solidFill>
                <a:latin typeface="Raleway"/>
                <a:ea typeface="Raleway"/>
                <a:cs typeface="Raleway"/>
                <a:sym typeface="Raleway"/>
              </a:rPr>
              <a:t>Desarrollo de software e Ingeniería de calidad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5318" y="1708200"/>
            <a:ext cx="3201875" cy="129004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/>
          <p:nvPr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2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>
  <p:cSld name="Título y objeto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43"/>
            <a:ext cx="8672513" cy="600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/>
          <p:nvPr/>
        </p:nvSpPr>
        <p:spPr>
          <a:xfrm>
            <a:off x="447674" y="1348160"/>
            <a:ext cx="48966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Título separador</a:t>
            </a:r>
            <a:endParaRPr sz="4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82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Diseño personalizado">
  <p:cSld name="2_Diseño personalizad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596900" y="52017"/>
            <a:ext cx="7339755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"/>
              <a:buNone/>
              <a:defRPr b="1" i="0" sz="4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rgbClr val="595959"/>
              </a:buClr>
              <a:buSzPts val="1667"/>
              <a:buFont typeface="Arial"/>
              <a:buNone/>
              <a:defRPr b="0" i="0" sz="1667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2385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23850" lvl="4" marL="22860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4454" lvl="5" marL="27432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34454" lvl="6" marL="32004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34454" lvl="7" marL="36576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34454" lvl="8" marL="41148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631264" y="555501"/>
            <a:ext cx="6768008" cy="648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34454" lvl="1" marL="914400" marR="0" rtl="0" algn="l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rgbClr val="595959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23850" lvl="3" marL="1828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23850" lvl="4" marL="22860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4454" lvl="5" marL="27432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34454" lvl="6" marL="32004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34454" lvl="7" marL="36576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34454" lvl="8" marL="4114800" marR="0" rtl="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x="295635" y="869818"/>
            <a:ext cx="8081100" cy="2397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95628" y="3310846"/>
            <a:ext cx="8081100" cy="925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295628" y="2512639"/>
            <a:ext cx="8081100" cy="98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 amt="0"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43"/>
            <a:ext cx="8672513" cy="60060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295628" y="519882"/>
            <a:ext cx="80811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295628" y="1346330"/>
            <a:ext cx="8081100" cy="3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035585" y="5447605"/>
            <a:ext cx="5205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33654" l="0" r="0" t="33194"/>
          <a:stretch/>
        </p:blipFill>
        <p:spPr>
          <a:xfrm>
            <a:off x="0" y="1982249"/>
            <a:ext cx="8672500" cy="19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175" y="2211650"/>
            <a:ext cx="4219650" cy="17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548500" y="407075"/>
            <a:ext cx="50973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/>
              <a:t>Introducción a</a:t>
            </a:r>
            <a:endParaRPr b="1" sz="3000"/>
          </a:p>
        </p:txBody>
      </p:sp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800" y="4853709"/>
            <a:ext cx="2029774" cy="94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596900" y="320675"/>
            <a:ext cx="73398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/>
              <a:t>Sistema de control de versiones (VCS)</a:t>
            </a:r>
            <a:endParaRPr sz="3000"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253125" y="1780200"/>
            <a:ext cx="8207100" cy="3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un sistema que registra los cambios realizados sobre un archivo o conjunto de archivos a lo largo del tiempo, de modo que se pueda recuperar versiones específicas de los mismos en un determinado momento.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VCS posee tres capacidades importantes: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Reversibilidad: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retornar a un estado anterior del proyecto en caso de fallas.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Concurrencia: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Muchas personas modificando el mismo código o documento.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1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Anotación: </a:t>
            </a: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Adjuntar información relevante de los cambios realizados.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596900" y="320675"/>
            <a:ext cx="73398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SVN vs GIT</a:t>
            </a:r>
            <a:endParaRPr/>
          </a:p>
        </p:txBody>
      </p:sp>
      <p:graphicFrame>
        <p:nvGraphicFramePr>
          <p:cNvPr id="110" name="Shape 110"/>
          <p:cNvGraphicFramePr/>
          <p:nvPr/>
        </p:nvGraphicFramePr>
        <p:xfrm>
          <a:off x="518213" y="1849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{8F24CEB0-CEE6-4BD3-9513-11D6CD65909E}</a:tableStyleId>
              </a:tblPr>
              <a:tblGrid>
                <a:gridCol w="2545350"/>
                <a:gridCol w="2545350"/>
                <a:gridCol w="2545350"/>
              </a:tblGrid>
              <a:tr h="3993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6913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>
                          <a:solidFill>
                            <a:srgbClr val="FFFFFF"/>
                          </a:solidFill>
                        </a:rPr>
                        <a:t>SVN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6913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>
                          <a:solidFill>
                            <a:srgbClr val="FFFFFF"/>
                          </a:solidFill>
                        </a:rPr>
                        <a:t>GIT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69138"/>
                    </a:solidFill>
                  </a:tcPr>
                </a:tc>
              </a:tr>
              <a:tr h="4970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Control de versiones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Centralizada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Distribuida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967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Seguimiento de cambios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Basado en archivos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Basado en contenido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10279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Historial de cambios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F9CB9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Solo en el repositorio central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Tanto el repositorio central como cada copia local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596900" y="320675"/>
            <a:ext cx="73398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Diferencia de comandos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5136200" y="2870025"/>
            <a:ext cx="2800500" cy="27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checkout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update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add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t/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commit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switch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revert</a:t>
            </a:r>
            <a:endParaRPr b="1" sz="2400"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96900" y="2870025"/>
            <a:ext cx="2800500" cy="28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clone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pull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add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commit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push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checkout</a:t>
            </a:r>
            <a:endParaRPr b="1" sz="2400"/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s-ES" sz="2400"/>
              <a:t>revert</a:t>
            </a:r>
            <a:endParaRPr b="1" sz="2400"/>
          </a:p>
          <a:p>
            <a:pPr indent="0" lvl="0" marL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75" y="1786875"/>
            <a:ext cx="2008775" cy="83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100" y="1786875"/>
            <a:ext cx="971409" cy="83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Shape 121"/>
          <p:cNvCxnSpPr/>
          <p:nvPr/>
        </p:nvCxnSpPr>
        <p:spPr>
          <a:xfrm>
            <a:off x="2759425" y="3211025"/>
            <a:ext cx="220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2" name="Shape 122"/>
          <p:cNvCxnSpPr/>
          <p:nvPr/>
        </p:nvCxnSpPr>
        <p:spPr>
          <a:xfrm>
            <a:off x="2759425" y="3574617"/>
            <a:ext cx="220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3" name="Shape 123"/>
          <p:cNvCxnSpPr/>
          <p:nvPr/>
        </p:nvCxnSpPr>
        <p:spPr>
          <a:xfrm>
            <a:off x="2759425" y="3938208"/>
            <a:ext cx="220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4" name="Shape 124"/>
          <p:cNvCxnSpPr/>
          <p:nvPr/>
        </p:nvCxnSpPr>
        <p:spPr>
          <a:xfrm>
            <a:off x="2759425" y="4301800"/>
            <a:ext cx="220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5" name="Shape 125"/>
          <p:cNvCxnSpPr/>
          <p:nvPr/>
        </p:nvCxnSpPr>
        <p:spPr>
          <a:xfrm>
            <a:off x="2759425" y="4665392"/>
            <a:ext cx="220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6" name="Shape 126"/>
          <p:cNvCxnSpPr/>
          <p:nvPr/>
        </p:nvCxnSpPr>
        <p:spPr>
          <a:xfrm>
            <a:off x="2759425" y="5028983"/>
            <a:ext cx="220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7" name="Shape 127"/>
          <p:cNvCxnSpPr/>
          <p:nvPr/>
        </p:nvCxnSpPr>
        <p:spPr>
          <a:xfrm>
            <a:off x="2759425" y="5392575"/>
            <a:ext cx="2203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-11400"/>
            <a:ext cx="8672500" cy="6005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1909898" y="1828404"/>
            <a:ext cx="0" cy="419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Shape 134"/>
          <p:cNvCxnSpPr/>
          <p:nvPr/>
        </p:nvCxnSpPr>
        <p:spPr>
          <a:xfrm>
            <a:off x="3977261" y="1828404"/>
            <a:ext cx="0" cy="419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Shape 135"/>
          <p:cNvSpPr/>
          <p:nvPr/>
        </p:nvSpPr>
        <p:spPr>
          <a:xfrm>
            <a:off x="3864967" y="2065359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3864967" y="2434322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864967" y="2803284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1434340" y="1338425"/>
            <a:ext cx="951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</a:rPr>
              <a:t>Jose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</a:rPr>
              <a:t>Dev/Local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3403605" y="1338425"/>
            <a:ext cx="1147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</a:rPr>
              <a:t>Dev/Remote</a:t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797591" y="2289042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Shape 141"/>
          <p:cNvCxnSpPr>
            <a:stCxn id="135" idx="2"/>
            <a:endCxn id="140" idx="6"/>
          </p:cNvCxnSpPr>
          <p:nvPr/>
        </p:nvCxnSpPr>
        <p:spPr>
          <a:xfrm flipH="1">
            <a:off x="2022367" y="2162709"/>
            <a:ext cx="1842600" cy="22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Shape 142"/>
          <p:cNvSpPr/>
          <p:nvPr/>
        </p:nvSpPr>
        <p:spPr>
          <a:xfrm>
            <a:off x="1797591" y="2608526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797591" y="2928012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3864953" y="3172246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5" name="Shape 145"/>
          <p:cNvCxnSpPr>
            <a:endCxn id="144" idx="2"/>
          </p:cNvCxnSpPr>
          <p:nvPr/>
        </p:nvCxnSpPr>
        <p:spPr>
          <a:xfrm>
            <a:off x="2022053" y="3025396"/>
            <a:ext cx="1842900" cy="2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" name="Shape 146"/>
          <p:cNvSpPr/>
          <p:nvPr/>
        </p:nvSpPr>
        <p:spPr>
          <a:xfrm>
            <a:off x="3864967" y="3910171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864967" y="4279133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864967" y="3541209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3864953" y="4630816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864953" y="4982498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3864967" y="5351458"/>
            <a:ext cx="224700" cy="194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1797591" y="4279121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797536" y="4589099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Shape 154"/>
          <p:cNvCxnSpPr>
            <a:stCxn id="146" idx="2"/>
            <a:endCxn id="152" idx="6"/>
          </p:cNvCxnSpPr>
          <p:nvPr/>
        </p:nvCxnSpPr>
        <p:spPr>
          <a:xfrm flipH="1">
            <a:off x="2022367" y="4007521"/>
            <a:ext cx="1842600" cy="36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Shape 155"/>
          <p:cNvCxnSpPr>
            <a:endCxn id="149" idx="2"/>
          </p:cNvCxnSpPr>
          <p:nvPr/>
        </p:nvCxnSpPr>
        <p:spPr>
          <a:xfrm>
            <a:off x="2022053" y="4686466"/>
            <a:ext cx="1842900" cy="4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Shape 156"/>
          <p:cNvSpPr/>
          <p:nvPr/>
        </p:nvSpPr>
        <p:spPr>
          <a:xfrm flipH="1">
            <a:off x="4163116" y="2419878"/>
            <a:ext cx="868500" cy="1947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TAREA #24</a:t>
            </a:r>
            <a:endParaRPr sz="600"/>
          </a:p>
        </p:txBody>
      </p:sp>
      <p:sp>
        <p:nvSpPr>
          <p:cNvPr id="157" name="Shape 157"/>
          <p:cNvSpPr/>
          <p:nvPr/>
        </p:nvSpPr>
        <p:spPr>
          <a:xfrm flipH="1">
            <a:off x="4163116" y="2783679"/>
            <a:ext cx="868500" cy="1947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TAREA #26</a:t>
            </a:r>
            <a:endParaRPr sz="600"/>
          </a:p>
        </p:txBody>
      </p:sp>
      <p:sp>
        <p:nvSpPr>
          <p:cNvPr id="158" name="Shape 158"/>
          <p:cNvSpPr/>
          <p:nvPr/>
        </p:nvSpPr>
        <p:spPr>
          <a:xfrm flipH="1">
            <a:off x="4163116" y="3144608"/>
            <a:ext cx="868500" cy="1947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TAREA #25</a:t>
            </a:r>
            <a:endParaRPr sz="600"/>
          </a:p>
        </p:txBody>
      </p:sp>
      <p:cxnSp>
        <p:nvCxnSpPr>
          <p:cNvPr id="159" name="Shape 159"/>
          <p:cNvCxnSpPr/>
          <p:nvPr/>
        </p:nvCxnSpPr>
        <p:spPr>
          <a:xfrm>
            <a:off x="7142524" y="1889937"/>
            <a:ext cx="0" cy="4195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Shape 160"/>
          <p:cNvSpPr txBox="1"/>
          <p:nvPr/>
        </p:nvSpPr>
        <p:spPr>
          <a:xfrm>
            <a:off x="6666966" y="1399958"/>
            <a:ext cx="951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</a:rPr>
              <a:t>Maria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</a:rPr>
              <a:t>Dev/Local</a:t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7030217" y="2350576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030217" y="2670059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030217" y="2989545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Shape 164"/>
          <p:cNvCxnSpPr>
            <a:stCxn id="163" idx="2"/>
            <a:endCxn id="136" idx="5"/>
          </p:cNvCxnSpPr>
          <p:nvPr/>
        </p:nvCxnSpPr>
        <p:spPr>
          <a:xfrm rot="10800000">
            <a:off x="4056617" y="2600595"/>
            <a:ext cx="2973600" cy="48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Shape 165"/>
          <p:cNvSpPr/>
          <p:nvPr/>
        </p:nvSpPr>
        <p:spPr>
          <a:xfrm>
            <a:off x="7030217" y="4340654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030162" y="4650632"/>
            <a:ext cx="224700" cy="19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Shape 167"/>
          <p:cNvCxnSpPr>
            <a:stCxn id="148" idx="5"/>
            <a:endCxn id="165" idx="2"/>
          </p:cNvCxnSpPr>
          <p:nvPr/>
        </p:nvCxnSpPr>
        <p:spPr>
          <a:xfrm>
            <a:off x="4056760" y="3707395"/>
            <a:ext cx="2973600" cy="7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Shape 168"/>
          <p:cNvCxnSpPr>
            <a:stCxn id="166" idx="2"/>
            <a:endCxn id="150" idx="6"/>
          </p:cNvCxnSpPr>
          <p:nvPr/>
        </p:nvCxnSpPr>
        <p:spPr>
          <a:xfrm flipH="1">
            <a:off x="4089562" y="4747982"/>
            <a:ext cx="2940600" cy="3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Shape 169"/>
          <p:cNvCxnSpPr>
            <a:stCxn id="135" idx="6"/>
            <a:endCxn id="161" idx="2"/>
          </p:cNvCxnSpPr>
          <p:nvPr/>
        </p:nvCxnSpPr>
        <p:spPr>
          <a:xfrm>
            <a:off x="4089667" y="2162709"/>
            <a:ext cx="2940600" cy="28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Shape 170"/>
          <p:cNvSpPr/>
          <p:nvPr/>
        </p:nvSpPr>
        <p:spPr>
          <a:xfrm>
            <a:off x="867952" y="2289031"/>
            <a:ext cx="868500" cy="1947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INICIO TAREA #25</a:t>
            </a:r>
            <a:endParaRPr sz="600"/>
          </a:p>
        </p:txBody>
      </p:sp>
      <p:sp>
        <p:nvSpPr>
          <p:cNvPr id="171" name="Shape 171"/>
          <p:cNvSpPr/>
          <p:nvPr/>
        </p:nvSpPr>
        <p:spPr>
          <a:xfrm>
            <a:off x="867952" y="2928003"/>
            <a:ext cx="868500" cy="1947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FIN TAREA #25</a:t>
            </a:r>
            <a:endParaRPr sz="600"/>
          </a:p>
        </p:txBody>
      </p:sp>
      <p:sp>
        <p:nvSpPr>
          <p:cNvPr id="172" name="Shape 172"/>
          <p:cNvSpPr txBox="1"/>
          <p:nvPr/>
        </p:nvSpPr>
        <p:spPr>
          <a:xfrm>
            <a:off x="2540449" y="2054300"/>
            <a:ext cx="3972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clone</a:t>
            </a:r>
            <a:endParaRPr sz="600"/>
          </a:p>
        </p:txBody>
      </p:sp>
      <p:sp>
        <p:nvSpPr>
          <p:cNvPr id="173" name="Shape 173"/>
          <p:cNvSpPr txBox="1"/>
          <p:nvPr/>
        </p:nvSpPr>
        <p:spPr>
          <a:xfrm>
            <a:off x="2509388" y="2882238"/>
            <a:ext cx="8685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pull - merge - push</a:t>
            </a:r>
            <a:endParaRPr sz="600"/>
          </a:p>
        </p:txBody>
      </p:sp>
      <p:sp>
        <p:nvSpPr>
          <p:cNvPr id="174" name="Shape 174"/>
          <p:cNvSpPr txBox="1"/>
          <p:nvPr/>
        </p:nvSpPr>
        <p:spPr>
          <a:xfrm>
            <a:off x="2081719" y="2572686"/>
            <a:ext cx="5520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commit</a:t>
            </a:r>
            <a:endParaRPr sz="600"/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34266"/>
          <a:stretch/>
        </p:blipFill>
        <p:spPr>
          <a:xfrm>
            <a:off x="937925" y="3452225"/>
            <a:ext cx="6505575" cy="26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type="title"/>
          </p:nvPr>
        </p:nvSpPr>
        <p:spPr>
          <a:xfrm>
            <a:off x="666350" y="357675"/>
            <a:ext cx="73398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rgbClr val="FFFFFF"/>
                </a:solidFill>
              </a:rPr>
              <a:t>Flujo normal</a:t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5361287" y="2040600"/>
            <a:ext cx="3972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c</a:t>
            </a:r>
            <a:r>
              <a:rPr lang="es-ES" sz="600"/>
              <a:t>lone</a:t>
            </a:r>
            <a:endParaRPr sz="600"/>
          </a:p>
        </p:txBody>
      </p:sp>
      <p:sp>
        <p:nvSpPr>
          <p:cNvPr id="178" name="Shape 178"/>
          <p:cNvSpPr/>
          <p:nvPr/>
        </p:nvSpPr>
        <p:spPr>
          <a:xfrm flipH="1">
            <a:off x="7368777" y="2350581"/>
            <a:ext cx="868500" cy="1947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INICIO TAREA #24</a:t>
            </a:r>
            <a:endParaRPr sz="600"/>
          </a:p>
        </p:txBody>
      </p:sp>
      <p:sp>
        <p:nvSpPr>
          <p:cNvPr id="179" name="Shape 179"/>
          <p:cNvSpPr txBox="1"/>
          <p:nvPr/>
        </p:nvSpPr>
        <p:spPr>
          <a:xfrm>
            <a:off x="7368769" y="2645298"/>
            <a:ext cx="5520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commit</a:t>
            </a:r>
            <a:endParaRPr sz="600"/>
          </a:p>
        </p:txBody>
      </p:sp>
      <p:sp>
        <p:nvSpPr>
          <p:cNvPr id="180" name="Shape 180"/>
          <p:cNvSpPr/>
          <p:nvPr/>
        </p:nvSpPr>
        <p:spPr>
          <a:xfrm flipH="1">
            <a:off x="7368777" y="2989515"/>
            <a:ext cx="868500" cy="1947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FIN TAREA #24</a:t>
            </a:r>
            <a:endParaRPr sz="600"/>
          </a:p>
        </p:txBody>
      </p:sp>
      <p:sp>
        <p:nvSpPr>
          <p:cNvPr id="181" name="Shape 181"/>
          <p:cNvSpPr txBox="1"/>
          <p:nvPr/>
        </p:nvSpPr>
        <p:spPr>
          <a:xfrm>
            <a:off x="5361350" y="2583775"/>
            <a:ext cx="5520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pull - p</a:t>
            </a:r>
            <a:r>
              <a:rPr lang="es-ES" sz="600"/>
              <a:t>ush</a:t>
            </a:r>
            <a:endParaRPr sz="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596900" y="320675"/>
            <a:ext cx="73398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Modelo de branching</a:t>
            </a:r>
            <a:endParaRPr/>
          </a:p>
        </p:txBody>
      </p:sp>
      <p:cxnSp>
        <p:nvCxnSpPr>
          <p:cNvPr id="188" name="Shape 188"/>
          <p:cNvCxnSpPr/>
          <p:nvPr/>
        </p:nvCxnSpPr>
        <p:spPr>
          <a:xfrm>
            <a:off x="551323" y="1745325"/>
            <a:ext cx="0" cy="426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Shape 189"/>
          <p:cNvCxnSpPr/>
          <p:nvPr/>
        </p:nvCxnSpPr>
        <p:spPr>
          <a:xfrm>
            <a:off x="2852291" y="1745325"/>
            <a:ext cx="0" cy="426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Shape 190"/>
          <p:cNvCxnSpPr/>
          <p:nvPr/>
        </p:nvCxnSpPr>
        <p:spPr>
          <a:xfrm>
            <a:off x="5153259" y="1745325"/>
            <a:ext cx="0" cy="426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Shape 191"/>
          <p:cNvSpPr/>
          <p:nvPr/>
        </p:nvSpPr>
        <p:spPr>
          <a:xfrm>
            <a:off x="426340" y="1986107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426340" y="2361028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426340" y="2735949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4" name="Shape 194"/>
          <p:cNvCxnSpPr/>
          <p:nvPr/>
        </p:nvCxnSpPr>
        <p:spPr>
          <a:xfrm>
            <a:off x="7454227" y="1745325"/>
            <a:ext cx="0" cy="426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Shape 195"/>
          <p:cNvSpPr/>
          <p:nvPr/>
        </p:nvSpPr>
        <p:spPr>
          <a:xfrm>
            <a:off x="7323280" y="1838484"/>
            <a:ext cx="250200" cy="198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 flipH="1">
            <a:off x="7696778" y="1838484"/>
            <a:ext cx="652500" cy="198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>
                <a:solidFill>
                  <a:srgbClr val="FFFFFF"/>
                </a:solidFill>
              </a:rPr>
              <a:t>tag 0.0</a:t>
            </a:r>
            <a:endParaRPr sz="700">
              <a:solidFill>
                <a:srgbClr val="FFFFFF"/>
              </a:solidFill>
            </a:endParaRPr>
          </a:p>
        </p:txBody>
      </p:sp>
      <p:cxnSp>
        <p:nvCxnSpPr>
          <p:cNvPr id="197" name="Shape 197"/>
          <p:cNvCxnSpPr>
            <a:stCxn id="195" idx="2"/>
            <a:endCxn id="191" idx="6"/>
          </p:cNvCxnSpPr>
          <p:nvPr/>
        </p:nvCxnSpPr>
        <p:spPr>
          <a:xfrm flipH="1">
            <a:off x="676480" y="1937484"/>
            <a:ext cx="6646800" cy="147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Shape 198"/>
          <p:cNvSpPr/>
          <p:nvPr/>
        </p:nvSpPr>
        <p:spPr>
          <a:xfrm>
            <a:off x="426325" y="3110869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26340" y="3860711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727308" y="3905126"/>
            <a:ext cx="250200" cy="1980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028261" y="2986790"/>
            <a:ext cx="250200" cy="19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2727324" y="4212154"/>
            <a:ext cx="250200" cy="1980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727324" y="4519182"/>
            <a:ext cx="250200" cy="198000"/>
          </a:xfrm>
          <a:prstGeom prst="ellipse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4" name="Shape 204"/>
          <p:cNvCxnSpPr>
            <a:stCxn id="199" idx="6"/>
            <a:endCxn id="200" idx="2"/>
          </p:cNvCxnSpPr>
          <p:nvPr/>
        </p:nvCxnSpPr>
        <p:spPr>
          <a:xfrm>
            <a:off x="676540" y="3959711"/>
            <a:ext cx="2050800" cy="44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" name="Shape 205"/>
          <p:cNvSpPr/>
          <p:nvPr/>
        </p:nvSpPr>
        <p:spPr>
          <a:xfrm>
            <a:off x="426340" y="4235631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Shape 206"/>
          <p:cNvCxnSpPr>
            <a:stCxn id="195" idx="2"/>
            <a:endCxn id="201" idx="7"/>
          </p:cNvCxnSpPr>
          <p:nvPr/>
        </p:nvCxnSpPr>
        <p:spPr>
          <a:xfrm flipH="1">
            <a:off x="5241880" y="1937484"/>
            <a:ext cx="2081400" cy="1078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Shape 207"/>
          <p:cNvSpPr/>
          <p:nvPr/>
        </p:nvSpPr>
        <p:spPr>
          <a:xfrm>
            <a:off x="426340" y="3485790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Shape 208"/>
          <p:cNvCxnSpPr>
            <a:stCxn id="201" idx="2"/>
            <a:endCxn id="207" idx="6"/>
          </p:cNvCxnSpPr>
          <p:nvPr/>
        </p:nvCxnSpPr>
        <p:spPr>
          <a:xfrm flipH="1">
            <a:off x="676461" y="3085790"/>
            <a:ext cx="4351800" cy="498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Shape 209"/>
          <p:cNvSpPr/>
          <p:nvPr/>
        </p:nvSpPr>
        <p:spPr>
          <a:xfrm>
            <a:off x="7322087" y="3527798"/>
            <a:ext cx="250200" cy="198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 flipH="1">
            <a:off x="7710650" y="3527798"/>
            <a:ext cx="652500" cy="198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>
                <a:solidFill>
                  <a:srgbClr val="FFFFFF"/>
                </a:solidFill>
              </a:rPr>
              <a:t>tag 0.1</a:t>
            </a:r>
            <a:endParaRPr sz="700">
              <a:solidFill>
                <a:srgbClr val="FFFFFF"/>
              </a:solidFill>
            </a:endParaRPr>
          </a:p>
        </p:txBody>
      </p:sp>
      <p:cxnSp>
        <p:nvCxnSpPr>
          <p:cNvPr id="211" name="Shape 211"/>
          <p:cNvCxnSpPr>
            <a:stCxn id="201" idx="6"/>
            <a:endCxn id="209" idx="2"/>
          </p:cNvCxnSpPr>
          <p:nvPr/>
        </p:nvCxnSpPr>
        <p:spPr>
          <a:xfrm>
            <a:off x="5278461" y="3085790"/>
            <a:ext cx="2043600" cy="540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Shape 212"/>
          <p:cNvSpPr/>
          <p:nvPr/>
        </p:nvSpPr>
        <p:spPr>
          <a:xfrm>
            <a:off x="7329245" y="4850402"/>
            <a:ext cx="250200" cy="198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3" name="Shape 213"/>
          <p:cNvCxnSpPr>
            <a:stCxn id="203" idx="6"/>
            <a:endCxn id="212" idx="2"/>
          </p:cNvCxnSpPr>
          <p:nvPr/>
        </p:nvCxnSpPr>
        <p:spPr>
          <a:xfrm>
            <a:off x="2977524" y="4618182"/>
            <a:ext cx="4351800" cy="331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Shape 214"/>
          <p:cNvSpPr/>
          <p:nvPr/>
        </p:nvSpPr>
        <p:spPr>
          <a:xfrm>
            <a:off x="426325" y="4592993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426325" y="4950355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6" name="Shape 216"/>
          <p:cNvCxnSpPr>
            <a:stCxn id="203" idx="2"/>
            <a:endCxn id="215" idx="6"/>
          </p:cNvCxnSpPr>
          <p:nvPr/>
        </p:nvCxnSpPr>
        <p:spPr>
          <a:xfrm flipH="1">
            <a:off x="676524" y="4618182"/>
            <a:ext cx="2050800" cy="431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Shape 217"/>
          <p:cNvSpPr/>
          <p:nvPr/>
        </p:nvSpPr>
        <p:spPr>
          <a:xfrm>
            <a:off x="426340" y="5325274"/>
            <a:ext cx="250200" cy="1980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379662" y="4187029"/>
            <a:ext cx="1276800" cy="2481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/>
              <a:t>BUG FIXING</a:t>
            </a:r>
            <a:endParaRPr sz="700"/>
          </a:p>
        </p:txBody>
      </p:sp>
      <p:sp>
        <p:nvSpPr>
          <p:cNvPr id="219" name="Shape 219"/>
          <p:cNvSpPr/>
          <p:nvPr/>
        </p:nvSpPr>
        <p:spPr>
          <a:xfrm flipH="1">
            <a:off x="758517" y="2346351"/>
            <a:ext cx="966300" cy="198000"/>
          </a:xfrm>
          <a:prstGeom prst="chevron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TAREA #23</a:t>
            </a:r>
            <a:endParaRPr sz="600"/>
          </a:p>
        </p:txBody>
      </p:sp>
      <p:sp>
        <p:nvSpPr>
          <p:cNvPr id="220" name="Shape 220"/>
          <p:cNvSpPr/>
          <p:nvPr/>
        </p:nvSpPr>
        <p:spPr>
          <a:xfrm flipH="1">
            <a:off x="758517" y="2716027"/>
            <a:ext cx="966300" cy="198000"/>
          </a:xfrm>
          <a:prstGeom prst="chevron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TAREA #28</a:t>
            </a:r>
            <a:endParaRPr sz="600"/>
          </a:p>
        </p:txBody>
      </p:sp>
      <p:sp>
        <p:nvSpPr>
          <p:cNvPr id="221" name="Shape 221"/>
          <p:cNvSpPr/>
          <p:nvPr/>
        </p:nvSpPr>
        <p:spPr>
          <a:xfrm flipH="1">
            <a:off x="758517" y="3082784"/>
            <a:ext cx="966300" cy="198000"/>
          </a:xfrm>
          <a:prstGeom prst="chevron">
            <a:avLst>
              <a:gd fmla="val 50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/>
              <a:t>TAREA #25</a:t>
            </a:r>
            <a:endParaRPr sz="600"/>
          </a:p>
        </p:txBody>
      </p:sp>
      <p:sp>
        <p:nvSpPr>
          <p:cNvPr id="222" name="Shape 222"/>
          <p:cNvSpPr/>
          <p:nvPr/>
        </p:nvSpPr>
        <p:spPr>
          <a:xfrm flipH="1">
            <a:off x="3050163" y="3835564"/>
            <a:ext cx="906600" cy="248100"/>
          </a:xfrm>
          <a:prstGeom prst="homePlate">
            <a:avLst>
              <a:gd fmla="val 50000" name="adj"/>
            </a:avLst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/>
              <a:t>Release 1.0</a:t>
            </a:r>
            <a:endParaRPr sz="700"/>
          </a:p>
        </p:txBody>
      </p:sp>
      <p:sp>
        <p:nvSpPr>
          <p:cNvPr id="223" name="Shape 223"/>
          <p:cNvSpPr/>
          <p:nvPr/>
        </p:nvSpPr>
        <p:spPr>
          <a:xfrm flipH="1">
            <a:off x="7710650" y="4850402"/>
            <a:ext cx="652500" cy="198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>
                <a:solidFill>
                  <a:srgbClr val="FFFFFF"/>
                </a:solidFill>
              </a:rPr>
              <a:t>tag 1.0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29602" y="1330375"/>
            <a:ext cx="10437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</a:rPr>
              <a:t>Dev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5" name="Shape 225"/>
          <p:cNvSpPr txBox="1"/>
          <p:nvPr/>
        </p:nvSpPr>
        <p:spPr>
          <a:xfrm>
            <a:off x="2488025" y="1359825"/>
            <a:ext cx="8652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</a:rPr>
              <a:t>Releas</a:t>
            </a:r>
            <a:r>
              <a:rPr lang="es-ES" sz="1200"/>
              <a:t>e</a:t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4767950" y="1359825"/>
            <a:ext cx="8652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</a:rPr>
              <a:t>Hot Fix</a:t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7071475" y="1359825"/>
            <a:ext cx="8652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0000"/>
                </a:solidFill>
              </a:rPr>
              <a:t>Master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596900" y="320675"/>
            <a:ext cx="73398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Integración continua</a:t>
            </a:r>
            <a:endParaRPr/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150450" y="1622000"/>
            <a:ext cx="2592900" cy="3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20"/>
              </a:spcBef>
              <a:spcAft>
                <a:spcPts val="0"/>
              </a:spcAft>
              <a:buNone/>
            </a:pPr>
            <a:r>
              <a:rPr lang="es-ES" sz="1400"/>
              <a:t>Es una </a:t>
            </a:r>
            <a:r>
              <a:rPr lang="es-ES" sz="1400"/>
              <a:t>práctica</a:t>
            </a:r>
            <a:r>
              <a:rPr lang="es-ES" sz="1400"/>
              <a:t> de software en donde los cambios en el software se combinan en un repositorio local, </a:t>
            </a:r>
            <a:r>
              <a:rPr lang="es-ES" sz="1400"/>
              <a:t>periódica</a:t>
            </a:r>
            <a:r>
              <a:rPr lang="es-ES" sz="1400"/>
              <a:t> y frecuentemente, con el objetivo de la </a:t>
            </a:r>
            <a:r>
              <a:rPr lang="es-ES" sz="1400"/>
              <a:t>detección</a:t>
            </a:r>
            <a:r>
              <a:rPr lang="es-ES" sz="1400"/>
              <a:t> de errores temprana. </a:t>
            </a:r>
            <a:endParaRPr sz="1400"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75" y="1246624"/>
            <a:ext cx="5929226" cy="38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2185900" y="5274800"/>
            <a:ext cx="6486600" cy="7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Normalmente esta integración es automatizada.</a:t>
            </a:r>
            <a:endParaRPr sz="18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95043"/>
            <a:ext cx="3264826" cy="10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5725"/>
            <a:ext cx="8672500" cy="47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>
            <p:ph type="title"/>
          </p:nvPr>
        </p:nvSpPr>
        <p:spPr>
          <a:xfrm>
            <a:off x="596900" y="320675"/>
            <a:ext cx="7339800" cy="7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 Preguntas ?</a:t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5460025" y="5097200"/>
            <a:ext cx="24768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/>
              <a:t>Gracias!</a:t>
            </a:r>
            <a:endParaRPr b="1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plate">
  <a:themeElements>
    <a:clrScheme name="Enge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