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369" r:id="rId2"/>
    <p:sldId id="372" r:id="rId3"/>
    <p:sldId id="367" r:id="rId4"/>
    <p:sldId id="378" r:id="rId5"/>
    <p:sldId id="399" r:id="rId6"/>
    <p:sldId id="371" r:id="rId7"/>
    <p:sldId id="374" r:id="rId8"/>
    <p:sldId id="398" r:id="rId9"/>
    <p:sldId id="375" r:id="rId10"/>
    <p:sldId id="391" r:id="rId11"/>
  </p:sldIdLst>
  <p:sldSz cx="8672513" cy="6008688"/>
  <p:notesSz cx="6858000" cy="9144000"/>
  <p:embeddedFontLst>
    <p:embeddedFont>
      <p:font typeface="Trebuchet MS" panose="020B0603020202020204" pitchFamily="34" charset="0"/>
      <p:regular r:id="rId13"/>
      <p:bold r:id="rId14"/>
      <p:italic r:id="rId15"/>
      <p:boldItalic r:id="rId16"/>
    </p:embeddedFont>
    <p:embeddedFont>
      <p:font typeface="Raleway"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4094" autoAdjust="0"/>
  </p:normalViewPr>
  <p:slideViewPr>
    <p:cSldViewPr>
      <p:cViewPr varScale="1">
        <p:scale>
          <a:sx n="63" d="100"/>
          <a:sy n="63" d="100"/>
        </p:scale>
        <p:origin x="1680" y="66"/>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11/09/2018</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10</a:t>
            </a:fld>
            <a:endParaRPr lang="es-AR" dirty="0"/>
          </a:p>
        </p:txBody>
      </p:sp>
    </p:spTree>
    <p:extLst>
      <p:ext uri="{BB962C8B-B14F-4D97-AF65-F5344CB8AC3E}">
        <p14:creationId xmlns:p14="http://schemas.microsoft.com/office/powerpoint/2010/main" val="271072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aseline="0" dirty="0" smtClean="0"/>
              <a:t>Se trata de pruebas que no buscan corroborar la funcionalidad de una software sino otras cuestiones como ser eficiencia, usabilidad, mantenibilidad, fiabilidad, portabilidad, etc.</a:t>
            </a:r>
          </a:p>
          <a:p>
            <a:r>
              <a:rPr lang="es-AR" baseline="0" dirty="0" smtClean="0"/>
              <a:t>Su necesidad surge del análisis de riesgos.</a:t>
            </a:r>
          </a:p>
          <a:p>
            <a:endParaRPr lang="es-AR"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a:t>
            </a:fld>
            <a:endParaRPr lang="es-AR" dirty="0"/>
          </a:p>
        </p:txBody>
      </p:sp>
    </p:spTree>
    <p:extLst>
      <p:ext uri="{BB962C8B-B14F-4D97-AF65-F5344CB8AC3E}">
        <p14:creationId xmlns:p14="http://schemas.microsoft.com/office/powerpoint/2010/main" val="53437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mj-lt"/>
              <a:buAutoNum type="arabicPeriod"/>
            </a:pPr>
            <a:endParaRPr lang="es-AR"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a:t>
            </a:fld>
            <a:endParaRPr lang="es-AR" dirty="0"/>
          </a:p>
        </p:txBody>
      </p:sp>
    </p:spTree>
    <p:extLst>
      <p:ext uri="{BB962C8B-B14F-4D97-AF65-F5344CB8AC3E}">
        <p14:creationId xmlns:p14="http://schemas.microsoft.com/office/powerpoint/2010/main" val="315288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5</a:t>
            </a:fld>
            <a:endParaRPr lang="es-AR" dirty="0"/>
          </a:p>
        </p:txBody>
      </p:sp>
    </p:spTree>
    <p:extLst>
      <p:ext uri="{BB962C8B-B14F-4D97-AF65-F5344CB8AC3E}">
        <p14:creationId xmlns:p14="http://schemas.microsoft.com/office/powerpoint/2010/main" val="268140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aseline="0" dirty="0" smtClean="0"/>
              <a:t>Es </a:t>
            </a:r>
            <a:r>
              <a:rPr lang="es-AR" baseline="0" dirty="0" err="1" smtClean="0"/>
              <a:t>Jmeter</a:t>
            </a:r>
            <a:r>
              <a:rPr lang="es-AR" baseline="0" dirty="0" smtClean="0"/>
              <a:t> la mejor? Esta es una pregunta imposible de responder sin un contexto. Como siempre que se evalúa el uso de una herramienta, es necesario analizar el contexto del proyecto, de la empresa, el ROI, entre otras características de indicadores.</a:t>
            </a:r>
          </a:p>
          <a:p>
            <a:r>
              <a:rPr lang="es-AR" baseline="0" dirty="0" smtClean="0"/>
              <a:t>Si se puede afirmar que es la herramienta (open source) mas utilizada en el mercado  junto con Load </a:t>
            </a:r>
            <a:r>
              <a:rPr lang="es-AR" baseline="0" dirty="0" err="1" smtClean="0"/>
              <a:t>Runner</a:t>
            </a:r>
            <a:r>
              <a:rPr lang="es-AR" baseline="0" dirty="0" smtClean="0"/>
              <a:t> de HP (comercial)</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6</a:t>
            </a:fld>
            <a:endParaRPr lang="es-AR" dirty="0"/>
          </a:p>
        </p:txBody>
      </p:sp>
    </p:spTree>
    <p:extLst>
      <p:ext uri="{BB962C8B-B14F-4D97-AF65-F5344CB8AC3E}">
        <p14:creationId xmlns:p14="http://schemas.microsoft.com/office/powerpoint/2010/main" val="60629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AR" dirty="0" smtClean="0"/>
              <a:t>Otros elementos:</a:t>
            </a:r>
          </a:p>
          <a:p>
            <a:pPr marL="285750" indent="-285750">
              <a:buFont typeface="Arial" panose="020B0604020202020204" pitchFamily="34" charset="0"/>
              <a:buChar char="•"/>
            </a:pPr>
            <a:r>
              <a:rPr lang="es-AR" dirty="0" smtClean="0"/>
              <a:t>HTTP </a:t>
            </a:r>
            <a:r>
              <a:rPr lang="es-AR" dirty="0" smtClean="0"/>
              <a:t>Cookie</a:t>
            </a:r>
            <a:r>
              <a:rPr lang="es-AR" baseline="0" dirty="0" smtClean="0"/>
              <a:t> </a:t>
            </a:r>
            <a:r>
              <a:rPr lang="es-AR" baseline="0" dirty="0" smtClean="0"/>
              <a:t>Manager</a:t>
            </a:r>
          </a:p>
          <a:p>
            <a:pPr marL="285750" indent="-285750">
              <a:buFont typeface="Arial" panose="020B0604020202020204" pitchFamily="34" charset="0"/>
              <a:buChar char="•"/>
            </a:pPr>
            <a:r>
              <a:rPr lang="es-AR" baseline="0" dirty="0" smtClean="0"/>
              <a:t>HTTP Default Request</a:t>
            </a:r>
          </a:p>
          <a:p>
            <a:pPr marL="285750" indent="-285750">
              <a:buFont typeface="Arial" panose="020B0604020202020204" pitchFamily="34" charset="0"/>
              <a:buChar char="•"/>
            </a:pPr>
            <a:r>
              <a:rPr lang="es-AR" baseline="0" dirty="0" smtClean="0"/>
              <a:t>HTTP </a:t>
            </a:r>
            <a:r>
              <a:rPr lang="es-AR" baseline="0" dirty="0" smtClean="0"/>
              <a:t>Cache Manager</a:t>
            </a:r>
          </a:p>
          <a:p>
            <a:pPr marL="0" indent="0">
              <a:buFont typeface="Arial" panose="020B0604020202020204" pitchFamily="34" charset="0"/>
              <a:buNone/>
            </a:pPr>
            <a:endParaRPr lang="es-AR" baseline="0" dirty="0" smtClean="0"/>
          </a:p>
          <a:p>
            <a:pPr marL="0" indent="0">
              <a:buFont typeface="Arial" panose="020B0604020202020204" pitchFamily="34" charset="0"/>
              <a:buNone/>
            </a:pPr>
            <a:endParaRPr lang="es-AR" baseline="0" dirty="0" smtClean="0"/>
          </a:p>
          <a:p>
            <a:pPr marL="0" indent="0">
              <a:buFont typeface="Arial" panose="020B0604020202020204" pitchFamily="34" charset="0"/>
              <a:buNone/>
            </a:pPr>
            <a:endParaRPr lang="es-AR" baseline="0" dirty="0" smtClean="0"/>
          </a:p>
          <a:p>
            <a:pPr marL="0" indent="0">
              <a:buFont typeface="Arial" panose="020B0604020202020204" pitchFamily="34" charset="0"/>
              <a:buNone/>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7</a:t>
            </a:fld>
            <a:endParaRPr lang="es-AR" dirty="0"/>
          </a:p>
        </p:txBody>
      </p:sp>
    </p:spTree>
    <p:extLst>
      <p:ext uri="{BB962C8B-B14F-4D97-AF65-F5344CB8AC3E}">
        <p14:creationId xmlns:p14="http://schemas.microsoft.com/office/powerpoint/2010/main" val="236751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mj-lt"/>
              <a:buAutoNum type="arabicPeriod"/>
            </a:pPr>
            <a:r>
              <a:rPr lang="es-AR" dirty="0" smtClean="0"/>
              <a:t>Verificar la respuesta de la API por </a:t>
            </a:r>
            <a:r>
              <a:rPr lang="es-AR" dirty="0" err="1" smtClean="0"/>
              <a:t>Swagger</a:t>
            </a:r>
            <a:endParaRPr lang="es-AR" dirty="0" smtClean="0"/>
          </a:p>
          <a:p>
            <a:pPr marL="342900" indent="-342900">
              <a:buFont typeface="+mj-lt"/>
              <a:buAutoNum type="arabicPeriod"/>
            </a:pPr>
            <a:r>
              <a:rPr lang="es-AR" dirty="0" smtClean="0"/>
              <a:t>Abrir </a:t>
            </a:r>
            <a:r>
              <a:rPr lang="es-AR" dirty="0" err="1" smtClean="0"/>
              <a:t>Jmeter</a:t>
            </a:r>
            <a:r>
              <a:rPr lang="es-AR" dirty="0" smtClean="0"/>
              <a:t> y crear script nuevo</a:t>
            </a:r>
          </a:p>
          <a:p>
            <a:pPr marL="342900" indent="-342900">
              <a:buFont typeface="+mj-lt"/>
              <a:buAutoNum type="arabicPeriod"/>
            </a:pPr>
            <a:r>
              <a:rPr lang="es-AR" dirty="0" smtClean="0"/>
              <a:t>Agregar </a:t>
            </a:r>
            <a:r>
              <a:rPr lang="es-AR" dirty="0" err="1" smtClean="0"/>
              <a:t>assertion</a:t>
            </a:r>
            <a:endParaRPr lang="es-AR" dirty="0" smtClean="0"/>
          </a:p>
          <a:p>
            <a:pPr marL="342900" indent="-342900">
              <a:buFont typeface="+mj-lt"/>
              <a:buAutoNum type="arabicPeriod"/>
            </a:pPr>
            <a:r>
              <a:rPr lang="es-AR" dirty="0" smtClean="0"/>
              <a:t>Agregar otro servicio</a:t>
            </a:r>
          </a:p>
          <a:p>
            <a:pPr marL="342900" indent="-342900">
              <a:buFont typeface="+mj-lt"/>
              <a:buAutoNum type="arabicPeriod"/>
            </a:pPr>
            <a:r>
              <a:rPr lang="es-AR" dirty="0" smtClean="0"/>
              <a:t>Agrupar usando HTTP</a:t>
            </a:r>
            <a:r>
              <a:rPr lang="es-AR" baseline="0" dirty="0" smtClean="0"/>
              <a:t> Request Manager y agrupar las </a:t>
            </a:r>
            <a:r>
              <a:rPr lang="es-AR" baseline="0" dirty="0" err="1" smtClean="0"/>
              <a:t>asserions</a:t>
            </a:r>
            <a:endParaRPr lang="es-AR" dirty="0" smtClean="0"/>
          </a:p>
          <a:p>
            <a:pPr marL="342900" indent="-342900">
              <a:buFont typeface="+mj-lt"/>
              <a:buAutoNum type="arabicPeriod"/>
            </a:pP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8</a:t>
            </a:fld>
            <a:endParaRPr lang="es-AR" dirty="0"/>
          </a:p>
        </p:txBody>
      </p:sp>
    </p:spTree>
    <p:extLst>
      <p:ext uri="{BB962C8B-B14F-4D97-AF65-F5344CB8AC3E}">
        <p14:creationId xmlns:p14="http://schemas.microsoft.com/office/powerpoint/2010/main" val="69359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Desde el </a:t>
            </a:r>
            <a:r>
              <a:rPr lang="es-AR" dirty="0" err="1" smtClean="0"/>
              <a:t>bin</a:t>
            </a:r>
            <a:r>
              <a:rPr lang="es-AR" dirty="0" smtClean="0"/>
              <a:t> de </a:t>
            </a:r>
            <a:r>
              <a:rPr lang="es-AR" dirty="0" err="1" smtClean="0"/>
              <a:t>Jmeter</a:t>
            </a:r>
            <a:r>
              <a:rPr lang="es-AR" dirty="0" smtClean="0"/>
              <a:t>:</a:t>
            </a:r>
          </a:p>
          <a:p>
            <a:r>
              <a:rPr lang="es-AR" dirty="0" smtClean="0"/>
              <a:t>“</a:t>
            </a:r>
            <a:r>
              <a:rPr lang="es-AR" dirty="0" err="1" smtClean="0"/>
              <a:t>Jmeter</a:t>
            </a:r>
            <a:r>
              <a:rPr lang="es-AR" dirty="0" smtClean="0"/>
              <a:t> –n –t” + Ruta </a:t>
            </a:r>
            <a:r>
              <a:rPr lang="es-AR" dirty="0" err="1" smtClean="0"/>
              <a:t>jmx</a:t>
            </a:r>
            <a:r>
              <a:rPr lang="es-AR" dirty="0" smtClean="0"/>
              <a:t> + “-L” + Ruta log + “-e –o” + Ruta html.</a:t>
            </a:r>
          </a:p>
          <a:p>
            <a:r>
              <a:rPr lang="es-AR" dirty="0" smtClean="0"/>
              <a:t> </a:t>
            </a:r>
          </a:p>
          <a:p>
            <a:r>
              <a:rPr lang="es-AR" dirty="0" err="1" smtClean="0"/>
              <a:t>jmeter</a:t>
            </a:r>
            <a:r>
              <a:rPr lang="es-AR" dirty="0" smtClean="0"/>
              <a:t> -n -t D:\TechnicalQA\BurguerKing\APIs.jmx -l D:\TechnicalQA\BurguerKing\new.log -e -o D:\TechnicalQA\BurguerKing\html</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9</a:t>
            </a:fld>
            <a:endParaRPr lang="es-AR" dirty="0"/>
          </a:p>
        </p:txBody>
      </p:sp>
    </p:spTree>
    <p:extLst>
      <p:ext uri="{BB962C8B-B14F-4D97-AF65-F5344CB8AC3E}">
        <p14:creationId xmlns:p14="http://schemas.microsoft.com/office/powerpoint/2010/main" val="3231203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11/09/2018</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r>
              <a:rPr lang="es-ES" sz="4400" b="1" dirty="0" smtClean="0">
                <a:solidFill>
                  <a:schemeClr val="accent1"/>
                </a:solidFill>
              </a:rPr>
              <a:t>JMeter</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Preguntas?</a:t>
            </a:r>
            <a:endParaRPr lang="es-AR" dirty="0"/>
          </a:p>
        </p:txBody>
      </p:sp>
      <p:sp>
        <p:nvSpPr>
          <p:cNvPr id="3" name="Marcador de texto 2"/>
          <p:cNvSpPr>
            <a:spLocks noGrp="1"/>
          </p:cNvSpPr>
          <p:nvPr>
            <p:ph type="body" sz="quarter" idx="10"/>
          </p:nvPr>
        </p:nvSpPr>
        <p:spPr/>
        <p:txBody>
          <a:bodyPr/>
          <a:lstStyle/>
          <a:p>
            <a:endParaRPr lang="es-AR"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218487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652720" y="1420168"/>
            <a:ext cx="7715984" cy="3528392"/>
          </a:xfrm>
        </p:spPr>
        <p:txBody>
          <a:bodyPr/>
          <a:lstStyle/>
          <a:p>
            <a:pPr marL="342900" indent="-342900">
              <a:buFont typeface="+mj-lt"/>
              <a:buAutoNum type="arabicPeriod"/>
            </a:pPr>
            <a:r>
              <a:rPr lang="es-AR" sz="1800" dirty="0" smtClean="0"/>
              <a:t>Teoría: Introducción.</a:t>
            </a:r>
          </a:p>
          <a:p>
            <a:pPr marL="342900" indent="-342900">
              <a:buFont typeface="+mj-lt"/>
              <a:buAutoNum type="arabicPeriod"/>
            </a:pPr>
            <a:endParaRPr lang="es-AR" sz="1800" dirty="0" smtClean="0"/>
          </a:p>
          <a:p>
            <a:pPr marL="342900" indent="-342900">
              <a:buFont typeface="+mj-lt"/>
              <a:buAutoNum type="arabicPeriod"/>
            </a:pPr>
            <a:r>
              <a:rPr lang="es-AR" sz="1800" dirty="0" smtClean="0"/>
              <a:t>Practica I: Frontend.</a:t>
            </a:r>
          </a:p>
          <a:p>
            <a:pPr marL="342900" indent="-342900">
              <a:buFont typeface="+mj-lt"/>
              <a:buAutoNum type="arabicPeriod"/>
            </a:pPr>
            <a:endParaRPr lang="es-AR" sz="1800" dirty="0" smtClean="0"/>
          </a:p>
          <a:p>
            <a:pPr marL="342900" indent="-342900">
              <a:buFont typeface="+mj-lt"/>
              <a:buAutoNum type="arabicPeriod"/>
            </a:pPr>
            <a:r>
              <a:rPr lang="es-AR" sz="1800" dirty="0" smtClean="0"/>
              <a:t>Practica II: Web service.</a:t>
            </a:r>
          </a:p>
          <a:p>
            <a:pPr marL="342900" indent="-342900">
              <a:buFont typeface="+mj-lt"/>
              <a:buAutoNum type="arabicPeriod"/>
            </a:pPr>
            <a:endParaRPr lang="es-AR" sz="1800" dirty="0" smtClean="0"/>
          </a:p>
          <a:p>
            <a:pPr marL="342900" indent="-342900">
              <a:buFont typeface="+mj-lt"/>
              <a:buAutoNum type="arabicPeriod"/>
            </a:pPr>
            <a:r>
              <a:rPr lang="es-AR" sz="1800" dirty="0" smtClean="0"/>
              <a:t>Ejecución y resultados..</a:t>
            </a:r>
          </a:p>
          <a:p>
            <a:endParaRPr lang="es-AR" sz="1800" dirty="0"/>
          </a:p>
        </p:txBody>
      </p:sp>
      <p:sp>
        <p:nvSpPr>
          <p:cNvPr id="4" name="Marcador de texto 3"/>
          <p:cNvSpPr>
            <a:spLocks noGrp="1"/>
          </p:cNvSpPr>
          <p:nvPr>
            <p:ph type="body" sz="quarter" idx="11"/>
          </p:nvPr>
        </p:nvSpPr>
        <p:spPr/>
        <p:txBody>
          <a:bodyPr/>
          <a:lstStyle/>
          <a:p>
            <a:r>
              <a:rPr lang="es-AR" dirty="0" smtClean="0"/>
              <a:t>1.1 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a:t>
            </a:r>
            <a:r>
              <a:rPr lang="es-AR" dirty="0"/>
              <a:t>Teoría: Introducción.</a:t>
            </a:r>
            <a:br>
              <a:rPr lang="es-AR" dirty="0"/>
            </a:br>
            <a:endParaRPr lang="es-ES" dirty="0"/>
          </a:p>
        </p:txBody>
      </p:sp>
      <p:sp>
        <p:nvSpPr>
          <p:cNvPr id="4" name="Marcador de texto 3"/>
          <p:cNvSpPr>
            <a:spLocks noGrp="1"/>
          </p:cNvSpPr>
          <p:nvPr>
            <p:ph type="body" sz="quarter" idx="11"/>
          </p:nvPr>
        </p:nvSpPr>
        <p:spPr/>
        <p:txBody>
          <a:bodyPr/>
          <a:lstStyle/>
          <a:p>
            <a:r>
              <a:rPr lang="es-ES" dirty="0" smtClean="0"/>
              <a:t>1.1 Pruebas no funcionales.</a:t>
            </a:r>
            <a:endParaRPr lang="es-ES" dirty="0"/>
          </a:p>
        </p:txBody>
      </p:sp>
      <p:sp>
        <p:nvSpPr>
          <p:cNvPr id="3" name="Marcador de texto 2"/>
          <p:cNvSpPr>
            <a:spLocks noGrp="1"/>
          </p:cNvSpPr>
          <p:nvPr>
            <p:ph type="body" sz="quarter" idx="10"/>
          </p:nvPr>
        </p:nvSpPr>
        <p:spPr>
          <a:xfrm>
            <a:off x="735856" y="1780208"/>
            <a:ext cx="7488832" cy="3888432"/>
          </a:xfrm>
        </p:spPr>
        <p:txBody>
          <a:bodyPr/>
          <a:lstStyle/>
          <a:p>
            <a:pPr marL="285750" indent="-285750">
              <a:buFont typeface="Arial" panose="020B0604020202020204" pitchFamily="34" charset="0"/>
              <a:buChar char="•"/>
            </a:pPr>
            <a:r>
              <a:rPr lang="es-AR" dirty="0" smtClean="0"/>
              <a:t>Objetivo: Encontrar defectos no relacionados a reglas de negocio, validaciones o funcionalidades.</a:t>
            </a:r>
          </a:p>
          <a:p>
            <a:pPr marL="285750" indent="-285750">
              <a:buFont typeface="Arial" panose="020B0604020202020204" pitchFamily="34" charset="0"/>
              <a:buChar char="•"/>
            </a:pPr>
            <a:r>
              <a:rPr lang="es-AR" dirty="0" smtClean="0"/>
              <a:t>Tipos de pruebas no funcionales:</a:t>
            </a:r>
          </a:p>
          <a:p>
            <a:pPr marL="723885" lvl="1" indent="-342900">
              <a:buFont typeface="+mj-lt"/>
              <a:buAutoNum type="arabicPeriod"/>
            </a:pPr>
            <a:r>
              <a:rPr lang="es-AR" dirty="0" smtClean="0"/>
              <a:t>Seguridad</a:t>
            </a:r>
          </a:p>
          <a:p>
            <a:pPr marL="723885" lvl="1" indent="-342900">
              <a:buFont typeface="+mj-lt"/>
              <a:buAutoNum type="arabicPeriod"/>
            </a:pPr>
            <a:r>
              <a:rPr lang="es-AR" dirty="0" smtClean="0"/>
              <a:t>Usabilidad</a:t>
            </a:r>
          </a:p>
          <a:p>
            <a:pPr marL="723885" lvl="1" indent="-342900">
              <a:buFont typeface="+mj-lt"/>
              <a:buAutoNum type="arabicPeriod"/>
            </a:pPr>
            <a:r>
              <a:rPr lang="es-AR" dirty="0" smtClean="0"/>
              <a:t>Portabilidad.</a:t>
            </a:r>
          </a:p>
          <a:p>
            <a:pPr marL="723885" lvl="1" indent="-342900">
              <a:buFont typeface="+mj-lt"/>
              <a:buAutoNum type="arabicPeriod"/>
            </a:pPr>
            <a:r>
              <a:rPr lang="es-AR" dirty="0" smtClean="0"/>
              <a:t>Mantenibilidad.</a:t>
            </a:r>
          </a:p>
          <a:p>
            <a:pPr marL="723885" lvl="1" indent="-342900">
              <a:buFont typeface="+mj-lt"/>
              <a:buAutoNum type="arabicPeriod"/>
            </a:pPr>
            <a:r>
              <a:rPr lang="es-AR" dirty="0" smtClean="0"/>
              <a:t>Performance</a:t>
            </a:r>
          </a:p>
          <a:p>
            <a:pPr marL="723885" lvl="1" indent="-342900">
              <a:buFont typeface="+mj-lt"/>
              <a:buAutoNum type="arabicPeriod"/>
            </a:pPr>
            <a:r>
              <a:rPr lang="es-AR" dirty="0" smtClean="0"/>
              <a:t>Otras.</a:t>
            </a:r>
          </a:p>
        </p:txBody>
      </p:sp>
    </p:spTree>
    <p:extLst>
      <p:ext uri="{BB962C8B-B14F-4D97-AF65-F5344CB8AC3E}">
        <p14:creationId xmlns:p14="http://schemas.microsoft.com/office/powerpoint/2010/main" val="233990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a:t>
            </a:r>
            <a:r>
              <a:rPr lang="es-AR" dirty="0"/>
              <a:t>Teoría: Introducción.</a:t>
            </a:r>
            <a:br>
              <a:rPr lang="es-AR" dirty="0"/>
            </a:br>
            <a:endParaRPr lang="es-ES" dirty="0"/>
          </a:p>
        </p:txBody>
      </p:sp>
      <p:sp>
        <p:nvSpPr>
          <p:cNvPr id="4" name="Marcador de texto 3"/>
          <p:cNvSpPr>
            <a:spLocks noGrp="1"/>
          </p:cNvSpPr>
          <p:nvPr>
            <p:ph type="body" sz="quarter" idx="11"/>
          </p:nvPr>
        </p:nvSpPr>
        <p:spPr/>
        <p:txBody>
          <a:bodyPr/>
          <a:lstStyle/>
          <a:p>
            <a:r>
              <a:rPr lang="es-ES" dirty="0" smtClean="0"/>
              <a:t>1.2 Pruebas de performance.</a:t>
            </a:r>
            <a:endParaRPr lang="es-ES" dirty="0"/>
          </a:p>
        </p:txBody>
      </p:sp>
      <p:sp>
        <p:nvSpPr>
          <p:cNvPr id="3" name="Marcador de texto 2"/>
          <p:cNvSpPr>
            <a:spLocks noGrp="1"/>
          </p:cNvSpPr>
          <p:nvPr>
            <p:ph type="body" sz="quarter" idx="10"/>
          </p:nvPr>
        </p:nvSpPr>
        <p:spPr>
          <a:xfrm>
            <a:off x="735855" y="1780208"/>
            <a:ext cx="7936657" cy="3528392"/>
          </a:xfrm>
        </p:spPr>
        <p:txBody>
          <a:bodyPr/>
          <a:lstStyle/>
          <a:p>
            <a:pPr marL="285750" indent="-285750">
              <a:buFont typeface="Arial" panose="020B0604020202020204" pitchFamily="34" charset="0"/>
              <a:buChar char="•"/>
            </a:pPr>
            <a:r>
              <a:rPr lang="es-AR" dirty="0" smtClean="0"/>
              <a:t>Que hace? Simular carga en un sistema.</a:t>
            </a:r>
          </a:p>
          <a:p>
            <a:pPr marL="285750" indent="-285750">
              <a:buFont typeface="Arial" panose="020B0604020202020204" pitchFamily="34" charset="0"/>
              <a:buChar char="•"/>
            </a:pPr>
            <a:r>
              <a:rPr lang="es-AR" dirty="0" smtClean="0"/>
              <a:t>Objetivo? </a:t>
            </a:r>
            <a:r>
              <a:rPr lang="es-AR" dirty="0" smtClean="0">
                <a:sym typeface="Wingdings" panose="05000000000000000000" pitchFamily="2" charset="2"/>
              </a:rPr>
              <a:t>Evaluar desempeño y tiempos de respuesta.</a:t>
            </a:r>
          </a:p>
          <a:p>
            <a:pPr marL="285750" indent="-285750">
              <a:buFont typeface="Arial" panose="020B0604020202020204" pitchFamily="34" charset="0"/>
              <a:buChar char="•"/>
            </a:pPr>
            <a:r>
              <a:rPr lang="es-AR" dirty="0" smtClean="0">
                <a:sym typeface="Wingdings" panose="05000000000000000000" pitchFamily="2" charset="2"/>
              </a:rPr>
              <a:t>Ambiente similar a Producción.</a:t>
            </a:r>
          </a:p>
          <a:p>
            <a:pPr marL="285750" indent="-285750">
              <a:buFont typeface="Arial" panose="020B0604020202020204" pitchFamily="34" charset="0"/>
              <a:buChar char="•"/>
            </a:pPr>
            <a:r>
              <a:rPr lang="es-AR" dirty="0" smtClean="0">
                <a:sym typeface="Wingdings" panose="05000000000000000000" pitchFamily="2" charset="2"/>
              </a:rPr>
              <a:t>Tipos:</a:t>
            </a:r>
          </a:p>
          <a:p>
            <a:pPr marL="666735" lvl="1" indent="-285750">
              <a:buFont typeface="Arial" panose="020B0604020202020204" pitchFamily="34" charset="0"/>
              <a:buChar char="•"/>
            </a:pPr>
            <a:r>
              <a:rPr lang="es-AR" u="sng" dirty="0" smtClean="0"/>
              <a:t>Load: </a:t>
            </a:r>
            <a:r>
              <a:rPr lang="es-AR" dirty="0" smtClean="0"/>
              <a:t>Cantidad de peticiones conocida.</a:t>
            </a:r>
          </a:p>
          <a:p>
            <a:pPr marL="666735" lvl="1" indent="-285750">
              <a:buFont typeface="Arial" panose="020B0604020202020204" pitchFamily="34" charset="0"/>
              <a:buChar char="•"/>
            </a:pPr>
            <a:r>
              <a:rPr lang="es-AR" u="sng" dirty="0" smtClean="0"/>
              <a:t>Stress:</a:t>
            </a:r>
            <a:r>
              <a:rPr lang="es-AR" dirty="0" smtClean="0"/>
              <a:t> Encontrar el punto de quiebre.</a:t>
            </a:r>
          </a:p>
          <a:p>
            <a:pPr marL="666735" lvl="1" indent="-285750">
              <a:buFont typeface="Arial" panose="020B0604020202020204" pitchFamily="34" charset="0"/>
              <a:buChar char="•"/>
            </a:pPr>
            <a:r>
              <a:rPr lang="es-AR" u="sng" dirty="0" smtClean="0"/>
              <a:t>Otras:</a:t>
            </a:r>
            <a:r>
              <a:rPr lang="es-AR" dirty="0" smtClean="0"/>
              <a:t> Scalability – Endurance – Volume – Spike.</a:t>
            </a:r>
          </a:p>
          <a:p>
            <a:pPr marL="285750" indent="-285750">
              <a:buFont typeface="Arial" panose="020B0604020202020204" pitchFamily="34" charset="0"/>
              <a:buChar char="•"/>
            </a:pPr>
            <a:r>
              <a:rPr lang="es-AR" dirty="0" smtClean="0"/>
              <a:t>Estructura de scripts similar.</a:t>
            </a:r>
          </a:p>
        </p:txBody>
      </p:sp>
    </p:spTree>
    <p:extLst>
      <p:ext uri="{BB962C8B-B14F-4D97-AF65-F5344CB8AC3E}">
        <p14:creationId xmlns:p14="http://schemas.microsoft.com/office/powerpoint/2010/main" val="117763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a:t>
            </a:r>
            <a:r>
              <a:rPr lang="es-AR" dirty="0"/>
              <a:t>Teoría: Introducción.</a:t>
            </a:r>
            <a:br>
              <a:rPr lang="es-AR" dirty="0"/>
            </a:br>
            <a:endParaRPr lang="es-ES" dirty="0"/>
          </a:p>
        </p:txBody>
      </p:sp>
      <p:sp>
        <p:nvSpPr>
          <p:cNvPr id="4" name="Marcador de texto 3"/>
          <p:cNvSpPr>
            <a:spLocks noGrp="1"/>
          </p:cNvSpPr>
          <p:nvPr>
            <p:ph type="body" sz="quarter" idx="11"/>
          </p:nvPr>
        </p:nvSpPr>
        <p:spPr/>
        <p:txBody>
          <a:bodyPr/>
          <a:lstStyle/>
          <a:p>
            <a:r>
              <a:rPr lang="es-ES" dirty="0" smtClean="0"/>
              <a:t>1.2 Pruebas no funcionales.</a:t>
            </a:r>
            <a:endParaRPr lang="es-ES" dirty="0"/>
          </a:p>
        </p:txBody>
      </p:sp>
      <p:sp>
        <p:nvSpPr>
          <p:cNvPr id="3" name="Marcador de texto 2"/>
          <p:cNvSpPr>
            <a:spLocks noGrp="1"/>
          </p:cNvSpPr>
          <p:nvPr>
            <p:ph type="body" sz="quarter" idx="10"/>
          </p:nvPr>
        </p:nvSpPr>
        <p:spPr>
          <a:xfrm>
            <a:off x="735856" y="1492176"/>
            <a:ext cx="5832648" cy="648072"/>
          </a:xfrm>
        </p:spPr>
        <p:txBody>
          <a:bodyPr/>
          <a:lstStyle/>
          <a:p>
            <a:r>
              <a:rPr lang="es-AR" b="1" dirty="0" smtClean="0"/>
              <a:t>Entonces…para que sirven las pruebas de performance?</a:t>
            </a:r>
          </a:p>
        </p:txBody>
      </p:sp>
      <p:pic>
        <p:nvPicPr>
          <p:cNvPr id="5" name="Imagen 4"/>
          <p:cNvPicPr>
            <a:picLocks noChangeAspect="1"/>
          </p:cNvPicPr>
          <p:nvPr/>
        </p:nvPicPr>
        <p:blipFill>
          <a:blip r:embed="rId3"/>
          <a:stretch>
            <a:fillRect/>
          </a:stretch>
        </p:blipFill>
        <p:spPr>
          <a:xfrm>
            <a:off x="231801" y="2788320"/>
            <a:ext cx="3464930" cy="2185571"/>
          </a:xfrm>
          <a:prstGeom prst="rect">
            <a:avLst/>
          </a:prstGeom>
        </p:spPr>
      </p:pic>
      <p:pic>
        <p:nvPicPr>
          <p:cNvPr id="6" name="Imagen 5"/>
          <p:cNvPicPr>
            <a:picLocks noChangeAspect="1"/>
          </p:cNvPicPr>
          <p:nvPr/>
        </p:nvPicPr>
        <p:blipFill>
          <a:blip r:embed="rId4"/>
          <a:stretch>
            <a:fillRect/>
          </a:stretch>
        </p:blipFill>
        <p:spPr>
          <a:xfrm>
            <a:off x="3832200" y="2366700"/>
            <a:ext cx="4667250" cy="1400175"/>
          </a:xfrm>
          <a:prstGeom prst="rect">
            <a:avLst/>
          </a:prstGeom>
        </p:spPr>
      </p:pic>
      <p:pic>
        <p:nvPicPr>
          <p:cNvPr id="8" name="Imagen 7"/>
          <p:cNvPicPr>
            <a:picLocks noChangeAspect="1"/>
          </p:cNvPicPr>
          <p:nvPr/>
        </p:nvPicPr>
        <p:blipFill>
          <a:blip r:embed="rId5"/>
          <a:stretch>
            <a:fillRect/>
          </a:stretch>
        </p:blipFill>
        <p:spPr>
          <a:xfrm>
            <a:off x="3832200" y="3961581"/>
            <a:ext cx="4692801" cy="1543914"/>
          </a:xfrm>
          <a:prstGeom prst="rect">
            <a:avLst/>
          </a:prstGeom>
        </p:spPr>
      </p:pic>
      <p:pic>
        <p:nvPicPr>
          <p:cNvPr id="9" name="Imagen 8"/>
          <p:cNvPicPr>
            <a:picLocks noChangeAspect="1"/>
          </p:cNvPicPr>
          <p:nvPr/>
        </p:nvPicPr>
        <p:blipFill>
          <a:blip r:embed="rId6"/>
          <a:stretch>
            <a:fillRect/>
          </a:stretch>
        </p:blipFill>
        <p:spPr>
          <a:xfrm>
            <a:off x="961602" y="2140248"/>
            <a:ext cx="6610350" cy="3638550"/>
          </a:xfrm>
          <a:prstGeom prst="rect">
            <a:avLst/>
          </a:prstGeom>
        </p:spPr>
      </p:pic>
    </p:spTree>
    <p:extLst>
      <p:ext uri="{BB962C8B-B14F-4D97-AF65-F5344CB8AC3E}">
        <p14:creationId xmlns:p14="http://schemas.microsoft.com/office/powerpoint/2010/main" val="40739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a:t>
            </a:r>
            <a:r>
              <a:rPr lang="es-AR" dirty="0"/>
              <a:t>Teoría: Introducción.</a:t>
            </a:r>
            <a:br>
              <a:rPr lang="es-AR" dirty="0"/>
            </a:br>
            <a:endParaRPr lang="es-AR" dirty="0"/>
          </a:p>
        </p:txBody>
      </p:sp>
      <p:sp>
        <p:nvSpPr>
          <p:cNvPr id="4" name="Marcador de texto 3"/>
          <p:cNvSpPr>
            <a:spLocks noGrp="1"/>
          </p:cNvSpPr>
          <p:nvPr>
            <p:ph type="body" sz="quarter" idx="11"/>
          </p:nvPr>
        </p:nvSpPr>
        <p:spPr/>
        <p:txBody>
          <a:bodyPr/>
          <a:lstStyle/>
          <a:p>
            <a:r>
              <a:rPr lang="es-AR" dirty="0" smtClean="0"/>
              <a:t>1.3 JMeter</a:t>
            </a:r>
            <a:endParaRPr lang="es-AR" dirty="0"/>
          </a:p>
        </p:txBody>
      </p:sp>
      <p:sp>
        <p:nvSpPr>
          <p:cNvPr id="6" name="Marcador de texto 5"/>
          <p:cNvSpPr>
            <a:spLocks noGrp="1"/>
          </p:cNvSpPr>
          <p:nvPr>
            <p:ph type="body" sz="quarter" idx="10"/>
          </p:nvPr>
        </p:nvSpPr>
        <p:spPr/>
        <p:txBody>
          <a:bodyPr/>
          <a:lstStyle/>
          <a:p>
            <a:pPr marL="285750" indent="-285750">
              <a:buFont typeface="Arial" panose="020B0604020202020204" pitchFamily="34" charset="0"/>
              <a:buChar char="•"/>
            </a:pPr>
            <a:r>
              <a:rPr lang="es-AR" dirty="0" smtClean="0"/>
              <a:t>Open source.</a:t>
            </a:r>
          </a:p>
          <a:p>
            <a:pPr marL="285750" indent="-285750">
              <a:buFont typeface="Arial" panose="020B0604020202020204" pitchFamily="34" charset="0"/>
              <a:buChar char="•"/>
            </a:pPr>
            <a:r>
              <a:rPr lang="es-AR" dirty="0" smtClean="0"/>
              <a:t>Interfaz GUI amigable</a:t>
            </a:r>
          </a:p>
          <a:p>
            <a:pPr marL="285750" indent="-285750">
              <a:buFont typeface="Arial" panose="020B0604020202020204" pitchFamily="34" charset="0"/>
              <a:buChar char="•"/>
            </a:pPr>
            <a:r>
              <a:rPr lang="es-AR" dirty="0" smtClean="0"/>
              <a:t>Permite simular carga de:</a:t>
            </a:r>
          </a:p>
          <a:p>
            <a:pPr marL="666735" lvl="1" indent="-285750">
              <a:buFont typeface="Arial" panose="020B0604020202020204" pitchFamily="34" charset="0"/>
              <a:buChar char="•"/>
            </a:pPr>
            <a:endParaRPr lang="es-AR" dirty="0"/>
          </a:p>
        </p:txBody>
      </p:sp>
      <p:pic>
        <p:nvPicPr>
          <p:cNvPr id="9" name="Picture 2" descr="Resultado de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015" y="129404"/>
            <a:ext cx="2103721" cy="714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99208" y="3729360"/>
            <a:ext cx="1687737" cy="1651248"/>
            <a:chOff x="99208" y="3220368"/>
            <a:chExt cx="1687737" cy="1651248"/>
          </a:xfrm>
        </p:grpSpPr>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547" y="3220368"/>
              <a:ext cx="1219200" cy="1219200"/>
            </a:xfrm>
            <a:prstGeom prst="rect">
              <a:avLst/>
            </a:prstGeom>
          </p:spPr>
        </p:pic>
        <p:sp>
          <p:nvSpPr>
            <p:cNvPr id="14" name="Marcador de texto 2"/>
            <p:cNvSpPr txBox="1">
              <a:spLocks/>
            </p:cNvSpPr>
            <p:nvPr/>
          </p:nvSpPr>
          <p:spPr>
            <a:xfrm>
              <a:off x="99208" y="4439568"/>
              <a:ext cx="1687737" cy="43204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2000" dirty="0" smtClean="0"/>
                <a:t>HTTP</a:t>
              </a:r>
              <a:endParaRPr lang="es-AR" sz="2000" dirty="0"/>
            </a:p>
          </p:txBody>
        </p:sp>
      </p:grpSp>
      <p:grpSp>
        <p:nvGrpSpPr>
          <p:cNvPr id="20" name="Grupo 19"/>
          <p:cNvGrpSpPr/>
          <p:nvPr/>
        </p:nvGrpSpPr>
        <p:grpSpPr>
          <a:xfrm>
            <a:off x="4888489" y="3945436"/>
            <a:ext cx="1687737" cy="1385210"/>
            <a:chOff x="4888489" y="3436444"/>
            <a:chExt cx="1687737" cy="1385210"/>
          </a:xfrm>
        </p:grpSpPr>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022" y="3436444"/>
              <a:ext cx="954673" cy="954673"/>
            </a:xfrm>
            <a:prstGeom prst="rect">
              <a:avLst/>
            </a:prstGeom>
          </p:spPr>
        </p:pic>
        <p:sp>
          <p:nvSpPr>
            <p:cNvPr id="15" name="Marcador de texto 2"/>
            <p:cNvSpPr txBox="1">
              <a:spLocks/>
            </p:cNvSpPr>
            <p:nvPr/>
          </p:nvSpPr>
          <p:spPr>
            <a:xfrm>
              <a:off x="4888489" y="4389606"/>
              <a:ext cx="1687737" cy="43204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2000" dirty="0" smtClean="0"/>
                <a:t>JDBC</a:t>
              </a:r>
              <a:endParaRPr lang="es-AR" sz="2000" dirty="0"/>
            </a:p>
          </p:txBody>
        </p:sp>
      </p:grpSp>
      <p:grpSp>
        <p:nvGrpSpPr>
          <p:cNvPr id="18" name="Grupo 17"/>
          <p:cNvGrpSpPr/>
          <p:nvPr/>
        </p:nvGrpSpPr>
        <p:grpSpPr>
          <a:xfrm>
            <a:off x="2552277" y="3757813"/>
            <a:ext cx="1687737" cy="1622136"/>
            <a:chOff x="2552277" y="3248821"/>
            <a:chExt cx="1687737" cy="1622136"/>
          </a:xfrm>
        </p:grpSpPr>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012" y="3248821"/>
              <a:ext cx="1219200" cy="1219200"/>
            </a:xfrm>
            <a:prstGeom prst="rect">
              <a:avLst/>
            </a:prstGeom>
          </p:spPr>
        </p:pic>
        <p:sp>
          <p:nvSpPr>
            <p:cNvPr id="16" name="Marcador de texto 2"/>
            <p:cNvSpPr txBox="1">
              <a:spLocks/>
            </p:cNvSpPr>
            <p:nvPr/>
          </p:nvSpPr>
          <p:spPr>
            <a:xfrm>
              <a:off x="2552277" y="4438909"/>
              <a:ext cx="1687737" cy="43204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2000" dirty="0" smtClean="0"/>
                <a:t>FTP</a:t>
              </a:r>
              <a:endParaRPr lang="es-AR" sz="2000" dirty="0"/>
            </a:p>
          </p:txBody>
        </p:sp>
      </p:grpSp>
      <p:grpSp>
        <p:nvGrpSpPr>
          <p:cNvPr id="19" name="Grupo 18"/>
          <p:cNvGrpSpPr/>
          <p:nvPr/>
        </p:nvGrpSpPr>
        <p:grpSpPr>
          <a:xfrm>
            <a:off x="6941981" y="3806231"/>
            <a:ext cx="1687737" cy="1539461"/>
            <a:chOff x="6941981" y="3297239"/>
            <a:chExt cx="1687737" cy="1539461"/>
          </a:xfrm>
        </p:grpSpPr>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4701" y="3297239"/>
              <a:ext cx="1122298" cy="1122298"/>
            </a:xfrm>
            <a:prstGeom prst="rect">
              <a:avLst/>
            </a:prstGeom>
          </p:spPr>
        </p:pic>
        <p:sp>
          <p:nvSpPr>
            <p:cNvPr id="17" name="Marcador de texto 2"/>
            <p:cNvSpPr txBox="1">
              <a:spLocks/>
            </p:cNvSpPr>
            <p:nvPr/>
          </p:nvSpPr>
          <p:spPr>
            <a:xfrm>
              <a:off x="6941981" y="4404652"/>
              <a:ext cx="1687737" cy="43204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2000" dirty="0" smtClean="0"/>
                <a:t>SMTP</a:t>
              </a:r>
              <a:endParaRPr lang="es-AR" sz="2000" dirty="0"/>
            </a:p>
          </p:txBody>
        </p:sp>
      </p:grpSp>
    </p:spTree>
    <p:extLst>
      <p:ext uri="{BB962C8B-B14F-4D97-AF65-F5344CB8AC3E}">
        <p14:creationId xmlns:p14="http://schemas.microsoft.com/office/powerpoint/2010/main" val="788360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6900" y="52017"/>
            <a:ext cx="8075613" cy="576064"/>
          </a:xfrm>
        </p:spPr>
        <p:txBody>
          <a:bodyPr/>
          <a:lstStyle/>
          <a:p>
            <a:r>
              <a:rPr lang="es-ES" dirty="0"/>
              <a:t>2. </a:t>
            </a:r>
            <a:r>
              <a:rPr lang="es-AR" u="sng" dirty="0"/>
              <a:t>Practica </a:t>
            </a:r>
            <a:r>
              <a:rPr lang="es-AR" u="sng" dirty="0" smtClean="0"/>
              <a:t>I </a:t>
            </a:r>
            <a:r>
              <a:rPr lang="es-AR" u="sng" dirty="0"/>
              <a:t>- Frontend</a:t>
            </a:r>
            <a:endParaRPr lang="es-AR" dirty="0"/>
          </a:p>
        </p:txBody>
      </p:sp>
      <p:sp>
        <p:nvSpPr>
          <p:cNvPr id="4" name="Marcador de texto 3"/>
          <p:cNvSpPr>
            <a:spLocks noGrp="1"/>
          </p:cNvSpPr>
          <p:nvPr>
            <p:ph type="body" sz="quarter" idx="11"/>
          </p:nvPr>
        </p:nvSpPr>
        <p:spPr/>
        <p:txBody>
          <a:bodyPr/>
          <a:lstStyle/>
          <a:p>
            <a:r>
              <a:rPr lang="es-AR" dirty="0" smtClean="0"/>
              <a:t>2.1 Login Yombu</a:t>
            </a:r>
            <a:endParaRPr lang="es-AR" dirty="0"/>
          </a:p>
        </p:txBody>
      </p:sp>
      <p:sp>
        <p:nvSpPr>
          <p:cNvPr id="5" name="Marcador de texto 4"/>
          <p:cNvSpPr>
            <a:spLocks noGrp="1"/>
          </p:cNvSpPr>
          <p:nvPr>
            <p:ph type="body" sz="quarter" idx="10"/>
          </p:nvPr>
        </p:nvSpPr>
        <p:spPr>
          <a:xfrm>
            <a:off x="735856" y="1780208"/>
            <a:ext cx="7128792" cy="3528392"/>
          </a:xfrm>
        </p:spPr>
        <p:txBody>
          <a:bodyPr/>
          <a:lstStyle/>
          <a:p>
            <a:pPr marL="285750" indent="-285750">
              <a:buFont typeface="Arial" panose="020B0604020202020204" pitchFamily="34" charset="0"/>
              <a:buChar char="•"/>
            </a:pPr>
            <a:r>
              <a:rPr lang="es-AR" dirty="0" smtClean="0"/>
              <a:t>Test Script </a:t>
            </a:r>
            <a:r>
              <a:rPr lang="es-AR" dirty="0" err="1" smtClean="0"/>
              <a:t>Recorder</a:t>
            </a:r>
            <a:r>
              <a:rPr lang="es-AR" dirty="0" smtClean="0"/>
              <a:t>.</a:t>
            </a:r>
          </a:p>
          <a:p>
            <a:pPr marL="285750" indent="-285750">
              <a:buFont typeface="Arial" panose="020B0604020202020204" pitchFamily="34" charset="0"/>
              <a:buChar char="•"/>
            </a:pPr>
            <a:r>
              <a:rPr lang="es-AR" dirty="0" smtClean="0"/>
              <a:t>Threads.</a:t>
            </a:r>
          </a:p>
          <a:p>
            <a:pPr marL="285750" indent="-285750">
              <a:buFont typeface="Arial" panose="020B0604020202020204" pitchFamily="34" charset="0"/>
              <a:buChar char="•"/>
            </a:pPr>
            <a:r>
              <a:rPr lang="es-AR" dirty="0" smtClean="0"/>
              <a:t>Logical Controllers: Simple controllers.</a:t>
            </a:r>
          </a:p>
          <a:p>
            <a:pPr marL="285750" indent="-285750">
              <a:buFont typeface="Arial" panose="020B0604020202020204" pitchFamily="34" charset="0"/>
              <a:buChar char="•"/>
            </a:pPr>
            <a:r>
              <a:rPr lang="es-AR" dirty="0" smtClean="0"/>
              <a:t>Listeners.</a:t>
            </a:r>
          </a:p>
          <a:p>
            <a:pPr marL="285750" indent="-285750">
              <a:buFont typeface="Arial" panose="020B0604020202020204" pitchFamily="34" charset="0"/>
              <a:buChar char="•"/>
            </a:pPr>
            <a:r>
              <a:rPr lang="es-AR" dirty="0" smtClean="0"/>
              <a:t>Timers.</a:t>
            </a:r>
          </a:p>
          <a:p>
            <a:pPr marL="285750" indent="-285750">
              <a:buFont typeface="Arial" panose="020B0604020202020204" pitchFamily="34" charset="0"/>
              <a:buChar char="•"/>
            </a:pPr>
            <a:r>
              <a:rPr lang="es-AR" dirty="0" smtClean="0"/>
              <a:t>CSV Data File.</a:t>
            </a:r>
          </a:p>
          <a:p>
            <a:pPr marL="285750" indent="-285750">
              <a:buFont typeface="Arial" panose="020B0604020202020204" pitchFamily="34" charset="0"/>
              <a:buChar char="•"/>
            </a:pPr>
            <a:r>
              <a:rPr lang="es-AR" dirty="0" smtClean="0"/>
              <a:t>Organizando el script.</a:t>
            </a:r>
          </a:p>
          <a:p>
            <a:pPr marL="285750" indent="-285750">
              <a:buFont typeface="Arial" panose="020B0604020202020204" pitchFamily="34" charset="0"/>
              <a:buChar char="•"/>
            </a:pPr>
            <a:r>
              <a:rPr lang="es-AR" dirty="0" smtClean="0"/>
              <a:t>Otros Non-Config </a:t>
            </a:r>
            <a:r>
              <a:rPr lang="es-AR" dirty="0" err="1" smtClean="0"/>
              <a:t>Elements</a:t>
            </a:r>
            <a:r>
              <a:rPr lang="es-AR" dirty="0" smtClean="0"/>
              <a:t>.</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184224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 </a:t>
            </a:r>
            <a:r>
              <a:rPr lang="es-AR" u="sng" dirty="0"/>
              <a:t>Practica </a:t>
            </a:r>
            <a:r>
              <a:rPr lang="es-AR" u="sng" dirty="0" smtClean="0"/>
              <a:t>II – Web Service.</a:t>
            </a:r>
            <a:endParaRPr lang="es-AR" dirty="0"/>
          </a:p>
        </p:txBody>
      </p:sp>
      <p:sp>
        <p:nvSpPr>
          <p:cNvPr id="4" name="Marcador de texto 3"/>
          <p:cNvSpPr>
            <a:spLocks noGrp="1"/>
          </p:cNvSpPr>
          <p:nvPr>
            <p:ph type="body" sz="quarter" idx="11"/>
          </p:nvPr>
        </p:nvSpPr>
        <p:spPr/>
        <p:txBody>
          <a:bodyPr/>
          <a:lstStyle/>
          <a:p>
            <a:r>
              <a:rPr lang="es-AR" dirty="0" smtClean="0"/>
              <a:t>3.1 API BK </a:t>
            </a:r>
            <a:endParaRPr lang="es-AR" dirty="0"/>
          </a:p>
        </p:txBody>
      </p:sp>
      <p:sp>
        <p:nvSpPr>
          <p:cNvPr id="6" name="Marcador de texto 5"/>
          <p:cNvSpPr>
            <a:spLocks noGrp="1"/>
          </p:cNvSpPr>
          <p:nvPr>
            <p:ph type="body" sz="quarter" idx="10"/>
          </p:nvPr>
        </p:nvSpPr>
        <p:spPr>
          <a:xfrm>
            <a:off x="735856" y="1780208"/>
            <a:ext cx="6048672" cy="3528392"/>
          </a:xfrm>
        </p:spPr>
        <p:txBody>
          <a:bodyPr/>
          <a:lstStyle/>
          <a:p>
            <a:pPr marL="285750" indent="-285750">
              <a:buFont typeface="Arial" panose="020B0604020202020204" pitchFamily="34" charset="0"/>
              <a:buChar char="•"/>
            </a:pPr>
            <a:r>
              <a:rPr lang="es-AR" dirty="0" smtClean="0"/>
              <a:t>Servicio sin parámetros.</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Servicio con parámetro.</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Intro: </a:t>
            </a:r>
            <a:r>
              <a:rPr lang="es-AR" dirty="0" err="1" smtClean="0"/>
              <a:t>token_id</a:t>
            </a:r>
            <a:r>
              <a:rPr lang="es-AR" dirty="0" smtClean="0"/>
              <a:t> para servicios con autorización.</a:t>
            </a:r>
            <a:endParaRPr lang="es-AR" dirty="0"/>
          </a:p>
        </p:txBody>
      </p:sp>
    </p:spTree>
    <p:extLst>
      <p:ext uri="{BB962C8B-B14F-4D97-AF65-F5344CB8AC3E}">
        <p14:creationId xmlns:p14="http://schemas.microsoft.com/office/powerpoint/2010/main" val="179185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Ejecución y resultados.</a:t>
            </a:r>
            <a:endParaRPr lang="es-AR" dirty="0"/>
          </a:p>
        </p:txBody>
      </p:sp>
      <p:sp>
        <p:nvSpPr>
          <p:cNvPr id="4" name="Marcador de texto 3"/>
          <p:cNvSpPr>
            <a:spLocks noGrp="1"/>
          </p:cNvSpPr>
          <p:nvPr>
            <p:ph type="body" sz="quarter" idx="11"/>
          </p:nvPr>
        </p:nvSpPr>
        <p:spPr/>
        <p:txBody>
          <a:bodyPr/>
          <a:lstStyle/>
          <a:p>
            <a:r>
              <a:rPr lang="es-AR" dirty="0" smtClean="0"/>
              <a:t>4.1 </a:t>
            </a:r>
            <a:endParaRPr lang="es-AR" dirty="0"/>
          </a:p>
        </p:txBody>
      </p:sp>
      <p:sp>
        <p:nvSpPr>
          <p:cNvPr id="5" name="Marcador de texto 4"/>
          <p:cNvSpPr>
            <a:spLocks noGrp="1"/>
          </p:cNvSpPr>
          <p:nvPr>
            <p:ph type="body" sz="quarter" idx="10"/>
          </p:nvPr>
        </p:nvSpPr>
        <p:spPr>
          <a:xfrm>
            <a:off x="735856" y="1780208"/>
            <a:ext cx="7560840" cy="3528392"/>
          </a:xfrm>
        </p:spPr>
        <p:txBody>
          <a:bodyPr/>
          <a:lstStyle/>
          <a:p>
            <a:pPr marL="285750" indent="-285750">
              <a:buFont typeface="Arial" panose="020B0604020202020204" pitchFamily="34" charset="0"/>
              <a:buChar char="•"/>
            </a:pPr>
            <a:r>
              <a:rPr lang="es-AR" dirty="0" smtClean="0"/>
              <a:t>Ejecución desde </a:t>
            </a:r>
            <a:r>
              <a:rPr lang="es-AR" dirty="0" err="1" smtClean="0"/>
              <a:t>Jmeter</a:t>
            </a:r>
            <a:r>
              <a:rPr lang="es-AR" dirty="0" smtClean="0"/>
              <a:t> </a:t>
            </a:r>
            <a:r>
              <a:rPr lang="es-AR" dirty="0" smtClean="0">
                <a:sym typeface="Wingdings" panose="05000000000000000000" pitchFamily="2" charset="2"/>
              </a:rPr>
              <a:t> Consume memoria  Afecta las pruebas.</a:t>
            </a:r>
          </a:p>
          <a:p>
            <a:pPr marL="285750" indent="-285750">
              <a:buFont typeface="Arial" panose="020B0604020202020204" pitchFamily="34" charset="0"/>
              <a:buChar char="•"/>
            </a:pPr>
            <a:endParaRPr lang="es-AR" dirty="0" smtClean="0">
              <a:sym typeface="Wingdings" panose="05000000000000000000" pitchFamily="2" charset="2"/>
            </a:endParaRPr>
          </a:p>
          <a:p>
            <a:pPr marL="285750" indent="-285750">
              <a:buFont typeface="Arial" panose="020B0604020202020204" pitchFamily="34" charset="0"/>
              <a:buChar char="•"/>
            </a:pPr>
            <a:r>
              <a:rPr lang="es-AR" dirty="0" smtClean="0">
                <a:sym typeface="Wingdings" panose="05000000000000000000" pitchFamily="2" charset="2"/>
              </a:rPr>
              <a:t>Informes por defecto de </a:t>
            </a:r>
            <a:r>
              <a:rPr lang="es-AR" dirty="0" err="1" smtClean="0">
                <a:sym typeface="Wingdings" panose="05000000000000000000" pitchFamily="2" charset="2"/>
              </a:rPr>
              <a:t>Jmeter</a:t>
            </a:r>
            <a:endParaRPr lang="es-AR" dirty="0" smtClean="0">
              <a:sym typeface="Wingdings" panose="05000000000000000000" pitchFamily="2" charset="2"/>
            </a:endParaRPr>
          </a:p>
          <a:p>
            <a:pPr marL="666735" lvl="1" indent="-285750">
              <a:buFont typeface="Arial" panose="020B0604020202020204" pitchFamily="34" charset="0"/>
              <a:buChar char="•"/>
            </a:pPr>
            <a:r>
              <a:rPr lang="es-AR" dirty="0" smtClean="0"/>
              <a:t>Response time.</a:t>
            </a:r>
          </a:p>
          <a:p>
            <a:pPr marL="666735" lvl="1" indent="-285750">
              <a:buFont typeface="Arial" panose="020B0604020202020204" pitchFamily="34" charset="0"/>
              <a:buChar char="•"/>
            </a:pPr>
            <a:r>
              <a:rPr lang="es-AR" dirty="0" smtClean="0"/>
              <a:t>Errores.</a:t>
            </a:r>
          </a:p>
          <a:p>
            <a:pPr marL="666735" lvl="1" indent="-285750">
              <a:buFont typeface="Arial" panose="020B0604020202020204" pitchFamily="34" charset="0"/>
              <a:buChar char="•"/>
            </a:pPr>
            <a:r>
              <a:rPr lang="es-AR" dirty="0" smtClean="0"/>
              <a:t>Active threads.</a:t>
            </a:r>
            <a:endParaRPr lang="es-AR" dirty="0"/>
          </a:p>
        </p:txBody>
      </p:sp>
    </p:spTree>
    <p:extLst>
      <p:ext uri="{BB962C8B-B14F-4D97-AF65-F5344CB8AC3E}">
        <p14:creationId xmlns:p14="http://schemas.microsoft.com/office/powerpoint/2010/main" val="614252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6727</TotalTime>
  <Words>489</Words>
  <Application>Microsoft Office PowerPoint</Application>
  <PresentationFormat>Personalizado</PresentationFormat>
  <Paragraphs>97</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Trebuchet MS</vt:lpstr>
      <vt:lpstr>Wingdings</vt:lpstr>
      <vt:lpstr>Arial</vt:lpstr>
      <vt:lpstr>Raleway</vt:lpstr>
      <vt:lpstr>Calibri</vt:lpstr>
      <vt:lpstr>template</vt:lpstr>
      <vt:lpstr>Presentación de PowerPoint</vt:lpstr>
      <vt:lpstr>1. Presentación</vt:lpstr>
      <vt:lpstr>1. Teoría: Introducción. </vt:lpstr>
      <vt:lpstr>1. Teoría: Introducción. </vt:lpstr>
      <vt:lpstr>1. Teoría: Introducción. </vt:lpstr>
      <vt:lpstr>1. Teoría: Introducción. </vt:lpstr>
      <vt:lpstr>2. Practica I - Frontend</vt:lpstr>
      <vt:lpstr>3. Practica II – Web Service.</vt:lpstr>
      <vt:lpstr>4. Ejecución y resultados.</vt:lpstr>
      <vt:lpstr>5.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92</cp:revision>
  <dcterms:created xsi:type="dcterms:W3CDTF">2015-12-18T14:01:42Z</dcterms:created>
  <dcterms:modified xsi:type="dcterms:W3CDTF">2018-09-11T18:28:21Z</dcterms:modified>
</cp:coreProperties>
</file>