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72" r:id="rId12"/>
    <p:sldId id="271" r:id="rId13"/>
    <p:sldId id="266" r:id="rId14"/>
    <p:sldId id="273" r:id="rId15"/>
  </p:sldIdLst>
  <p:sldSz cx="9144000" cy="5143500" type="screen16x9"/>
  <p:notesSz cx="6858000" cy="9144000"/>
  <p:embeddedFontLst>
    <p:embeddedFont>
      <p:font typeface="Proxima Nova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BBA"/>
    <a:srgbClr val="FFD85B"/>
    <a:srgbClr val="CAB8D0"/>
    <a:srgbClr val="D26091"/>
    <a:srgbClr val="FFE79B"/>
    <a:srgbClr val="3EA48C"/>
    <a:srgbClr val="6DC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>
      <p:cViewPr>
        <p:scale>
          <a:sx n="66" d="100"/>
          <a:sy n="66" d="100"/>
        </p:scale>
        <p:origin x="-1746" y="-8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6282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Ya que tienen más posibilidades de encontrarse defectos más graves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Autosuficiente: trabajar fuertemente sobre pre requisitos.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Simple: en caso de que no lo sea evaluar de desglosar el caso de prueba en más de uno.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Claros: poner como objetivo de que cualquiera que los lea los pueda ejecutar. Seguir los pasos.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3" y="-25046"/>
            <a:ext cx="9174953" cy="516854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1210492"/>
            <a:ext cx="4696296" cy="208823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0" y="2578644"/>
            <a:ext cx="9157889" cy="432048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0" y="1609584"/>
            <a:ext cx="3201875" cy="1290048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887984" y="3010692"/>
            <a:ext cx="7269906" cy="857748"/>
          </a:xfrm>
          <a:prstGeom prst="rect">
            <a:avLst/>
          </a:prstGeom>
          <a:solidFill>
            <a:srgbClr val="6DC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4"/>
          <p:cNvSpPr txBox="1"/>
          <p:nvPr/>
        </p:nvSpPr>
        <p:spPr>
          <a:xfrm>
            <a:off x="2462597" y="3098998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BUENAS PRÁCTICAS</a:t>
            </a:r>
            <a:endParaRPr lang="es-AR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892417" y="3868438"/>
            <a:ext cx="7269906" cy="5755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6"/>
          <p:cNvSpPr txBox="1"/>
          <p:nvPr/>
        </p:nvSpPr>
        <p:spPr>
          <a:xfrm>
            <a:off x="3419872" y="393990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AR" sz="2000" dirty="0">
                <a:solidFill>
                  <a:schemeClr val="accent4">
                    <a:lumMod val="50000"/>
                  </a:schemeClr>
                </a:solidFill>
              </a:rPr>
              <a:t>Diseño de </a:t>
            </a:r>
            <a:r>
              <a:rPr lang="es-AR" sz="2000" dirty="0" err="1">
                <a:solidFill>
                  <a:schemeClr val="accent4">
                    <a:lumMod val="50000"/>
                  </a:schemeClr>
                </a:solidFill>
              </a:rPr>
              <a:t>CPs</a:t>
            </a:r>
            <a:endParaRPr lang="es-A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D85B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835696" y="1154018"/>
            <a:ext cx="7308304" cy="2664296"/>
          </a:xfrm>
          <a:prstGeom prst="rect">
            <a:avLst/>
          </a:prstGeom>
          <a:solidFill>
            <a:srgbClr val="D26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539552" y="1059582"/>
            <a:ext cx="2880320" cy="2880320"/>
          </a:xfrm>
          <a:prstGeom prst="ellipse">
            <a:avLst/>
          </a:prstGeom>
          <a:solidFill>
            <a:srgbClr val="CAB8D0"/>
          </a:solidFill>
          <a:ln w="104775">
            <a:solidFill>
              <a:srgbClr val="3EA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Shape 95"/>
          <p:cNvSpPr txBox="1">
            <a:spLocks noGrp="1"/>
          </p:cNvSpPr>
          <p:nvPr>
            <p:ph type="subTitle" idx="1"/>
          </p:nvPr>
        </p:nvSpPr>
        <p:spPr>
          <a:xfrm>
            <a:off x="3779912" y="2882210"/>
            <a:ext cx="4464496" cy="6256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 smtClean="0">
                <a:solidFill>
                  <a:schemeClr val="bg1"/>
                </a:solidFill>
              </a:rPr>
              <a:t>CON  </a:t>
            </a:r>
            <a:r>
              <a:rPr lang="es" sz="2800" dirty="0" smtClean="0">
                <a:solidFill>
                  <a:schemeClr val="bg1"/>
                </a:solidFill>
              </a:rPr>
              <a:t> </a:t>
            </a:r>
            <a:r>
              <a:rPr lang="es" sz="2800" dirty="0">
                <a:solidFill>
                  <a:schemeClr val="bg1"/>
                </a:solidFill>
              </a:rPr>
              <a:t>toda la información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9" name="Shape 62"/>
          <p:cNvSpPr txBox="1">
            <a:spLocks/>
          </p:cNvSpPr>
          <p:nvPr/>
        </p:nvSpPr>
        <p:spPr>
          <a:xfrm>
            <a:off x="3707904" y="1761495"/>
            <a:ext cx="4536504" cy="90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es-AR" sz="4800" b="1" dirty="0" smtClean="0">
                <a:solidFill>
                  <a:schemeClr val="accent2">
                    <a:lumMod val="75000"/>
                  </a:schemeClr>
                </a:solidFill>
                <a:latin typeface="Proxima Nova" charset="0"/>
              </a:rPr>
              <a:t>ESCENARIO 2</a:t>
            </a:r>
            <a:endParaRPr lang="es-AR" sz="4800" b="1" dirty="0">
              <a:solidFill>
                <a:schemeClr val="accent2">
                  <a:lumMod val="75000"/>
                </a:schemeClr>
              </a:solidFill>
              <a:latin typeface="Proxima Nova" charset="0"/>
            </a:endParaRPr>
          </a:p>
        </p:txBody>
      </p:sp>
      <p:sp>
        <p:nvSpPr>
          <p:cNvPr id="10" name="Shape 62"/>
          <p:cNvSpPr txBox="1">
            <a:spLocks/>
          </p:cNvSpPr>
          <p:nvPr/>
        </p:nvSpPr>
        <p:spPr>
          <a:xfrm>
            <a:off x="1187624" y="987574"/>
            <a:ext cx="1512168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es-AR" sz="20000" b="1" dirty="0" smtClean="0">
                <a:solidFill>
                  <a:schemeClr val="accent2">
                    <a:lumMod val="75000"/>
                  </a:schemeClr>
                </a:solidFill>
                <a:latin typeface="Proxima Nova" charset="0"/>
              </a:rPr>
              <a:t>2</a:t>
            </a:r>
            <a:endParaRPr lang="es-AR" sz="20000" b="1" dirty="0">
              <a:solidFill>
                <a:schemeClr val="accent2">
                  <a:lumMod val="75000"/>
                </a:schemeClr>
              </a:solidFill>
              <a:latin typeface="Proxima Nova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779912" y="2859782"/>
            <a:ext cx="936104" cy="648072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2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05" y="4272148"/>
            <a:ext cx="1296144" cy="5222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E79B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rgbClr val="CA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Llamada rectangular redondeada"/>
          <p:cNvSpPr/>
          <p:nvPr/>
        </p:nvSpPr>
        <p:spPr>
          <a:xfrm>
            <a:off x="276529" y="1260433"/>
            <a:ext cx="3456384" cy="2421423"/>
          </a:xfrm>
          <a:prstGeom prst="wedgeRoundRectCallout">
            <a:avLst>
              <a:gd name="adj1" fmla="val 12556"/>
              <a:gd name="adj2" fmla="val -62935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257340" y="1419622"/>
            <a:ext cx="4532413" cy="194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 b="1" dirty="0" smtClean="0"/>
              <a:t>Conceptos </a:t>
            </a:r>
            <a:r>
              <a:rPr lang="es" sz="2000" b="1" dirty="0"/>
              <a:t>a tener en cuenta en este tipo de escenario:</a:t>
            </a:r>
            <a:endParaRPr sz="2000" b="1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 dirty="0"/>
              <a:t>Valores límites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dirty="0"/>
              <a:t>Particiones de equivalencia</a:t>
            </a:r>
            <a:endParaRPr dirty="0"/>
          </a:p>
        </p:txBody>
      </p:sp>
      <p:cxnSp>
        <p:nvCxnSpPr>
          <p:cNvPr id="120" name="Shape 120"/>
          <p:cNvCxnSpPr/>
          <p:nvPr/>
        </p:nvCxnSpPr>
        <p:spPr>
          <a:xfrm>
            <a:off x="1421452" y="4259025"/>
            <a:ext cx="6318900" cy="1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Shape 121"/>
          <p:cNvCxnSpPr/>
          <p:nvPr/>
        </p:nvCxnSpPr>
        <p:spPr>
          <a:xfrm>
            <a:off x="1992927" y="4043625"/>
            <a:ext cx="0" cy="37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Shape 122"/>
          <p:cNvCxnSpPr/>
          <p:nvPr/>
        </p:nvCxnSpPr>
        <p:spPr>
          <a:xfrm>
            <a:off x="3622602" y="4075875"/>
            <a:ext cx="0" cy="37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Shape 123"/>
          <p:cNvCxnSpPr/>
          <p:nvPr/>
        </p:nvCxnSpPr>
        <p:spPr>
          <a:xfrm>
            <a:off x="6179602" y="4075875"/>
            <a:ext cx="0" cy="37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Shape 124"/>
          <p:cNvSpPr txBox="1"/>
          <p:nvPr/>
        </p:nvSpPr>
        <p:spPr>
          <a:xfrm>
            <a:off x="1583177" y="4356325"/>
            <a:ext cx="10353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$20.000</a:t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3197352" y="4356325"/>
            <a:ext cx="8505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$30.000</a:t>
            </a: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5754352" y="4356325"/>
            <a:ext cx="8505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$50.000</a:t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2564765" y="3935525"/>
            <a:ext cx="4860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3%</a:t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4658090" y="3935525"/>
            <a:ext cx="4860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4%</a:t>
            </a: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6837690" y="3935525"/>
            <a:ext cx="4860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5%</a:t>
            </a:r>
            <a:endParaRPr/>
          </a:p>
        </p:txBody>
      </p:sp>
      <p:pic>
        <p:nvPicPr>
          <p:cNvPr id="15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0048"/>
            <a:ext cx="1296144" cy="522221"/>
          </a:xfrm>
          <a:prstGeom prst="rect">
            <a:avLst/>
          </a:prstGeom>
        </p:spPr>
      </p:pic>
      <p:sp>
        <p:nvSpPr>
          <p:cNvPr id="16" name="Shape 100"/>
          <p:cNvSpPr txBox="1">
            <a:spLocks/>
          </p:cNvSpPr>
          <p:nvPr/>
        </p:nvSpPr>
        <p:spPr>
          <a:xfrm>
            <a:off x="467544" y="267494"/>
            <a:ext cx="381642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es-AR" sz="4000" b="1" dirty="0" smtClean="0">
                <a:solidFill>
                  <a:schemeClr val="bg1"/>
                </a:solidFill>
                <a:latin typeface="Proxima Nova" charset="0"/>
              </a:rPr>
              <a:t>CONCEPTOS</a:t>
            </a:r>
            <a:endParaRPr lang="es-AR" sz="4000" b="1" dirty="0">
              <a:solidFill>
                <a:schemeClr val="bg1"/>
              </a:solidFill>
              <a:latin typeface="Proxima Nova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2990" y="1617643"/>
            <a:ext cx="31708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1600" i="1" dirty="0">
                <a:solidFill>
                  <a:schemeClr val="bg2">
                    <a:lumMod val="75000"/>
                  </a:schemeClr>
                </a:solidFill>
                <a:latin typeface="Proxima Nova" charset="0"/>
              </a:rPr>
              <a:t>“En cuenta corriente cobrará tasa de mantenimiento según los depósitos realizados, mayores a $20.000, se cobrará un 3%, mayores a $30.000 un 4%, y para montos mayores a $50.000 se cobrará 5%.”</a:t>
            </a:r>
          </a:p>
        </p:txBody>
      </p:sp>
    </p:spTree>
    <p:extLst>
      <p:ext uri="{BB962C8B-B14F-4D97-AF65-F5344CB8AC3E}">
        <p14:creationId xmlns:p14="http://schemas.microsoft.com/office/powerpoint/2010/main" val="194201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E79B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Llamada rectangular redondeada"/>
          <p:cNvSpPr/>
          <p:nvPr/>
        </p:nvSpPr>
        <p:spPr>
          <a:xfrm>
            <a:off x="5196576" y="1563638"/>
            <a:ext cx="3479880" cy="720080"/>
          </a:xfrm>
          <a:prstGeom prst="wedgeRoundRectCallou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Llamada rectangular redondeada"/>
          <p:cNvSpPr/>
          <p:nvPr/>
        </p:nvSpPr>
        <p:spPr>
          <a:xfrm>
            <a:off x="395536" y="1563638"/>
            <a:ext cx="4505554" cy="720080"/>
          </a:xfrm>
          <a:prstGeom prst="wedgeRoundRectCallou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0" y="0"/>
            <a:ext cx="9144000" cy="1563638"/>
          </a:xfrm>
          <a:prstGeom prst="rect">
            <a:avLst/>
          </a:prstGeom>
          <a:solidFill>
            <a:srgbClr val="CA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0" name="Shape 120"/>
          <p:cNvCxnSpPr/>
          <p:nvPr/>
        </p:nvCxnSpPr>
        <p:spPr>
          <a:xfrm>
            <a:off x="1421452" y="4259025"/>
            <a:ext cx="6318900" cy="1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Shape 121"/>
          <p:cNvCxnSpPr/>
          <p:nvPr/>
        </p:nvCxnSpPr>
        <p:spPr>
          <a:xfrm>
            <a:off x="1992927" y="4043625"/>
            <a:ext cx="0" cy="37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Shape 122"/>
          <p:cNvCxnSpPr/>
          <p:nvPr/>
        </p:nvCxnSpPr>
        <p:spPr>
          <a:xfrm>
            <a:off x="3622602" y="4075875"/>
            <a:ext cx="0" cy="37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Shape 123"/>
          <p:cNvCxnSpPr/>
          <p:nvPr/>
        </p:nvCxnSpPr>
        <p:spPr>
          <a:xfrm>
            <a:off x="6179602" y="4075875"/>
            <a:ext cx="0" cy="37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Shape 124"/>
          <p:cNvSpPr txBox="1"/>
          <p:nvPr/>
        </p:nvSpPr>
        <p:spPr>
          <a:xfrm>
            <a:off x="1583177" y="4356325"/>
            <a:ext cx="10353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$20.000</a:t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3197352" y="4356325"/>
            <a:ext cx="8505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$30.000</a:t>
            </a: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5754352" y="4356325"/>
            <a:ext cx="8505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$50.000</a:t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2564765" y="3935525"/>
            <a:ext cx="4860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3%</a:t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4658090" y="3935525"/>
            <a:ext cx="4860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4%</a:t>
            </a: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6837690" y="3935525"/>
            <a:ext cx="4860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5%</a:t>
            </a:r>
            <a:endParaRPr/>
          </a:p>
        </p:txBody>
      </p:sp>
      <p:pic>
        <p:nvPicPr>
          <p:cNvPr id="15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0048"/>
            <a:ext cx="1296144" cy="522221"/>
          </a:xfrm>
          <a:prstGeom prst="rect">
            <a:avLst/>
          </a:prstGeom>
        </p:spPr>
      </p:pic>
      <p:sp>
        <p:nvSpPr>
          <p:cNvPr id="16" name="Shape 100"/>
          <p:cNvSpPr txBox="1">
            <a:spLocks/>
          </p:cNvSpPr>
          <p:nvPr/>
        </p:nvSpPr>
        <p:spPr>
          <a:xfrm>
            <a:off x="467544" y="267494"/>
            <a:ext cx="637014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es" sz="3200" b="1" dirty="0">
                <a:solidFill>
                  <a:schemeClr val="bg1"/>
                </a:solidFill>
                <a:latin typeface="Proxima Nova" charset="0"/>
              </a:rPr>
              <a:t>Valores límites y particiones de equivalencia</a:t>
            </a:r>
            <a:endParaRPr lang="es-AR" sz="3200" b="1" dirty="0">
              <a:solidFill>
                <a:schemeClr val="bg1"/>
              </a:solidFill>
              <a:latin typeface="Proxima Nova" charset="0"/>
            </a:endParaRPr>
          </a:p>
        </p:txBody>
      </p:sp>
      <p:sp>
        <p:nvSpPr>
          <p:cNvPr id="20" name="Shape 135"/>
          <p:cNvSpPr txBox="1"/>
          <p:nvPr/>
        </p:nvSpPr>
        <p:spPr>
          <a:xfrm>
            <a:off x="467544" y="1207975"/>
            <a:ext cx="4113358" cy="258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 dirty="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Particiones </a:t>
            </a:r>
            <a:r>
              <a:rPr lang="es" sz="24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 equivalencia:</a:t>
            </a:r>
            <a:endParaRPr sz="24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es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0 a 20000</a:t>
            </a:r>
            <a:endParaRPr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es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20001 a 30000</a:t>
            </a:r>
            <a:endParaRPr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es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30001 a 50000</a:t>
            </a:r>
            <a:endParaRPr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es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50001 a </a:t>
            </a:r>
            <a:r>
              <a:rPr lang="es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máximo depósito permitido</a:t>
            </a:r>
            <a:endParaRPr b="1" dirty="0"/>
          </a:p>
        </p:txBody>
      </p:sp>
      <p:sp>
        <p:nvSpPr>
          <p:cNvPr id="21" name="Shape 135"/>
          <p:cNvSpPr txBox="1"/>
          <p:nvPr/>
        </p:nvSpPr>
        <p:spPr>
          <a:xfrm>
            <a:off x="5718562" y="1304575"/>
            <a:ext cx="2814808" cy="2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Valores </a:t>
            </a:r>
            <a:r>
              <a:rPr lang="es" sz="2000" dirty="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límites</a:t>
            </a:r>
            <a:endParaRPr sz="20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es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20000</a:t>
            </a:r>
            <a:endParaRPr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es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30000</a:t>
            </a:r>
            <a:endParaRPr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es" dirty="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50000</a:t>
            </a:r>
            <a:endParaRPr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82830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E79B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Llamada rectangular redondeada"/>
          <p:cNvSpPr/>
          <p:nvPr/>
        </p:nvSpPr>
        <p:spPr>
          <a:xfrm>
            <a:off x="251520" y="1563638"/>
            <a:ext cx="4750385" cy="2808312"/>
          </a:xfrm>
          <a:prstGeom prst="wedgeRoundRectCallout">
            <a:avLst>
              <a:gd name="adj1" fmla="val 54024"/>
              <a:gd name="adj2" fmla="val -3138"/>
              <a:gd name="adj3" fmla="val 16667"/>
            </a:avLst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rgbClr val="CA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0048"/>
            <a:ext cx="1296144" cy="522221"/>
          </a:xfrm>
          <a:prstGeom prst="rect">
            <a:avLst/>
          </a:prstGeom>
        </p:spPr>
      </p:pic>
      <p:sp>
        <p:nvSpPr>
          <p:cNvPr id="16" name="Shape 100"/>
          <p:cNvSpPr txBox="1">
            <a:spLocks/>
          </p:cNvSpPr>
          <p:nvPr/>
        </p:nvSpPr>
        <p:spPr>
          <a:xfrm>
            <a:off x="467544" y="267494"/>
            <a:ext cx="661314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es-AR" sz="4000" b="1" dirty="0" smtClean="0">
                <a:solidFill>
                  <a:schemeClr val="bg1"/>
                </a:solidFill>
                <a:latin typeface="Proxima Nova" charset="0"/>
              </a:rPr>
              <a:t>CASOS INDISPENSABLES</a:t>
            </a:r>
            <a:endParaRPr lang="es-AR" sz="4000" b="1" dirty="0">
              <a:solidFill>
                <a:schemeClr val="bg1"/>
              </a:solidFill>
              <a:latin typeface="Proxima Nova" charset="0"/>
            </a:endParaRPr>
          </a:p>
        </p:txBody>
      </p:sp>
      <p:sp>
        <p:nvSpPr>
          <p:cNvPr id="21" name="Shape 151"/>
          <p:cNvSpPr txBox="1"/>
          <p:nvPr/>
        </p:nvSpPr>
        <p:spPr>
          <a:xfrm>
            <a:off x="5300666" y="1090928"/>
            <a:ext cx="3816424" cy="370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s" dirty="0">
                <a:solidFill>
                  <a:schemeClr val="tx2">
                    <a:lumMod val="50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20000 &gt; 0%</a:t>
            </a:r>
            <a:endParaRPr dirty="0">
              <a:solidFill>
                <a:schemeClr val="tx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s" dirty="0">
                <a:solidFill>
                  <a:schemeClr val="tx2">
                    <a:lumMod val="50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20001 &gt; 3%</a:t>
            </a:r>
            <a:endParaRPr dirty="0">
              <a:solidFill>
                <a:schemeClr val="tx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s" dirty="0">
                <a:solidFill>
                  <a:schemeClr val="tx2">
                    <a:lumMod val="50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30000 &gt; 3%</a:t>
            </a:r>
            <a:endParaRPr dirty="0">
              <a:solidFill>
                <a:schemeClr val="tx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s" dirty="0">
                <a:solidFill>
                  <a:schemeClr val="tx2">
                    <a:lumMod val="50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30001 &gt; 4%</a:t>
            </a:r>
            <a:endParaRPr dirty="0">
              <a:solidFill>
                <a:schemeClr val="tx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s" dirty="0">
                <a:solidFill>
                  <a:schemeClr val="tx2">
                    <a:lumMod val="50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50000 &gt; 4% </a:t>
            </a:r>
            <a:endParaRPr dirty="0">
              <a:solidFill>
                <a:schemeClr val="tx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s" dirty="0">
                <a:solidFill>
                  <a:schemeClr val="tx2">
                    <a:lumMod val="50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50001 &gt; 5%</a:t>
            </a:r>
            <a:endParaRPr dirty="0">
              <a:solidFill>
                <a:schemeClr val="tx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tx2">
                    <a:lumMod val="50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Opcionales segun criticidad de funcionalidad:</a:t>
            </a:r>
            <a:endParaRPr b="1" dirty="0">
              <a:solidFill>
                <a:schemeClr val="tx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2">
                    <a:lumMod val="50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Participación de equivalencias válidas</a:t>
            </a:r>
            <a:endParaRPr dirty="0">
              <a:solidFill>
                <a:schemeClr val="tx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s" dirty="0">
                <a:solidFill>
                  <a:schemeClr val="tx2">
                    <a:lumMod val="50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15000 &gt; 0%</a:t>
            </a:r>
            <a:endParaRPr dirty="0">
              <a:solidFill>
                <a:schemeClr val="tx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s" dirty="0">
                <a:solidFill>
                  <a:schemeClr val="tx2">
                    <a:lumMod val="50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25000 &gt; 3%</a:t>
            </a:r>
            <a:endParaRPr dirty="0">
              <a:solidFill>
                <a:schemeClr val="tx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s" dirty="0">
                <a:solidFill>
                  <a:schemeClr val="tx2">
                    <a:lumMod val="50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40000 &gt; 4%</a:t>
            </a:r>
            <a:endParaRPr dirty="0">
              <a:solidFill>
                <a:schemeClr val="tx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s" dirty="0">
                <a:solidFill>
                  <a:schemeClr val="tx2">
                    <a:lumMod val="50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55000 &gt; 5%</a:t>
            </a:r>
            <a:endParaRPr dirty="0">
              <a:solidFill>
                <a:schemeClr val="tx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9905" y="187925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AR" sz="3600" b="1" dirty="0">
                <a:solidFill>
                  <a:schemeClr val="bg2">
                    <a:lumMod val="7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Valores </a:t>
            </a:r>
            <a:r>
              <a:rPr lang="es-AR" sz="3600" b="1" dirty="0" smtClean="0">
                <a:solidFill>
                  <a:schemeClr val="bg2">
                    <a:lumMod val="7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límites</a:t>
            </a:r>
          </a:p>
          <a:p>
            <a:pPr lvl="0"/>
            <a:r>
              <a:rPr lang="es-AR" sz="2400" dirty="0" smtClean="0">
                <a:solidFill>
                  <a:schemeClr val="bg2">
                    <a:lumMod val="7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Con </a:t>
            </a:r>
            <a:r>
              <a:rPr lang="es-AR" sz="2400" dirty="0">
                <a:solidFill>
                  <a:schemeClr val="bg2">
                    <a:lumMod val="7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solo estos casos se puede asegurar el correcto funcionamiento de la regla de negocio presentada.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5DBBA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1759846"/>
            <a:ext cx="4696296" cy="208823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0" y="3127998"/>
            <a:ext cx="9157889" cy="432048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0213"/>
            <a:ext cx="2422300" cy="975954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0" y="3560046"/>
            <a:ext cx="9183893" cy="7142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4"/>
          <p:cNvSpPr txBox="1"/>
          <p:nvPr/>
        </p:nvSpPr>
        <p:spPr>
          <a:xfrm>
            <a:off x="4406813" y="3510686"/>
            <a:ext cx="3405547" cy="7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¡ GRACIAS!</a:t>
            </a:r>
            <a:endParaRPr lang="es-AR" sz="4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11" y="878182"/>
            <a:ext cx="1949280" cy="207680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80" y="878182"/>
            <a:ext cx="1949280" cy="207680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39" y="843558"/>
            <a:ext cx="1949280" cy="20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3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ntágono"/>
          <p:cNvSpPr/>
          <p:nvPr/>
        </p:nvSpPr>
        <p:spPr>
          <a:xfrm>
            <a:off x="0" y="0"/>
            <a:ext cx="3433327" cy="5143500"/>
          </a:xfrm>
          <a:prstGeom prst="homePlate">
            <a:avLst/>
          </a:prstGeom>
          <a:solidFill>
            <a:srgbClr val="95D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23528" y="1707654"/>
            <a:ext cx="2520280" cy="2304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chemeClr val="accent2">
                    <a:lumMod val="75000"/>
                  </a:schemeClr>
                </a:solidFill>
                <a:latin typeface="Proxima Nova" charset="0"/>
              </a:rPr>
              <a:t>¿Cómo debe </a:t>
            </a:r>
            <a:r>
              <a:rPr lang="es" b="1" dirty="0">
                <a:solidFill>
                  <a:schemeClr val="accent2">
                    <a:lumMod val="75000"/>
                  </a:schemeClr>
                </a:solidFill>
                <a:latin typeface="Proxima Nova" charset="0"/>
              </a:rPr>
              <a:t>ser un caso de prueba?</a:t>
            </a:r>
            <a:endParaRPr b="1" dirty="0">
              <a:solidFill>
                <a:schemeClr val="accent2">
                  <a:lumMod val="75000"/>
                </a:schemeClr>
              </a:solidFill>
              <a:latin typeface="Proxima Nova" charset="0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259088" y="1419622"/>
            <a:ext cx="5556444" cy="2808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indent="-342900">
              <a:spcBef>
                <a:spcPts val="0"/>
              </a:spcBef>
              <a:buSzPts val="1800"/>
            </a:pPr>
            <a:r>
              <a:rPr lang="es-AR" sz="1800" dirty="0"/>
              <a:t>Deben describir situaciones lo más cercanas posibles a las acciones de los usuarios</a:t>
            </a:r>
          </a:p>
          <a:p>
            <a:pPr lvl="1" indent="-342900">
              <a:spcBef>
                <a:spcPts val="0"/>
              </a:spcBef>
              <a:buSzPts val="1800"/>
            </a:pPr>
            <a:r>
              <a:rPr lang="es-AR" sz="1800" dirty="0"/>
              <a:t>Debe dejar bien claro QUE se está probando.</a:t>
            </a:r>
          </a:p>
          <a:p>
            <a:pPr lvl="1" indent="-342900">
              <a:spcBef>
                <a:spcPts val="0"/>
              </a:spcBef>
              <a:buSzPts val="1800"/>
            </a:pPr>
            <a:r>
              <a:rPr lang="es-AR" sz="1800" dirty="0"/>
              <a:t>Debe ser autosuficiente. </a:t>
            </a:r>
          </a:p>
          <a:p>
            <a:pPr lvl="1" indent="-342900">
              <a:spcBef>
                <a:spcPts val="0"/>
              </a:spcBef>
              <a:buSzPts val="1800"/>
            </a:pPr>
            <a:r>
              <a:rPr lang="es-AR" sz="1800" dirty="0"/>
              <a:t>Deben ser lo más simples posible.</a:t>
            </a:r>
          </a:p>
          <a:p>
            <a:pPr lvl="1" indent="-342900">
              <a:spcBef>
                <a:spcPts val="0"/>
              </a:spcBef>
              <a:buSzPts val="1800"/>
            </a:pPr>
            <a:r>
              <a:rPr lang="es-AR" sz="1800" dirty="0"/>
              <a:t>Deben ser claros</a:t>
            </a:r>
            <a:r>
              <a:rPr lang="es-AR" sz="1800" dirty="0" smtClean="0"/>
              <a:t>.</a:t>
            </a:r>
            <a:endParaRPr lang="es-AR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0048"/>
            <a:ext cx="1296144" cy="522221"/>
          </a:xfrm>
          <a:prstGeom prst="rect">
            <a:avLst/>
          </a:prstGeom>
        </p:spPr>
      </p:pic>
      <p:sp>
        <p:nvSpPr>
          <p:cNvPr id="3" name="2 Cheurón"/>
          <p:cNvSpPr/>
          <p:nvPr/>
        </p:nvSpPr>
        <p:spPr>
          <a:xfrm>
            <a:off x="2915816" y="1887674"/>
            <a:ext cx="720080" cy="136815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3920334" y="1563638"/>
            <a:ext cx="180020" cy="1800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3911128" y="2211710"/>
            <a:ext cx="180020" cy="1800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3911128" y="2859782"/>
            <a:ext cx="180020" cy="1800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3911128" y="3165816"/>
            <a:ext cx="180020" cy="1800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Elipse"/>
          <p:cNvSpPr/>
          <p:nvPr/>
        </p:nvSpPr>
        <p:spPr>
          <a:xfrm>
            <a:off x="3911128" y="3507854"/>
            <a:ext cx="180020" cy="1800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3131839" y="498371"/>
            <a:ext cx="5472608" cy="2016224"/>
          </a:xfrm>
          <a:prstGeom prst="wedgeRoundRectCallout">
            <a:avLst>
              <a:gd name="adj1" fmla="val -57171"/>
              <a:gd name="adj2" fmla="val -26890"/>
              <a:gd name="adj3" fmla="val 16667"/>
            </a:avLst>
          </a:prstGeom>
          <a:solidFill>
            <a:srgbClr val="D26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Shape 62"/>
          <p:cNvSpPr txBox="1">
            <a:spLocks/>
          </p:cNvSpPr>
          <p:nvPr/>
        </p:nvSpPr>
        <p:spPr>
          <a:xfrm>
            <a:off x="3275856" y="868825"/>
            <a:ext cx="5204295" cy="127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Alfa Slab One"/>
              <a:buNone/>
              <a:defRPr sz="54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Alfa Slab One"/>
              <a:buNone/>
              <a:defRPr sz="54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Alfa Slab One"/>
              <a:buNone/>
              <a:defRPr sz="54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Alfa Slab One"/>
              <a:buNone/>
              <a:defRPr sz="54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Alfa Slab One"/>
              <a:buNone/>
              <a:defRPr sz="54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Alfa Slab One"/>
              <a:buNone/>
              <a:defRPr sz="54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Alfa Slab One"/>
              <a:buNone/>
              <a:defRPr sz="54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Alfa Slab One"/>
              <a:buNone/>
              <a:defRPr sz="54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Alfa Slab One"/>
              <a:buNone/>
              <a:defRPr sz="54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es-AR" sz="6000" b="1" dirty="0" smtClean="0">
                <a:solidFill>
                  <a:schemeClr val="bg1"/>
                </a:solidFill>
                <a:latin typeface="Proxima Nova" charset="0"/>
              </a:rPr>
              <a:t>¿Qué probar?</a:t>
            </a:r>
            <a:endParaRPr lang="es-AR" sz="6000" b="1" dirty="0">
              <a:solidFill>
                <a:schemeClr val="bg1"/>
              </a:solidFill>
              <a:latin typeface="Proxima Nova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251520" y="4659982"/>
            <a:ext cx="2448272" cy="28803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5486"/>
            <a:ext cx="2088232" cy="4638219"/>
          </a:xfrm>
          <a:prstGeom prst="rect">
            <a:avLst/>
          </a:prstGeom>
        </p:spPr>
      </p:pic>
      <p:pic>
        <p:nvPicPr>
          <p:cNvPr id="10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05" y="4272148"/>
            <a:ext cx="1296144" cy="5222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D85B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E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251520" y="169110"/>
            <a:ext cx="4044276" cy="864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1" dirty="0">
                <a:latin typeface="Proxima Nova" charset="0"/>
              </a:rPr>
              <a:t>CPs standard</a:t>
            </a:r>
            <a:endParaRPr sz="4400" b="1" dirty="0">
              <a:latin typeface="Proxima Nova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51520" y="987574"/>
            <a:ext cx="3900260" cy="3991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Hay casos de prueba que siempre se deberán probar según la nueva funcionalidad desarrollada:</a:t>
            </a:r>
            <a:endParaRPr b="1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 dirty="0"/>
              <a:t>Nueva pantalla</a:t>
            </a:r>
            <a:endParaRPr b="1" dirty="0"/>
          </a:p>
          <a:p>
            <a: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</a:pPr>
            <a:r>
              <a:rPr lang="es" dirty="0"/>
              <a:t>Estructura de pantalla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s" dirty="0"/>
              <a:t>Filtros presentados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s" dirty="0"/>
              <a:t>Campos presentados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s" dirty="0"/>
              <a:t>Filtros simples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s" dirty="0"/>
              <a:t>Filtros combinados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s" dirty="0"/>
              <a:t>Grilla y columnas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s" dirty="0"/>
              <a:t>Ordenamiento default.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7904" y="2067694"/>
            <a:ext cx="5044274" cy="2649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0048"/>
            <a:ext cx="1296144" cy="5222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D85B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E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0048"/>
            <a:ext cx="1296144" cy="522221"/>
          </a:xfrm>
          <a:prstGeom prst="rect">
            <a:avLst/>
          </a:prstGeom>
        </p:spPr>
      </p:pic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" y="862269"/>
            <a:ext cx="4572000" cy="4085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</a:pPr>
            <a:r>
              <a:rPr lang="es" dirty="0" smtClean="0"/>
              <a:t>Visualización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 dirty="0"/>
              <a:t>Campos presentados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 dirty="0"/>
              <a:t>Estructura de la pantalla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s" dirty="0"/>
              <a:t>Validaciones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 dirty="0"/>
              <a:t>Longitud máxima de campos o tipo de dato.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 dirty="0"/>
              <a:t>Tipo de datos permitidos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 dirty="0"/>
              <a:t>Campos Obligatorios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 dirty="0"/>
              <a:t>Campos auto calculados</a:t>
            </a:r>
            <a:endParaRPr dirty="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 dirty="0"/>
              <a:t>Campos deshabilitados</a:t>
            </a:r>
            <a:endParaRPr dirty="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s" dirty="0"/>
              <a:t>Camino crítico</a:t>
            </a:r>
            <a:endParaRPr dirty="0"/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 dirty="0"/>
              <a:t>Alta exitosa</a:t>
            </a:r>
            <a:endParaRPr dirty="0"/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 dirty="0"/>
              <a:t>Modificación exitosa</a:t>
            </a:r>
            <a:endParaRPr dirty="0"/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" dirty="0"/>
              <a:t>Baja exitosa</a:t>
            </a:r>
            <a:endParaRPr dirty="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s" sz="1400" b="1" dirty="0"/>
              <a:t>Regla de negocio</a:t>
            </a:r>
            <a:endParaRPr sz="1400" b="1" dirty="0"/>
          </a:p>
          <a:p>
            <a:pPr marL="9144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654" y="1563638"/>
            <a:ext cx="3655601" cy="216822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8" name="Shape 74"/>
          <p:cNvSpPr txBox="1">
            <a:spLocks noGrp="1"/>
          </p:cNvSpPr>
          <p:nvPr>
            <p:ph type="title"/>
          </p:nvPr>
        </p:nvSpPr>
        <p:spPr>
          <a:xfrm>
            <a:off x="251520" y="169110"/>
            <a:ext cx="4044276" cy="864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1" dirty="0">
                <a:latin typeface="Proxima Nova" charset="0"/>
              </a:rPr>
              <a:t>CPs standard</a:t>
            </a:r>
            <a:endParaRPr sz="4400" b="1" dirty="0">
              <a:latin typeface="Proxima Nova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31840" y="862269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sz="1800" b="1" dirty="0">
                <a:latin typeface="Proxima Nova" charset="0"/>
              </a:rPr>
              <a:t>ABM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E79B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rgbClr val="95D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995935" y="1491630"/>
            <a:ext cx="4824537" cy="273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 dirty="0" smtClean="0"/>
              <a:t>Caso </a:t>
            </a:r>
            <a:r>
              <a:rPr lang="es" b="1" dirty="0"/>
              <a:t>positivo </a:t>
            </a:r>
            <a:r>
              <a:rPr lang="es" dirty="0"/>
              <a:t>&gt; Que se pueda realizar la acción con las condiciones </a:t>
            </a:r>
            <a:r>
              <a:rPr lang="es" dirty="0" smtClean="0"/>
              <a:t>descriptas</a:t>
            </a:r>
          </a:p>
          <a:p>
            <a:pPr marL="114300" lvl="0" indent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dirty="0"/>
              <a:t>Caso </a:t>
            </a:r>
            <a:r>
              <a:rPr lang="es" b="1" dirty="0"/>
              <a:t>negativo </a:t>
            </a:r>
            <a:r>
              <a:rPr lang="es" dirty="0"/>
              <a:t>&gt; Que no se pueda realizar la acción sin las condiciones descriptas	</a:t>
            </a:r>
            <a:endParaRPr dirty="0"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 dirty="0"/>
              <a:t>De este segundo caso es posible que se desprendan N casos, para confirmar que no se pueda realizar la acción si alguna de las condiciones no se cumple.</a:t>
            </a:r>
            <a:endParaRPr dirty="0"/>
          </a:p>
        </p:txBody>
      </p:sp>
      <p:sp>
        <p:nvSpPr>
          <p:cNvPr id="8" name="Shape 62"/>
          <p:cNvSpPr txBox="1">
            <a:spLocks/>
          </p:cNvSpPr>
          <p:nvPr/>
        </p:nvSpPr>
        <p:spPr>
          <a:xfrm>
            <a:off x="323528" y="1995686"/>
            <a:ext cx="2358271" cy="121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es-AR" sz="3600" b="1" dirty="0" smtClean="0">
                <a:solidFill>
                  <a:schemeClr val="accent2">
                    <a:lumMod val="75000"/>
                  </a:schemeClr>
                </a:solidFill>
                <a:latin typeface="Proxima Nova" charset="0"/>
              </a:rPr>
              <a:t>¿Cómo reconocer los </a:t>
            </a:r>
            <a:r>
              <a:rPr lang="es-AR" sz="3600" b="1" dirty="0" err="1" smtClean="0">
                <a:solidFill>
                  <a:schemeClr val="accent2">
                    <a:lumMod val="75000"/>
                  </a:schemeClr>
                </a:solidFill>
                <a:latin typeface="Proxima Nova" charset="0"/>
              </a:rPr>
              <a:t>CPs</a:t>
            </a:r>
            <a:r>
              <a:rPr lang="es-AR" sz="3600" b="1" dirty="0" smtClean="0">
                <a:solidFill>
                  <a:schemeClr val="accent2">
                    <a:lumMod val="75000"/>
                  </a:schemeClr>
                </a:solidFill>
                <a:latin typeface="Proxima Nova" charset="0"/>
              </a:rPr>
              <a:t>?</a:t>
            </a:r>
            <a:endParaRPr lang="es-AR" sz="3600" b="1" dirty="0">
              <a:solidFill>
                <a:schemeClr val="accent2">
                  <a:lumMod val="75000"/>
                </a:schemeClr>
              </a:solidFill>
              <a:latin typeface="Proxima Nova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3829022"/>
            <a:ext cx="3118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1800" dirty="0">
                <a:solidFill>
                  <a:schemeClr val="tx2">
                    <a:lumMod val="50000"/>
                  </a:schemeClr>
                </a:solidFill>
                <a:latin typeface="Proxima Nova" charset="0"/>
              </a:rPr>
              <a:t>Para cada regla de negocio se tendrán siempre </a:t>
            </a:r>
            <a:r>
              <a:rPr lang="es-AR" sz="1800" b="1" dirty="0">
                <a:solidFill>
                  <a:schemeClr val="tx2">
                    <a:lumMod val="50000"/>
                  </a:schemeClr>
                </a:solidFill>
                <a:latin typeface="Proxima Nova" charset="0"/>
              </a:rPr>
              <a:t>al menos </a:t>
            </a:r>
            <a:r>
              <a:rPr lang="es-AR" sz="1800" dirty="0">
                <a:solidFill>
                  <a:schemeClr val="tx2">
                    <a:lumMod val="50000"/>
                  </a:schemeClr>
                </a:solidFill>
                <a:latin typeface="Proxima Nova" charset="0"/>
              </a:rPr>
              <a:t>2 casos de prueba.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1366"/>
            <a:ext cx="1598474" cy="1703047"/>
          </a:xfrm>
          <a:prstGeom prst="rect">
            <a:avLst/>
          </a:prstGeom>
        </p:spPr>
      </p:pic>
      <p:pic>
        <p:nvPicPr>
          <p:cNvPr id="1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0048"/>
            <a:ext cx="1296144" cy="522221"/>
          </a:xfrm>
          <a:prstGeom prst="rect">
            <a:avLst/>
          </a:prstGeom>
        </p:spPr>
      </p:pic>
      <p:sp>
        <p:nvSpPr>
          <p:cNvPr id="15" name="14 Elipse"/>
          <p:cNvSpPr/>
          <p:nvPr/>
        </p:nvSpPr>
        <p:spPr>
          <a:xfrm>
            <a:off x="3995936" y="1860104"/>
            <a:ext cx="432048" cy="432048"/>
          </a:xfrm>
          <a:prstGeom prst="ellipse">
            <a:avLst/>
          </a:prstGeom>
          <a:solidFill>
            <a:srgbClr val="FFC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Elipse"/>
          <p:cNvSpPr/>
          <p:nvPr/>
        </p:nvSpPr>
        <p:spPr>
          <a:xfrm>
            <a:off x="3995936" y="2953938"/>
            <a:ext cx="432048" cy="432048"/>
          </a:xfrm>
          <a:prstGeom prst="ellipse">
            <a:avLst/>
          </a:prstGeom>
          <a:solidFill>
            <a:srgbClr val="95DBBA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4168563" y="1932113"/>
            <a:ext cx="86795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Rectángulo"/>
          <p:cNvSpPr/>
          <p:nvPr/>
        </p:nvSpPr>
        <p:spPr>
          <a:xfrm rot="5400000">
            <a:off x="4168562" y="1932112"/>
            <a:ext cx="86795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24 Rectángulo"/>
          <p:cNvSpPr/>
          <p:nvPr/>
        </p:nvSpPr>
        <p:spPr>
          <a:xfrm rot="5400000">
            <a:off x="4168562" y="3025946"/>
            <a:ext cx="86795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/>
          </a:p>
        </p:txBody>
      </p:sp>
      <p:sp>
        <p:nvSpPr>
          <p:cNvPr id="20" name="19 Rectángulo"/>
          <p:cNvSpPr/>
          <p:nvPr/>
        </p:nvSpPr>
        <p:spPr>
          <a:xfrm>
            <a:off x="3582144" y="1860104"/>
            <a:ext cx="45719" cy="2871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5DBBA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35696" y="1154018"/>
            <a:ext cx="7308304" cy="2664296"/>
          </a:xfrm>
          <a:prstGeom prst="rect">
            <a:avLst/>
          </a:prstGeom>
          <a:solidFill>
            <a:srgbClr val="CA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Elipse"/>
          <p:cNvSpPr/>
          <p:nvPr/>
        </p:nvSpPr>
        <p:spPr>
          <a:xfrm>
            <a:off x="539552" y="1059582"/>
            <a:ext cx="2880320" cy="2880320"/>
          </a:xfrm>
          <a:prstGeom prst="ellipse">
            <a:avLst/>
          </a:prstGeom>
          <a:solidFill>
            <a:srgbClr val="FFC000"/>
          </a:solidFill>
          <a:ln w="104775">
            <a:solidFill>
              <a:srgbClr val="D26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3779912" y="2882210"/>
            <a:ext cx="4464496" cy="6256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 smtClean="0"/>
              <a:t>SIN  </a:t>
            </a:r>
            <a:r>
              <a:rPr lang="es" sz="2800" dirty="0" smtClean="0"/>
              <a:t> </a:t>
            </a:r>
            <a:r>
              <a:rPr lang="es" sz="2800" dirty="0"/>
              <a:t>toda la información</a:t>
            </a:r>
            <a:endParaRPr sz="2800" dirty="0"/>
          </a:p>
        </p:txBody>
      </p:sp>
      <p:sp>
        <p:nvSpPr>
          <p:cNvPr id="7" name="Shape 62"/>
          <p:cNvSpPr txBox="1">
            <a:spLocks/>
          </p:cNvSpPr>
          <p:nvPr/>
        </p:nvSpPr>
        <p:spPr>
          <a:xfrm>
            <a:off x="3707904" y="1761495"/>
            <a:ext cx="4536504" cy="90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es-AR" sz="4800" b="1" dirty="0" smtClean="0">
                <a:solidFill>
                  <a:schemeClr val="accent2">
                    <a:lumMod val="75000"/>
                  </a:schemeClr>
                </a:solidFill>
                <a:latin typeface="Proxima Nova" charset="0"/>
              </a:rPr>
              <a:t>ESCENARIO 1</a:t>
            </a:r>
            <a:endParaRPr lang="es-AR" sz="4800" b="1" dirty="0">
              <a:solidFill>
                <a:schemeClr val="accent2">
                  <a:lumMod val="75000"/>
                </a:schemeClr>
              </a:solidFill>
              <a:latin typeface="Proxima Nova" charset="0"/>
            </a:endParaRPr>
          </a:p>
        </p:txBody>
      </p:sp>
      <p:sp>
        <p:nvSpPr>
          <p:cNvPr id="8" name="Shape 62"/>
          <p:cNvSpPr txBox="1">
            <a:spLocks/>
          </p:cNvSpPr>
          <p:nvPr/>
        </p:nvSpPr>
        <p:spPr>
          <a:xfrm>
            <a:off x="1223628" y="1088650"/>
            <a:ext cx="1512168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es-AR" sz="20000" b="1" dirty="0" smtClean="0">
                <a:solidFill>
                  <a:schemeClr val="accent2">
                    <a:lumMod val="75000"/>
                  </a:schemeClr>
                </a:solidFill>
                <a:latin typeface="Proxima Nova" charset="0"/>
              </a:rPr>
              <a:t>1</a:t>
            </a:r>
            <a:endParaRPr lang="es-AR" sz="20000" b="1" dirty="0">
              <a:solidFill>
                <a:schemeClr val="accent2">
                  <a:lumMod val="75000"/>
                </a:schemeClr>
              </a:solidFill>
              <a:latin typeface="Proxima Nova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707904" y="2859782"/>
            <a:ext cx="936104" cy="648072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05" y="4272148"/>
            <a:ext cx="1296144" cy="5222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AB8D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251520" y="2094543"/>
            <a:ext cx="3456384" cy="2421423"/>
          </a:xfrm>
          <a:prstGeom prst="wedgeRoundRectCallout">
            <a:avLst>
              <a:gd name="adj1" fmla="val 12556"/>
              <a:gd name="adj2" fmla="val -62935"/>
              <a:gd name="adj3" fmla="val 16667"/>
            </a:avLst>
          </a:prstGeom>
          <a:solidFill>
            <a:srgbClr val="D26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rgbClr val="95D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0048"/>
            <a:ext cx="1296144" cy="522221"/>
          </a:xfrm>
          <a:prstGeom prst="rect">
            <a:avLst/>
          </a:prstGeom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987824" y="325289"/>
            <a:ext cx="4536504" cy="1073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bg1"/>
                </a:solidFill>
                <a:latin typeface="Proxima Nova" charset="0"/>
              </a:rPr>
              <a:t>Casos </a:t>
            </a:r>
            <a:r>
              <a:rPr lang="es" sz="3800" b="1" dirty="0" smtClean="0">
                <a:solidFill>
                  <a:schemeClr val="bg1"/>
                </a:solidFill>
                <a:latin typeface="Proxima Nova" charset="0"/>
              </a:rPr>
              <a:t>POSITIVOS</a:t>
            </a:r>
            <a:endParaRPr sz="3800" b="1" dirty="0">
              <a:solidFill>
                <a:schemeClr val="bg1"/>
              </a:solidFill>
              <a:latin typeface="Proxima Nova" charset="0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840092" y="1275606"/>
            <a:ext cx="4980380" cy="3695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dirty="0" smtClean="0"/>
              <a:t>Casos Positivos</a:t>
            </a:r>
            <a:endParaRPr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 dirty="0"/>
              <a:t>Creación de bugs. Rol Lider de QA. Campos obligatorios completos. Alta exitosa.</a:t>
            </a:r>
            <a:endParaRPr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dirty="0"/>
              <a:t>Creación de bugs. Rol Tester. Campos obligatorios completos. Alta exitosa.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dirty="0"/>
              <a:t>Creación de bugs. Rol Lider de Proyecto. Campos obligatorios completos. Alta exitosa.</a:t>
            </a:r>
            <a:endParaRPr dirty="0"/>
          </a:p>
        </p:txBody>
      </p:sp>
      <p:sp>
        <p:nvSpPr>
          <p:cNvPr id="2" name="1 Rectángulo"/>
          <p:cNvSpPr/>
          <p:nvPr/>
        </p:nvSpPr>
        <p:spPr>
          <a:xfrm>
            <a:off x="395536" y="2571750"/>
            <a:ext cx="3168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000" b="1" i="1" dirty="0">
                <a:solidFill>
                  <a:schemeClr val="bg1"/>
                </a:solidFill>
                <a:latin typeface="Proxima Nova" charset="0"/>
              </a:rPr>
              <a:t>“En un sistema de Bug Tracking los bugs pueden ser dados de alta por los roles: </a:t>
            </a:r>
            <a:r>
              <a:rPr lang="es-AR" sz="2000" b="1" i="1" dirty="0" err="1">
                <a:solidFill>
                  <a:schemeClr val="bg1"/>
                </a:solidFill>
                <a:latin typeface="Proxima Nova" charset="0"/>
              </a:rPr>
              <a:t>Lider</a:t>
            </a:r>
            <a:r>
              <a:rPr lang="es-AR" sz="2000" b="1" i="1" dirty="0">
                <a:solidFill>
                  <a:schemeClr val="bg1"/>
                </a:solidFill>
                <a:latin typeface="Proxima Nova" charset="0"/>
              </a:rPr>
              <a:t> QA, </a:t>
            </a:r>
            <a:r>
              <a:rPr lang="es-AR" sz="2000" b="1" i="1" dirty="0" err="1">
                <a:solidFill>
                  <a:schemeClr val="bg1"/>
                </a:solidFill>
                <a:latin typeface="Proxima Nova" charset="0"/>
              </a:rPr>
              <a:t>Tester</a:t>
            </a:r>
            <a:r>
              <a:rPr lang="es-AR" sz="2000" b="1" i="1" dirty="0">
                <a:solidFill>
                  <a:schemeClr val="bg1"/>
                </a:solidFill>
                <a:latin typeface="Proxima Nova" charset="0"/>
              </a:rPr>
              <a:t>, Líder de proyecto.”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9755"/>
            <a:ext cx="2094668" cy="2231702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1926415" y="215110"/>
            <a:ext cx="845385" cy="845385"/>
          </a:xfrm>
          <a:prstGeom prst="ellipse">
            <a:avLst/>
          </a:prstGeom>
          <a:solidFill>
            <a:srgbClr val="FFC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Más"/>
          <p:cNvSpPr/>
          <p:nvPr/>
        </p:nvSpPr>
        <p:spPr>
          <a:xfrm>
            <a:off x="2061075" y="376692"/>
            <a:ext cx="576064" cy="522221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AB8D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251520" y="2094543"/>
            <a:ext cx="3456384" cy="2421423"/>
          </a:xfrm>
          <a:prstGeom prst="wedgeRoundRectCallout">
            <a:avLst>
              <a:gd name="adj1" fmla="val 12556"/>
              <a:gd name="adj2" fmla="val -62935"/>
              <a:gd name="adj3" fmla="val 16667"/>
            </a:avLst>
          </a:prstGeom>
          <a:solidFill>
            <a:srgbClr val="D26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rgbClr val="95D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0048"/>
            <a:ext cx="1296144" cy="522221"/>
          </a:xfrm>
          <a:prstGeom prst="rect">
            <a:avLst/>
          </a:prstGeom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915816" y="339502"/>
            <a:ext cx="4392488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 b="1" dirty="0">
                <a:solidFill>
                  <a:schemeClr val="bg1"/>
                </a:solidFill>
                <a:latin typeface="Proxima Nova" charset="0"/>
              </a:rPr>
              <a:t>Casos </a:t>
            </a:r>
            <a:r>
              <a:rPr lang="es" sz="3500" b="1" dirty="0" smtClean="0">
                <a:solidFill>
                  <a:schemeClr val="bg1"/>
                </a:solidFill>
                <a:latin typeface="Proxima Nova" charset="0"/>
              </a:rPr>
              <a:t>NEGATIVOS</a:t>
            </a:r>
            <a:endParaRPr sz="3500" b="1" dirty="0">
              <a:solidFill>
                <a:schemeClr val="bg1"/>
              </a:solidFill>
              <a:latin typeface="Proxima Nova" charset="0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840092" y="1275606"/>
            <a:ext cx="4980380" cy="3695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600"/>
              </a:spcBef>
              <a:buNone/>
            </a:pPr>
            <a:r>
              <a:rPr lang="es-AR" sz="3200" dirty="0"/>
              <a:t>¿Hay casos negativos?</a:t>
            </a:r>
          </a:p>
          <a:p>
            <a:pPr lvl="0">
              <a:spcBef>
                <a:spcPts val="1600"/>
              </a:spcBef>
            </a:pPr>
            <a:r>
              <a:rPr lang="es-AR" dirty="0"/>
              <a:t>Creación de bugs. Rol desarrollador. Sin permiso para realizar acción.</a:t>
            </a:r>
          </a:p>
          <a:p>
            <a:pPr lvl="0"/>
            <a:r>
              <a:rPr lang="es-AR" dirty="0"/>
              <a:t>Creación de bugs. Rol N. Sin permiso para realizar acción.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95536" y="2571750"/>
            <a:ext cx="3168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es-AR" sz="2000" i="1" dirty="0">
                <a:solidFill>
                  <a:schemeClr val="bg1"/>
                </a:solidFill>
              </a:rPr>
              <a:t>“En un sistema de Bug Tracking los bugs pueden ser dados de alta por los roles: </a:t>
            </a:r>
            <a:r>
              <a:rPr lang="es-AR" sz="2000" i="1" dirty="0" smtClean="0">
                <a:solidFill>
                  <a:schemeClr val="bg1"/>
                </a:solidFill>
              </a:rPr>
              <a:t>Líder </a:t>
            </a:r>
            <a:r>
              <a:rPr lang="es-AR" sz="2000" i="1" dirty="0">
                <a:solidFill>
                  <a:schemeClr val="bg1"/>
                </a:solidFill>
              </a:rPr>
              <a:t>QA, </a:t>
            </a:r>
            <a:r>
              <a:rPr lang="es-AR" sz="2000" i="1" dirty="0" err="1">
                <a:solidFill>
                  <a:schemeClr val="bg1"/>
                </a:solidFill>
              </a:rPr>
              <a:t>Tester</a:t>
            </a:r>
            <a:r>
              <a:rPr lang="es-AR" sz="2000" i="1" dirty="0">
                <a:solidFill>
                  <a:schemeClr val="bg1"/>
                </a:solidFill>
              </a:rPr>
              <a:t>, Líder de proyecto.”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9755"/>
            <a:ext cx="2094668" cy="2231701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1926415" y="215110"/>
            <a:ext cx="845385" cy="845385"/>
          </a:xfrm>
          <a:prstGeom prst="ellipse">
            <a:avLst/>
          </a:prstGeom>
          <a:solidFill>
            <a:srgbClr val="FFC0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Menos"/>
          <p:cNvSpPr/>
          <p:nvPr/>
        </p:nvSpPr>
        <p:spPr>
          <a:xfrm>
            <a:off x="2183610" y="408134"/>
            <a:ext cx="432048" cy="459337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6187052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575</Words>
  <Application>Microsoft Office PowerPoint</Application>
  <PresentationFormat>Presentación en pantalla (16:9)</PresentationFormat>
  <Paragraphs>112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Proxima Nova</vt:lpstr>
      <vt:lpstr>Alfa Slab One</vt:lpstr>
      <vt:lpstr>Gameday</vt:lpstr>
      <vt:lpstr>Presentación de PowerPoint</vt:lpstr>
      <vt:lpstr>¿Cómo debe ser un caso de prueba?</vt:lpstr>
      <vt:lpstr>Presentación de PowerPoint</vt:lpstr>
      <vt:lpstr>CPs standard</vt:lpstr>
      <vt:lpstr>CPs standard</vt:lpstr>
      <vt:lpstr>Presentación de PowerPoint</vt:lpstr>
      <vt:lpstr>Presentación de PowerPoint</vt:lpstr>
      <vt:lpstr>Casos POSITIVOS</vt:lpstr>
      <vt:lpstr>Casos NEGATIVOS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Roxana Minore</dc:creator>
  <cp:lastModifiedBy>Carolina</cp:lastModifiedBy>
  <cp:revision>32</cp:revision>
  <dcterms:modified xsi:type="dcterms:W3CDTF">2018-05-14T12:30:25Z</dcterms:modified>
</cp:coreProperties>
</file>