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89" r:id="rId2"/>
    <p:sldId id="369" r:id="rId3"/>
    <p:sldId id="365" r:id="rId4"/>
    <p:sldId id="366" r:id="rId5"/>
    <p:sldId id="367"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Lst>
  <p:sldSz cx="8672513" cy="6008688"/>
  <p:notesSz cx="6858000" cy="9144000"/>
  <p:embeddedFontLst>
    <p:embeddedFont>
      <p:font typeface="Trebuchet MS" panose="020B0603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aleway" panose="020B0604020202020204" charset="0"/>
      <p:regular r:id="rId56"/>
      <p:bold r:id="rId57"/>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Nicolas Pintos Barreto" initials="NPB" lastIdx="2" clrIdx="1">
    <p:extLst>
      <p:ext uri="{19B8F6BF-5375-455C-9EA6-DF929625EA0E}">
        <p15:presenceInfo xmlns:p15="http://schemas.microsoft.com/office/powerpoint/2012/main" userId="S-1-5-21-1323998825-2574780516-2908413015-1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71993" autoAdjust="0"/>
  </p:normalViewPr>
  <p:slideViewPr>
    <p:cSldViewPr>
      <p:cViewPr varScale="1">
        <p:scale>
          <a:sx n="61" d="100"/>
          <a:sy n="61" d="100"/>
        </p:scale>
        <p:origin x="1644" y="72"/>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30/09/2016</a:t>
            </a:fld>
            <a:endParaRPr lang="es-AR"/>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stqbexamcertification.com/what-is-equivalence-partitioning-in-software-test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istqbexamcertification.com/what-is-state-transition-testing-in-software-testing/" TargetMode="External"/><Relationship Id="rId5" Type="http://schemas.openxmlformats.org/officeDocument/2006/relationships/hyperlink" Target="http://istqbexamcertification.com/what-is-decision-table-in-software-testing/" TargetMode="External"/><Relationship Id="rId4" Type="http://schemas.openxmlformats.org/officeDocument/2006/relationships/hyperlink" Target="http://istqbexamcertification.com/what-is-boundary-value-analysis-in-software-test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stqbexamcertification.com/what-is-system-testing/" TargetMode="External"/><Relationship Id="rId3" Type="http://schemas.openxmlformats.org/officeDocument/2006/relationships/hyperlink" Target="http://istqbexamcertification.com/what-is-unit-testing/" TargetMode="External"/><Relationship Id="rId7" Type="http://schemas.openxmlformats.org/officeDocument/2006/relationships/hyperlink" Target="http://istqbexamcertification.com/what-is-system-integration-testing/"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istqbexamcertification.com/what-is-component-integration-testing/" TargetMode="External"/><Relationship Id="rId11" Type="http://schemas.openxmlformats.org/officeDocument/2006/relationships/hyperlink" Target="http://istqbexamcertification.com/what-is-beta-testing/" TargetMode="External"/><Relationship Id="rId5" Type="http://schemas.openxmlformats.org/officeDocument/2006/relationships/hyperlink" Target="http://istqbexamcertification.com/what-is-integration-testing/" TargetMode="External"/><Relationship Id="rId10" Type="http://schemas.openxmlformats.org/officeDocument/2006/relationships/hyperlink" Target="http://istqbexamcertification.com/what-is-alpha-testing/" TargetMode="External"/><Relationship Id="rId4" Type="http://schemas.openxmlformats.org/officeDocument/2006/relationships/hyperlink" Target="http://istqbexamcertification.com/what-is-component-testing/" TargetMode="External"/><Relationship Id="rId9" Type="http://schemas.openxmlformats.org/officeDocument/2006/relationships/hyperlink" Target="http://istqbexamcertification.com/what-is-acceptance-testin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stqbexamcertification.com/what-is-integration-test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istqbexamcertification.com/what-is-acceptance-test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stqbexamcertification.com/what-is-functional-testing-testing-of-functions-in-softwar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istqbexamcertification.com/what-is-structural-testing-testing-of-software-structurearchitecture/" TargetMode="External"/><Relationship Id="rId4" Type="http://schemas.openxmlformats.org/officeDocument/2006/relationships/hyperlink" Target="http://istqbexamcertification.com/what-is-non-functional-testing-testing-of-software-product-characteristic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stqbexamcertification.com/what-is-functional-testing-testing-of-functions-in-softwa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9PSrhH2gtkU"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ZnPmJd5aqyw"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9PSrhH2gtk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ZnPmJd5aqy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ZnPmJd5aqyw"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stqbexamcertification.com/what-is-defect-or-bugs-or-faults-in-software-test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istqbexamcertification.com/what-are-the-software-development-life-cycle-phas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stqbexamcertification.com/what-is-defect-or-bugs-or-faults-in-software-tes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1" dirty="0" smtClean="0"/>
              <a:t>Engee es una empresa de calidad, desarrollo y consultoría de software.</a:t>
            </a:r>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Static testing</a:t>
            </a:r>
            <a:r>
              <a:rPr lang="en-US" sz="1200" kern="1200" dirty="0" smtClean="0">
                <a:solidFill>
                  <a:schemeClr val="tx1"/>
                </a:solidFill>
                <a:effectLst/>
                <a:latin typeface="+mn-lt"/>
                <a:ea typeface="+mn-ea"/>
                <a:cs typeface="+mn-cs"/>
              </a:rPr>
              <a:t>: It can test and find defects without executing code. Static Testing is done during verification process. For example: reviewing, walkthrough, inspection, etc.</a:t>
            </a:r>
            <a:endParaRPr lang="es-AR" sz="1200" kern="1200" dirty="0" smtClean="0">
              <a:solidFill>
                <a:schemeClr val="tx1"/>
              </a:solidFill>
              <a:effectLst/>
              <a:latin typeface="+mn-lt"/>
              <a:ea typeface="+mn-ea"/>
              <a:cs typeface="+mn-cs"/>
            </a:endParaRPr>
          </a:p>
          <a:p>
            <a:endParaRPr lang="es-AR" dirty="0" smtClean="0"/>
          </a:p>
          <a:p>
            <a:r>
              <a:rPr lang="es-AR" dirty="0" err="1" smtClean="0"/>
              <a:t>Planning</a:t>
            </a:r>
            <a:r>
              <a:rPr lang="es-AR" dirty="0" smtClean="0"/>
              <a:t>:</a:t>
            </a:r>
            <a:r>
              <a:rPr lang="es-AR" baseline="0" dirty="0" smtClean="0"/>
              <a:t> </a:t>
            </a:r>
            <a:r>
              <a:rPr lang="es-AR" baseline="0" dirty="0" err="1" smtClean="0"/>
              <a:t>Defining</a:t>
            </a:r>
            <a:r>
              <a:rPr lang="es-AR" baseline="0" dirty="0" smtClean="0"/>
              <a:t> </a:t>
            </a:r>
            <a:r>
              <a:rPr lang="es-AR" baseline="0" dirty="0" err="1" smtClean="0"/>
              <a:t>the</a:t>
            </a:r>
            <a:r>
              <a:rPr lang="es-AR" baseline="0" dirty="0" smtClean="0"/>
              <a:t> </a:t>
            </a:r>
            <a:r>
              <a:rPr lang="es-AR" baseline="0" dirty="0" err="1" smtClean="0"/>
              <a:t>review</a:t>
            </a:r>
            <a:r>
              <a:rPr lang="es-AR" baseline="0" dirty="0" smtClean="0"/>
              <a:t> </a:t>
            </a:r>
            <a:r>
              <a:rPr lang="es-AR" baseline="0" dirty="0" err="1" smtClean="0"/>
              <a:t>criteria</a:t>
            </a:r>
            <a:endParaRPr lang="es-AR" baseline="0" dirty="0" smtClean="0"/>
          </a:p>
          <a:p>
            <a:r>
              <a:rPr lang="es-AR" baseline="0" dirty="0" smtClean="0"/>
              <a:t>	</a:t>
            </a:r>
            <a:r>
              <a:rPr lang="es-AR" baseline="0" dirty="0" err="1" smtClean="0"/>
              <a:t>selecting</a:t>
            </a:r>
            <a:r>
              <a:rPr lang="es-AR" baseline="0" dirty="0" smtClean="0"/>
              <a:t> </a:t>
            </a:r>
            <a:r>
              <a:rPr lang="es-AR" baseline="0" dirty="0" err="1" smtClean="0"/>
              <a:t>the</a:t>
            </a:r>
            <a:r>
              <a:rPr lang="es-AR" baseline="0" dirty="0" smtClean="0"/>
              <a:t> </a:t>
            </a:r>
            <a:r>
              <a:rPr lang="es-AR" baseline="0" dirty="0" err="1" smtClean="0"/>
              <a:t>personnel</a:t>
            </a:r>
            <a:endParaRPr lang="es-AR" baseline="0" dirty="0" smtClean="0"/>
          </a:p>
          <a:p>
            <a:r>
              <a:rPr lang="es-AR" baseline="0" dirty="0" smtClean="0"/>
              <a:t>	</a:t>
            </a:r>
            <a:r>
              <a:rPr lang="es-AR" baseline="0" dirty="0" err="1" smtClean="0"/>
              <a:t>Allocating</a:t>
            </a:r>
            <a:r>
              <a:rPr lang="es-AR" baseline="0" dirty="0" smtClean="0"/>
              <a:t> roles</a:t>
            </a:r>
          </a:p>
          <a:p>
            <a:r>
              <a:rPr lang="es-AR" baseline="0" dirty="0" smtClean="0"/>
              <a:t>	</a:t>
            </a:r>
            <a:r>
              <a:rPr lang="es-AR" baseline="0" dirty="0" err="1" smtClean="0"/>
              <a:t>Defining</a:t>
            </a:r>
            <a:r>
              <a:rPr lang="es-AR" baseline="0" dirty="0" smtClean="0"/>
              <a:t> </a:t>
            </a:r>
            <a:r>
              <a:rPr lang="es-AR" baseline="0" dirty="0" err="1" smtClean="0"/>
              <a:t>the</a:t>
            </a:r>
            <a:r>
              <a:rPr lang="es-AR" baseline="0" dirty="0" smtClean="0"/>
              <a:t> </a:t>
            </a:r>
            <a:r>
              <a:rPr lang="es-AR" baseline="0" dirty="0" err="1" smtClean="0"/>
              <a:t>entry</a:t>
            </a:r>
            <a:r>
              <a:rPr lang="es-AR" baseline="0" dirty="0" smtClean="0"/>
              <a:t> and </a:t>
            </a:r>
            <a:r>
              <a:rPr lang="es-AR" baseline="0" dirty="0" err="1" smtClean="0"/>
              <a:t>exit</a:t>
            </a:r>
            <a:r>
              <a:rPr lang="es-AR" baseline="0" dirty="0" smtClean="0"/>
              <a:t> </a:t>
            </a:r>
            <a:r>
              <a:rPr lang="es-AR" baseline="0" dirty="0" err="1" smtClean="0"/>
              <a:t>criteria</a:t>
            </a:r>
            <a:r>
              <a:rPr lang="es-AR" baseline="0" dirty="0" smtClean="0"/>
              <a:t> </a:t>
            </a:r>
            <a:r>
              <a:rPr lang="es-AR" baseline="0" dirty="0" err="1" smtClean="0"/>
              <a:t>for</a:t>
            </a:r>
            <a:r>
              <a:rPr lang="es-AR" baseline="0" dirty="0" smtClean="0"/>
              <a:t> more formal </a:t>
            </a:r>
            <a:r>
              <a:rPr lang="es-AR" baseline="0" dirty="0" err="1" smtClean="0"/>
              <a:t>reviews</a:t>
            </a:r>
            <a:r>
              <a:rPr lang="es-AR" baseline="0" dirty="0" smtClean="0"/>
              <a:t> </a:t>
            </a:r>
            <a:r>
              <a:rPr lang="es-AR" baseline="0" dirty="0" err="1" smtClean="0"/>
              <a:t>types</a:t>
            </a:r>
            <a:endParaRPr lang="es-AR" baseline="0" dirty="0" smtClean="0"/>
          </a:p>
          <a:p>
            <a:r>
              <a:rPr lang="es-AR" baseline="0" dirty="0" smtClean="0"/>
              <a:t>	</a:t>
            </a:r>
            <a:r>
              <a:rPr lang="es-AR" baseline="0" dirty="0" err="1" smtClean="0"/>
              <a:t>Selecting</a:t>
            </a:r>
            <a:r>
              <a:rPr lang="es-AR" baseline="0" dirty="0" smtClean="0"/>
              <a:t> </a:t>
            </a:r>
            <a:r>
              <a:rPr lang="es-AR" baseline="0" dirty="0" err="1" smtClean="0"/>
              <a:t>which</a:t>
            </a:r>
            <a:r>
              <a:rPr lang="es-AR" baseline="0" dirty="0" smtClean="0"/>
              <a:t> </a:t>
            </a:r>
            <a:r>
              <a:rPr lang="es-AR" baseline="0" dirty="0" err="1" smtClean="0"/>
              <a:t>parts</a:t>
            </a:r>
            <a:r>
              <a:rPr lang="es-AR" baseline="0" dirty="0" smtClean="0"/>
              <a:t> of </a:t>
            </a:r>
            <a:r>
              <a:rPr lang="es-AR" baseline="0" dirty="0" err="1" smtClean="0"/>
              <a:t>documens</a:t>
            </a:r>
            <a:r>
              <a:rPr lang="es-AR" baseline="0" dirty="0" smtClean="0"/>
              <a:t> to </a:t>
            </a:r>
            <a:r>
              <a:rPr lang="es-AR" baseline="0" dirty="0" err="1" smtClean="0"/>
              <a:t>review</a:t>
            </a:r>
            <a:endParaRPr lang="es-AR" baseline="0" dirty="0" smtClean="0"/>
          </a:p>
          <a:p>
            <a:r>
              <a:rPr lang="es-AR" baseline="0" dirty="0" smtClean="0"/>
              <a:t>	</a:t>
            </a:r>
            <a:r>
              <a:rPr lang="es-AR" baseline="0" dirty="0" err="1" smtClean="0"/>
              <a:t>Checking</a:t>
            </a:r>
            <a:r>
              <a:rPr lang="es-AR" baseline="0" dirty="0" smtClean="0"/>
              <a:t> </a:t>
            </a:r>
            <a:r>
              <a:rPr lang="es-AR" baseline="0" dirty="0" err="1" smtClean="0"/>
              <a:t>entry</a:t>
            </a:r>
            <a:r>
              <a:rPr lang="es-AR" baseline="0" dirty="0" smtClean="0"/>
              <a:t> </a:t>
            </a:r>
            <a:r>
              <a:rPr lang="es-AR" baseline="0" dirty="0" err="1" smtClean="0"/>
              <a:t>criteria</a:t>
            </a:r>
            <a:endParaRPr lang="es-AR" baseline="0" dirty="0" smtClean="0"/>
          </a:p>
          <a:p>
            <a:r>
              <a:rPr lang="es-AR" baseline="0" dirty="0" smtClean="0"/>
              <a:t>2. </a:t>
            </a:r>
            <a:r>
              <a:rPr lang="es-AR" baseline="0" dirty="0" err="1" smtClean="0"/>
              <a:t>Kick</a:t>
            </a:r>
            <a:r>
              <a:rPr lang="es-AR" baseline="0" dirty="0" smtClean="0"/>
              <a:t>-off: </a:t>
            </a:r>
            <a:r>
              <a:rPr lang="es-AR" baseline="0" dirty="0" err="1" smtClean="0"/>
              <a:t>distributing</a:t>
            </a:r>
            <a:r>
              <a:rPr lang="es-AR" baseline="0" dirty="0" smtClean="0"/>
              <a:t> </a:t>
            </a:r>
            <a:r>
              <a:rPr lang="es-AR" baseline="0" dirty="0" err="1" smtClean="0"/>
              <a:t>documents</a:t>
            </a:r>
            <a:endParaRPr lang="es-AR" baseline="0" dirty="0" smtClean="0"/>
          </a:p>
          <a:p>
            <a:r>
              <a:rPr lang="es-AR" baseline="0" dirty="0" smtClean="0"/>
              <a:t>	</a:t>
            </a:r>
            <a:r>
              <a:rPr lang="es-AR" baseline="0" dirty="0" err="1" smtClean="0"/>
              <a:t>Explaining</a:t>
            </a:r>
            <a:r>
              <a:rPr lang="es-AR" baseline="0" dirty="0" smtClean="0"/>
              <a:t> </a:t>
            </a:r>
            <a:r>
              <a:rPr lang="es-AR" baseline="0" dirty="0" err="1" smtClean="0"/>
              <a:t>the</a:t>
            </a:r>
            <a:r>
              <a:rPr lang="es-AR" baseline="0" dirty="0" smtClean="0"/>
              <a:t> objetives, </a:t>
            </a:r>
            <a:r>
              <a:rPr lang="es-AR" baseline="0" dirty="0" err="1" smtClean="0"/>
              <a:t>process</a:t>
            </a:r>
            <a:r>
              <a:rPr lang="es-AR" baseline="0" dirty="0" smtClean="0"/>
              <a:t> and </a:t>
            </a:r>
            <a:r>
              <a:rPr lang="es-AR" baseline="0" dirty="0" err="1" smtClean="0"/>
              <a:t>documents</a:t>
            </a:r>
            <a:r>
              <a:rPr lang="es-AR" baseline="0" dirty="0" smtClean="0"/>
              <a:t> to </a:t>
            </a:r>
            <a:r>
              <a:rPr lang="es-AR" baseline="0" dirty="0" err="1" smtClean="0"/>
              <a:t>the</a:t>
            </a:r>
            <a:r>
              <a:rPr lang="es-AR" baseline="0" dirty="0" smtClean="0"/>
              <a:t> </a:t>
            </a:r>
            <a:r>
              <a:rPr lang="es-AR" baseline="0" dirty="0" err="1" smtClean="0"/>
              <a:t>participants</a:t>
            </a:r>
            <a:r>
              <a:rPr lang="es-AR" baseline="0" dirty="0" smtClean="0"/>
              <a:t>.</a:t>
            </a:r>
          </a:p>
          <a:p>
            <a:r>
              <a:rPr lang="es-AR" baseline="0" dirty="0" smtClean="0"/>
              <a:t>3. Individual </a:t>
            </a:r>
            <a:r>
              <a:rPr lang="es-AR" baseline="0" dirty="0" err="1" smtClean="0"/>
              <a:t>preparation</a:t>
            </a:r>
            <a:endParaRPr lang="es-AR" baseline="0" dirty="0" smtClean="0"/>
          </a:p>
          <a:p>
            <a:r>
              <a:rPr lang="es-AR" baseline="0" dirty="0" smtClean="0"/>
              <a:t>	</a:t>
            </a:r>
            <a:r>
              <a:rPr lang="es-AR" baseline="0" dirty="0" err="1" smtClean="0"/>
              <a:t>Preparing</a:t>
            </a:r>
            <a:r>
              <a:rPr lang="es-AR" baseline="0" dirty="0" smtClean="0"/>
              <a:t> </a:t>
            </a:r>
            <a:r>
              <a:rPr lang="es-AR" baseline="0" dirty="0" err="1" smtClean="0"/>
              <a:t>for</a:t>
            </a:r>
            <a:r>
              <a:rPr lang="es-AR" baseline="0" dirty="0" smtClean="0"/>
              <a:t> </a:t>
            </a:r>
            <a:r>
              <a:rPr lang="es-AR" baseline="0" dirty="0" err="1" smtClean="0"/>
              <a:t>the</a:t>
            </a:r>
            <a:r>
              <a:rPr lang="es-AR" baseline="0" dirty="0" smtClean="0"/>
              <a:t> </a:t>
            </a:r>
            <a:r>
              <a:rPr lang="es-AR" baseline="0" dirty="0" err="1" smtClean="0"/>
              <a:t>review</a:t>
            </a:r>
            <a:r>
              <a:rPr lang="es-AR" baseline="0" dirty="0" smtClean="0"/>
              <a:t> meeting </a:t>
            </a:r>
            <a:r>
              <a:rPr lang="es-AR" baseline="0" dirty="0" err="1" smtClean="0"/>
              <a:t>by</a:t>
            </a:r>
            <a:r>
              <a:rPr lang="es-AR" baseline="0" dirty="0" smtClean="0"/>
              <a:t> </a:t>
            </a:r>
            <a:r>
              <a:rPr lang="es-AR" baseline="0" dirty="0" err="1" smtClean="0"/>
              <a:t>reviewing</a:t>
            </a:r>
            <a:r>
              <a:rPr lang="es-AR" baseline="0" dirty="0" smtClean="0"/>
              <a:t> </a:t>
            </a:r>
            <a:r>
              <a:rPr lang="es-AR" baseline="0" dirty="0" err="1" smtClean="0"/>
              <a:t>the</a:t>
            </a:r>
            <a:r>
              <a:rPr lang="es-AR" baseline="0" dirty="0" smtClean="0"/>
              <a:t> </a:t>
            </a:r>
            <a:r>
              <a:rPr lang="es-AR" baseline="0" dirty="0" err="1" smtClean="0"/>
              <a:t>document</a:t>
            </a:r>
            <a:endParaRPr lang="es-AR" baseline="0" dirty="0" smtClean="0"/>
          </a:p>
          <a:p>
            <a:r>
              <a:rPr lang="es-AR" baseline="0" dirty="0" smtClean="0"/>
              <a:t>	</a:t>
            </a:r>
            <a:r>
              <a:rPr lang="es-AR" baseline="0" dirty="0" err="1" smtClean="0"/>
              <a:t>Noting</a:t>
            </a:r>
            <a:r>
              <a:rPr lang="es-AR" baseline="0" dirty="0" smtClean="0"/>
              <a:t> potencial </a:t>
            </a:r>
            <a:r>
              <a:rPr lang="es-AR" baseline="0" dirty="0" err="1" smtClean="0"/>
              <a:t>defects</a:t>
            </a:r>
            <a:r>
              <a:rPr lang="es-AR" baseline="0" dirty="0" smtClean="0"/>
              <a:t>, </a:t>
            </a:r>
            <a:r>
              <a:rPr lang="es-AR" baseline="0" dirty="0" err="1" smtClean="0"/>
              <a:t>question</a:t>
            </a:r>
            <a:r>
              <a:rPr lang="es-AR" baseline="0" dirty="0" smtClean="0"/>
              <a:t> and </a:t>
            </a:r>
            <a:r>
              <a:rPr lang="es-AR" baseline="0" dirty="0" err="1" smtClean="0"/>
              <a:t>comments</a:t>
            </a:r>
            <a:endParaRPr lang="es-AR" baseline="0" dirty="0" smtClean="0"/>
          </a:p>
          <a:p>
            <a:r>
              <a:rPr lang="es-AR" baseline="0" dirty="0" smtClean="0"/>
              <a:t>4. </a:t>
            </a:r>
            <a:r>
              <a:rPr lang="es-AR" baseline="0" dirty="0" err="1" smtClean="0"/>
              <a:t>Examination</a:t>
            </a:r>
            <a:r>
              <a:rPr lang="es-AR" baseline="0" dirty="0" smtClean="0"/>
              <a:t>/</a:t>
            </a:r>
            <a:r>
              <a:rPr lang="es-AR" baseline="0" dirty="0" err="1" smtClean="0"/>
              <a:t>evaluation</a:t>
            </a:r>
            <a:r>
              <a:rPr lang="es-AR" baseline="0" dirty="0" smtClean="0"/>
              <a:t>/</a:t>
            </a:r>
            <a:r>
              <a:rPr lang="es-AR" baseline="0" dirty="0" err="1" smtClean="0"/>
              <a:t>recording</a:t>
            </a:r>
            <a:r>
              <a:rPr lang="es-AR" baseline="0" dirty="0" smtClean="0"/>
              <a:t> of </a:t>
            </a:r>
            <a:r>
              <a:rPr lang="es-AR" baseline="0" dirty="0" err="1" smtClean="0"/>
              <a:t>results</a:t>
            </a:r>
            <a:r>
              <a:rPr lang="es-AR" baseline="0" dirty="0" smtClean="0"/>
              <a:t> (</a:t>
            </a:r>
            <a:r>
              <a:rPr lang="es-AR" baseline="0" dirty="0" err="1" smtClean="0"/>
              <a:t>review</a:t>
            </a:r>
            <a:r>
              <a:rPr lang="es-AR" baseline="0" dirty="0" smtClean="0"/>
              <a:t> meeting)</a:t>
            </a:r>
          </a:p>
          <a:p>
            <a:r>
              <a:rPr lang="es-AR" baseline="0" dirty="0" smtClean="0"/>
              <a:t>	</a:t>
            </a:r>
            <a:r>
              <a:rPr lang="es-AR" baseline="0" dirty="0" err="1" smtClean="0"/>
              <a:t>Discussing</a:t>
            </a:r>
            <a:r>
              <a:rPr lang="es-AR" baseline="0" dirty="0" smtClean="0"/>
              <a:t> </a:t>
            </a:r>
            <a:r>
              <a:rPr lang="es-AR" baseline="0" dirty="0" err="1" smtClean="0"/>
              <a:t>or</a:t>
            </a:r>
            <a:r>
              <a:rPr lang="es-AR" baseline="0" dirty="0" smtClean="0"/>
              <a:t> </a:t>
            </a:r>
            <a:r>
              <a:rPr lang="es-AR" baseline="0" dirty="0" err="1" smtClean="0"/>
              <a:t>logging</a:t>
            </a:r>
            <a:r>
              <a:rPr lang="es-AR" baseline="0" dirty="0" smtClean="0"/>
              <a:t>, </a:t>
            </a:r>
            <a:r>
              <a:rPr lang="es-AR" baseline="0" dirty="0" err="1" smtClean="0"/>
              <a:t>with</a:t>
            </a:r>
            <a:r>
              <a:rPr lang="es-AR" baseline="0" dirty="0" smtClean="0"/>
              <a:t> </a:t>
            </a:r>
            <a:r>
              <a:rPr lang="es-AR" baseline="0" dirty="0" err="1" smtClean="0"/>
              <a:t>documented</a:t>
            </a:r>
            <a:r>
              <a:rPr lang="es-AR" baseline="0" dirty="0" smtClean="0"/>
              <a:t> </a:t>
            </a:r>
            <a:r>
              <a:rPr lang="es-AR" baseline="0" dirty="0" err="1" smtClean="0"/>
              <a:t>results</a:t>
            </a:r>
            <a:r>
              <a:rPr lang="es-AR" baseline="0" dirty="0" smtClean="0"/>
              <a:t> </a:t>
            </a:r>
            <a:r>
              <a:rPr lang="es-AR" baseline="0" dirty="0" err="1" smtClean="0"/>
              <a:t>or</a:t>
            </a:r>
            <a:r>
              <a:rPr lang="es-AR" baseline="0" dirty="0" smtClean="0"/>
              <a:t> minutes </a:t>
            </a:r>
          </a:p>
          <a:p>
            <a:r>
              <a:rPr lang="es-AR" baseline="0" dirty="0" smtClean="0"/>
              <a:t>	</a:t>
            </a:r>
            <a:r>
              <a:rPr lang="es-AR" baseline="0" dirty="0" err="1" smtClean="0"/>
              <a:t>Noting</a:t>
            </a:r>
            <a:r>
              <a:rPr lang="es-AR" baseline="0" dirty="0" smtClean="0"/>
              <a:t> </a:t>
            </a:r>
            <a:r>
              <a:rPr lang="es-AR" baseline="0" dirty="0" err="1" smtClean="0"/>
              <a:t>defects</a:t>
            </a:r>
            <a:r>
              <a:rPr lang="es-AR" baseline="0" dirty="0" smtClean="0"/>
              <a:t>, </a:t>
            </a:r>
            <a:r>
              <a:rPr lang="es-AR" baseline="0" dirty="0" err="1" smtClean="0"/>
              <a:t>making</a:t>
            </a:r>
            <a:r>
              <a:rPr lang="es-AR" baseline="0" dirty="0" smtClean="0"/>
              <a:t> </a:t>
            </a:r>
            <a:r>
              <a:rPr lang="es-AR" baseline="0" dirty="0" err="1" smtClean="0"/>
              <a:t>recommendations</a:t>
            </a:r>
            <a:r>
              <a:rPr lang="es-AR" baseline="0" dirty="0" smtClean="0"/>
              <a:t> </a:t>
            </a:r>
            <a:r>
              <a:rPr lang="es-AR" baseline="0" dirty="0" err="1" smtClean="0"/>
              <a:t>regarding</a:t>
            </a:r>
            <a:r>
              <a:rPr lang="es-AR" baseline="0" dirty="0" smtClean="0"/>
              <a:t> </a:t>
            </a:r>
            <a:r>
              <a:rPr lang="es-AR" baseline="0" dirty="0" err="1" smtClean="0"/>
              <a:t>handling</a:t>
            </a:r>
            <a:r>
              <a:rPr lang="es-AR" baseline="0" dirty="0" smtClean="0"/>
              <a:t> </a:t>
            </a:r>
            <a:r>
              <a:rPr lang="es-AR" baseline="0" dirty="0" err="1" smtClean="0"/>
              <a:t>the</a:t>
            </a:r>
            <a:r>
              <a:rPr lang="es-AR" baseline="0" dirty="0" smtClean="0"/>
              <a:t> </a:t>
            </a:r>
            <a:r>
              <a:rPr lang="es-AR" baseline="0" dirty="0" err="1" smtClean="0"/>
              <a:t>defects</a:t>
            </a:r>
            <a:r>
              <a:rPr lang="es-AR" baseline="0" dirty="0" smtClean="0"/>
              <a:t>, </a:t>
            </a:r>
            <a:r>
              <a:rPr lang="es-AR" baseline="0" dirty="0" err="1" smtClean="0"/>
              <a:t>making</a:t>
            </a:r>
            <a:r>
              <a:rPr lang="es-AR" baseline="0" dirty="0" smtClean="0"/>
              <a:t> </a:t>
            </a:r>
            <a:r>
              <a:rPr lang="es-AR" baseline="0" dirty="0" err="1" smtClean="0"/>
              <a:t>decisons</a:t>
            </a:r>
            <a:r>
              <a:rPr lang="es-AR" baseline="0" dirty="0" smtClean="0"/>
              <a:t> </a:t>
            </a:r>
            <a:r>
              <a:rPr lang="es-AR" baseline="0" dirty="0" err="1" smtClean="0"/>
              <a:t>about</a:t>
            </a:r>
            <a:r>
              <a:rPr lang="es-AR" baseline="0" dirty="0" smtClean="0"/>
              <a:t> </a:t>
            </a:r>
            <a:r>
              <a:rPr lang="es-AR" baseline="0" dirty="0" err="1" smtClean="0"/>
              <a:t>the</a:t>
            </a:r>
            <a:r>
              <a:rPr lang="es-AR" baseline="0" dirty="0" smtClean="0"/>
              <a:t> </a:t>
            </a:r>
            <a:r>
              <a:rPr lang="es-AR" baseline="0" dirty="0" err="1" smtClean="0"/>
              <a:t>defects</a:t>
            </a:r>
            <a:endParaRPr lang="es-AR" baseline="0" dirty="0" smtClean="0"/>
          </a:p>
          <a:p>
            <a:r>
              <a:rPr lang="es-AR" baseline="0" dirty="0" smtClean="0"/>
              <a:t>	</a:t>
            </a:r>
            <a:r>
              <a:rPr lang="es-AR" baseline="0" dirty="0" err="1" smtClean="0"/>
              <a:t>Examining</a:t>
            </a:r>
            <a:r>
              <a:rPr lang="es-AR" baseline="0" dirty="0" smtClean="0"/>
              <a:t>/</a:t>
            </a:r>
            <a:r>
              <a:rPr lang="es-AR" baseline="0" dirty="0" err="1" smtClean="0"/>
              <a:t>evaluating</a:t>
            </a:r>
            <a:r>
              <a:rPr lang="es-AR" baseline="0" dirty="0" smtClean="0"/>
              <a:t> and </a:t>
            </a:r>
            <a:r>
              <a:rPr lang="es-AR" baseline="0" dirty="0" err="1" smtClean="0"/>
              <a:t>recording</a:t>
            </a:r>
            <a:r>
              <a:rPr lang="es-AR" baseline="0" dirty="0" smtClean="0"/>
              <a:t> </a:t>
            </a:r>
            <a:r>
              <a:rPr lang="es-AR" baseline="0" dirty="0" err="1" smtClean="0"/>
              <a:t>issues</a:t>
            </a:r>
            <a:r>
              <a:rPr lang="es-AR" baseline="0" dirty="0" smtClean="0"/>
              <a:t> </a:t>
            </a:r>
            <a:r>
              <a:rPr lang="es-AR" baseline="0" dirty="0" err="1" smtClean="0"/>
              <a:t>during</a:t>
            </a:r>
            <a:r>
              <a:rPr lang="es-AR" baseline="0" dirty="0" smtClean="0"/>
              <a:t> </a:t>
            </a:r>
            <a:r>
              <a:rPr lang="es-AR" baseline="0" dirty="0" err="1" smtClean="0"/>
              <a:t>any</a:t>
            </a:r>
            <a:r>
              <a:rPr lang="es-AR" baseline="0" dirty="0" smtClean="0"/>
              <a:t> </a:t>
            </a:r>
            <a:r>
              <a:rPr lang="es-AR" baseline="0" dirty="0" err="1" smtClean="0"/>
              <a:t>physical</a:t>
            </a:r>
            <a:r>
              <a:rPr lang="es-AR" baseline="0" dirty="0" smtClean="0"/>
              <a:t> meetings </a:t>
            </a:r>
            <a:r>
              <a:rPr lang="es-AR" baseline="0" dirty="0" err="1" smtClean="0"/>
              <a:t>or</a:t>
            </a:r>
            <a:r>
              <a:rPr lang="es-AR" baseline="0" dirty="0" smtClean="0"/>
              <a:t> tracking </a:t>
            </a:r>
            <a:r>
              <a:rPr lang="es-AR" baseline="0" dirty="0" err="1" smtClean="0"/>
              <a:t>any</a:t>
            </a:r>
            <a:r>
              <a:rPr lang="es-AR" baseline="0" dirty="0" smtClean="0"/>
              <a:t> </a:t>
            </a:r>
            <a:r>
              <a:rPr lang="es-AR" baseline="0" dirty="0" err="1" smtClean="0"/>
              <a:t>group</a:t>
            </a:r>
            <a:r>
              <a:rPr lang="es-AR" baseline="0" dirty="0" smtClean="0"/>
              <a:t> </a:t>
            </a:r>
            <a:r>
              <a:rPr lang="es-AR" baseline="0" dirty="0" err="1" smtClean="0"/>
              <a:t>electronic</a:t>
            </a:r>
            <a:r>
              <a:rPr lang="es-AR" baseline="0" dirty="0" smtClean="0"/>
              <a:t> </a:t>
            </a:r>
            <a:r>
              <a:rPr lang="es-AR" baseline="0" dirty="0" err="1" smtClean="0"/>
              <a:t>communications</a:t>
            </a:r>
            <a:endParaRPr lang="es-AR" baseline="0" dirty="0" smtClean="0"/>
          </a:p>
          <a:p>
            <a:r>
              <a:rPr lang="es-AR" baseline="0" dirty="0" smtClean="0"/>
              <a:t>5. </a:t>
            </a:r>
            <a:r>
              <a:rPr lang="es-AR" baseline="0" dirty="0" err="1" smtClean="0"/>
              <a:t>Rework</a:t>
            </a:r>
            <a:endParaRPr lang="es-AR" baseline="0" dirty="0" smtClean="0"/>
          </a:p>
          <a:p>
            <a:r>
              <a:rPr lang="es-AR" baseline="0" dirty="0" smtClean="0"/>
              <a:t>	</a:t>
            </a:r>
            <a:r>
              <a:rPr lang="es-AR" baseline="0" dirty="0" err="1" smtClean="0"/>
              <a:t>Fixing</a:t>
            </a:r>
            <a:r>
              <a:rPr lang="es-AR" baseline="0" dirty="0" smtClean="0"/>
              <a:t> </a:t>
            </a:r>
            <a:r>
              <a:rPr lang="es-AR" baseline="0" dirty="0" err="1" smtClean="0"/>
              <a:t>defects</a:t>
            </a:r>
            <a:r>
              <a:rPr lang="es-AR" baseline="0" dirty="0" smtClean="0"/>
              <a:t> </a:t>
            </a:r>
            <a:r>
              <a:rPr lang="es-AR" baseline="0" dirty="0" err="1" smtClean="0"/>
              <a:t>found</a:t>
            </a:r>
            <a:r>
              <a:rPr lang="es-AR" baseline="0" dirty="0" smtClean="0"/>
              <a:t> (</a:t>
            </a:r>
            <a:r>
              <a:rPr lang="es-AR" baseline="0" dirty="0" err="1" smtClean="0"/>
              <a:t>typically</a:t>
            </a:r>
            <a:r>
              <a:rPr lang="es-AR" baseline="0" dirty="0" smtClean="0"/>
              <a:t> done </a:t>
            </a:r>
            <a:r>
              <a:rPr lang="es-AR" baseline="0" dirty="0" err="1" smtClean="0"/>
              <a:t>by</a:t>
            </a:r>
            <a:r>
              <a:rPr lang="es-AR" baseline="0" dirty="0" smtClean="0"/>
              <a:t> </a:t>
            </a:r>
            <a:r>
              <a:rPr lang="es-AR" baseline="0" dirty="0" err="1" smtClean="0"/>
              <a:t>the</a:t>
            </a:r>
            <a:r>
              <a:rPr lang="es-AR" baseline="0" dirty="0" smtClean="0"/>
              <a:t> </a:t>
            </a:r>
            <a:r>
              <a:rPr lang="es-AR" baseline="0" dirty="0" err="1" smtClean="0"/>
              <a:t>author</a:t>
            </a:r>
            <a:r>
              <a:rPr lang="es-AR" baseline="0" dirty="0" smtClean="0"/>
              <a:t>)</a:t>
            </a:r>
          </a:p>
          <a:p>
            <a:r>
              <a:rPr lang="es-AR" baseline="0" dirty="0" smtClean="0"/>
              <a:t>	</a:t>
            </a:r>
            <a:r>
              <a:rPr lang="es-AR" baseline="0" dirty="0" err="1" smtClean="0"/>
              <a:t>Recording</a:t>
            </a:r>
            <a:r>
              <a:rPr lang="es-AR" baseline="0" dirty="0" smtClean="0"/>
              <a:t> </a:t>
            </a:r>
            <a:r>
              <a:rPr lang="es-AR" baseline="0" dirty="0" err="1" smtClean="0"/>
              <a:t>updated</a:t>
            </a:r>
            <a:r>
              <a:rPr lang="es-AR" baseline="0" dirty="0" smtClean="0"/>
              <a:t> status of </a:t>
            </a:r>
            <a:r>
              <a:rPr lang="es-AR" baseline="0" dirty="0" err="1" smtClean="0"/>
              <a:t>defects</a:t>
            </a:r>
            <a:r>
              <a:rPr lang="es-AR" baseline="0" dirty="0" smtClean="0"/>
              <a:t> (in formal </a:t>
            </a:r>
            <a:r>
              <a:rPr lang="es-AR" baseline="0" dirty="0" err="1" smtClean="0"/>
              <a:t>reviews</a:t>
            </a:r>
            <a:r>
              <a:rPr lang="es-AR" baseline="0" dirty="0" smtClean="0"/>
              <a:t>)</a:t>
            </a:r>
          </a:p>
          <a:p>
            <a:r>
              <a:rPr lang="es-AR" baseline="0" dirty="0" smtClean="0"/>
              <a:t>6. </a:t>
            </a:r>
            <a:r>
              <a:rPr lang="es-AR" baseline="0" dirty="0" err="1" smtClean="0"/>
              <a:t>Follow</a:t>
            </a:r>
            <a:r>
              <a:rPr lang="es-AR" baseline="0" dirty="0" smtClean="0"/>
              <a:t> up</a:t>
            </a:r>
          </a:p>
          <a:p>
            <a:r>
              <a:rPr lang="es-AR" baseline="0" dirty="0" smtClean="0"/>
              <a:t>	</a:t>
            </a:r>
            <a:r>
              <a:rPr lang="es-AR" baseline="0" dirty="0" err="1" smtClean="0"/>
              <a:t>Checking</a:t>
            </a:r>
            <a:r>
              <a:rPr lang="es-AR" baseline="0" dirty="0" smtClean="0"/>
              <a:t> </a:t>
            </a:r>
            <a:r>
              <a:rPr lang="es-AR" baseline="0" dirty="0" err="1" smtClean="0"/>
              <a:t>that</a:t>
            </a:r>
            <a:r>
              <a:rPr lang="es-AR" baseline="0" dirty="0" smtClean="0"/>
              <a:t> </a:t>
            </a:r>
            <a:r>
              <a:rPr lang="es-AR" baseline="0" dirty="0" err="1" smtClean="0"/>
              <a:t>defects</a:t>
            </a:r>
            <a:r>
              <a:rPr lang="es-AR" baseline="0" dirty="0" smtClean="0"/>
              <a:t> </a:t>
            </a:r>
            <a:r>
              <a:rPr lang="es-AR" baseline="0" dirty="0" err="1" smtClean="0"/>
              <a:t>have</a:t>
            </a:r>
            <a:r>
              <a:rPr lang="es-AR" baseline="0" dirty="0" smtClean="0"/>
              <a:t> </a:t>
            </a:r>
            <a:r>
              <a:rPr lang="es-AR" baseline="0" dirty="0" err="1" smtClean="0"/>
              <a:t>been</a:t>
            </a:r>
            <a:r>
              <a:rPr lang="es-AR" baseline="0" dirty="0" smtClean="0"/>
              <a:t> </a:t>
            </a:r>
            <a:r>
              <a:rPr lang="es-AR" baseline="0" dirty="0" err="1" smtClean="0"/>
              <a:t>addressed</a:t>
            </a:r>
            <a:endParaRPr lang="es-AR" baseline="0" dirty="0" smtClean="0"/>
          </a:p>
          <a:p>
            <a:r>
              <a:rPr lang="es-AR" baseline="0" dirty="0" smtClean="0"/>
              <a:t>	</a:t>
            </a:r>
            <a:r>
              <a:rPr lang="es-AR" baseline="0" dirty="0" err="1" smtClean="0"/>
              <a:t>Gathering</a:t>
            </a:r>
            <a:r>
              <a:rPr lang="es-AR" baseline="0" dirty="0" smtClean="0"/>
              <a:t> </a:t>
            </a:r>
            <a:r>
              <a:rPr lang="es-AR" baseline="0" dirty="0" err="1" smtClean="0"/>
              <a:t>metrics</a:t>
            </a:r>
            <a:endParaRPr lang="es-AR" baseline="0" dirty="0" smtClean="0"/>
          </a:p>
          <a:p>
            <a:r>
              <a:rPr lang="es-AR" baseline="0" dirty="0" smtClean="0"/>
              <a:t>	</a:t>
            </a:r>
            <a:r>
              <a:rPr lang="es-AR" baseline="0" dirty="0" err="1" smtClean="0"/>
              <a:t>Checking</a:t>
            </a:r>
            <a:r>
              <a:rPr lang="es-AR" baseline="0" dirty="0" smtClean="0"/>
              <a:t> </a:t>
            </a:r>
            <a:r>
              <a:rPr lang="es-AR" baseline="0" dirty="0" err="1" smtClean="0"/>
              <a:t>on</a:t>
            </a:r>
            <a:r>
              <a:rPr lang="es-AR" baseline="0" dirty="0" smtClean="0"/>
              <a:t> </a:t>
            </a:r>
            <a:r>
              <a:rPr lang="es-AR" baseline="0" dirty="0" err="1" smtClean="0"/>
              <a:t>exit</a:t>
            </a:r>
            <a:r>
              <a:rPr lang="es-AR" baseline="0" dirty="0" smtClean="0"/>
              <a:t> </a:t>
            </a:r>
            <a:r>
              <a:rPr lang="es-AR" baseline="0" dirty="0" err="1" smtClean="0"/>
              <a:t>criteria</a:t>
            </a:r>
            <a:r>
              <a:rPr lang="es-AR" baseline="0" dirty="0" smtClean="0"/>
              <a:t> </a:t>
            </a:r>
          </a:p>
          <a:p>
            <a:r>
              <a:rPr lang="es-AR" baseline="0" dirty="0" smtClean="0"/>
              <a:t>	</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13</a:t>
            </a:fld>
            <a:endParaRPr lang="es-AR"/>
          </a:p>
        </p:txBody>
      </p:sp>
    </p:spTree>
    <p:extLst>
      <p:ext uri="{BB962C8B-B14F-4D97-AF65-F5344CB8AC3E}">
        <p14:creationId xmlns:p14="http://schemas.microsoft.com/office/powerpoint/2010/main" val="381873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5"/>
            <a:r>
              <a:rPr lang="en-US" sz="1200" b="1" kern="1200" dirty="0" smtClean="0">
                <a:solidFill>
                  <a:schemeClr val="tx1"/>
                </a:solidFill>
                <a:effectLst/>
                <a:latin typeface="+mn-lt"/>
                <a:ea typeface="+mn-ea"/>
                <a:cs typeface="+mn-cs"/>
              </a:rPr>
              <a:t>Walkthrough: Not formal process. Lead by the author. </a:t>
            </a:r>
            <a:r>
              <a:rPr lang="en-US" sz="1200" kern="1200" dirty="0" smtClean="0">
                <a:solidFill>
                  <a:schemeClr val="tx1"/>
                </a:solidFill>
                <a:effectLst/>
                <a:latin typeface="+mn-lt"/>
                <a:ea typeface="+mn-ea"/>
                <a:cs typeface="+mn-cs"/>
              </a:rPr>
              <a:t>Author guide the participants through the document</a:t>
            </a:r>
            <a:endParaRPr lang="es-AR" sz="1200" kern="1200" dirty="0" smtClean="0">
              <a:solidFill>
                <a:schemeClr val="tx1"/>
              </a:solidFill>
              <a:effectLst/>
              <a:latin typeface="+mn-lt"/>
              <a:ea typeface="+mn-ea"/>
              <a:cs typeface="+mn-cs"/>
            </a:endParaRPr>
          </a:p>
          <a:p>
            <a:pPr lvl="5"/>
            <a:r>
              <a:rPr lang="en-US" sz="1200" b="1" kern="1200" dirty="0" smtClean="0">
                <a:solidFill>
                  <a:schemeClr val="tx1"/>
                </a:solidFill>
                <a:effectLst/>
                <a:latin typeface="+mn-lt"/>
                <a:ea typeface="+mn-ea"/>
                <a:cs typeface="+mn-cs"/>
              </a:rPr>
              <a:t>Technical Review: Less formal review. Led by a trained moderator or technical expert. Defect are </a:t>
            </a:r>
            <a:r>
              <a:rPr lang="en-US" sz="1200" b="1" kern="1200" dirty="0" err="1" smtClean="0">
                <a:solidFill>
                  <a:schemeClr val="tx1"/>
                </a:solidFill>
                <a:effectLst/>
                <a:latin typeface="+mn-lt"/>
                <a:ea typeface="+mn-ea"/>
                <a:cs typeface="+mn-cs"/>
              </a:rPr>
              <a:t>foind</a:t>
            </a:r>
            <a:r>
              <a:rPr lang="en-US" sz="1200" b="1" kern="1200" dirty="0" smtClean="0">
                <a:solidFill>
                  <a:schemeClr val="tx1"/>
                </a:solidFill>
                <a:effectLst/>
                <a:latin typeface="+mn-lt"/>
                <a:ea typeface="+mn-ea"/>
                <a:cs typeface="+mn-cs"/>
              </a:rPr>
              <a:t> by the expert</a:t>
            </a:r>
            <a:endParaRPr lang="es-AR" sz="1200" kern="1200" dirty="0" smtClean="0">
              <a:solidFill>
                <a:schemeClr val="tx1"/>
              </a:solidFill>
              <a:effectLst/>
              <a:latin typeface="+mn-lt"/>
              <a:ea typeface="+mn-ea"/>
              <a:cs typeface="+mn-cs"/>
            </a:endParaRPr>
          </a:p>
          <a:p>
            <a:pPr lvl="5"/>
            <a:r>
              <a:rPr lang="en-US" sz="1200" b="1" kern="1200" dirty="0" smtClean="0">
                <a:solidFill>
                  <a:schemeClr val="tx1"/>
                </a:solidFill>
                <a:effectLst/>
                <a:latin typeface="+mn-lt"/>
                <a:ea typeface="+mn-ea"/>
                <a:cs typeface="+mn-cs"/>
              </a:rPr>
              <a:t>Inspection: Most formal review. Lead by trained moderators. It </a:t>
            </a:r>
            <a:r>
              <a:rPr lang="en-US" sz="1200" kern="1200" dirty="0" smtClean="0">
                <a:solidFill>
                  <a:schemeClr val="tx1"/>
                </a:solidFill>
                <a:effectLst/>
                <a:latin typeface="+mn-lt"/>
                <a:ea typeface="+mn-ea"/>
                <a:cs typeface="+mn-cs"/>
              </a:rPr>
              <a:t>helps the author to improve the quality of the document under inspection</a:t>
            </a:r>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Static analysis: Performed on requirement design or code without actually executing the software or before the code is actually run.</a:t>
            </a:r>
            <a:endParaRPr lang="es-AR" sz="1200" kern="1200" dirty="0" smtClean="0">
              <a:solidFill>
                <a:schemeClr val="tx1"/>
              </a:solidFill>
              <a:effectLst/>
              <a:latin typeface="+mn-lt"/>
              <a:ea typeface="+mn-ea"/>
              <a:cs typeface="+mn-cs"/>
            </a:endParaRPr>
          </a:p>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14</a:t>
            </a:fld>
            <a:endParaRPr lang="es-AR"/>
          </a:p>
        </p:txBody>
      </p:sp>
    </p:spTree>
    <p:extLst>
      <p:ext uri="{BB962C8B-B14F-4D97-AF65-F5344CB8AC3E}">
        <p14:creationId xmlns:p14="http://schemas.microsoft.com/office/powerpoint/2010/main" val="23257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specification-based (black-box, also known as behavioral techniques). Include both functional and nonfunctional techniques</a:t>
            </a:r>
            <a:endParaRPr lang="es-AR" sz="1200" kern="1200" dirty="0" smtClean="0">
              <a:solidFill>
                <a:schemeClr val="tx1"/>
              </a:solidFill>
              <a:effectLst/>
              <a:latin typeface="+mn-lt"/>
              <a:ea typeface="+mn-ea"/>
              <a:cs typeface="+mn-cs"/>
            </a:endParaRPr>
          </a:p>
          <a:p>
            <a:endParaRPr lang="es-AR" dirty="0" smtClean="0">
              <a:effectLst/>
            </a:endParaRPr>
          </a:p>
          <a:p>
            <a:pPr lvl="2"/>
            <a:r>
              <a:rPr lang="en-US" sz="1200" kern="1200" dirty="0" smtClean="0">
                <a:solidFill>
                  <a:schemeClr val="tx1"/>
                </a:solidFill>
                <a:effectLst/>
                <a:latin typeface="+mn-lt"/>
                <a:ea typeface="+mn-ea"/>
                <a:cs typeface="+mn-cs"/>
              </a:rPr>
              <a:t>structure-based (white-box or glass box or structural techniques): the testers require knowledge of how the software is implemented, how it works.</a:t>
            </a:r>
            <a:endParaRPr lang="es-AR" sz="1200" kern="1200" dirty="0" smtClean="0">
              <a:solidFill>
                <a:schemeClr val="tx1"/>
              </a:solidFill>
              <a:effectLst/>
              <a:latin typeface="+mn-lt"/>
              <a:ea typeface="+mn-ea"/>
              <a:cs typeface="+mn-cs"/>
            </a:endParaRPr>
          </a:p>
          <a:p>
            <a:endParaRPr lang="es-AR" dirty="0" smtClean="0"/>
          </a:p>
          <a:p>
            <a:endParaRPr lang="es-AR" dirty="0" smtClean="0">
              <a:effectLst/>
            </a:endParaRPr>
          </a:p>
          <a:p>
            <a:pPr lvl="2"/>
            <a:r>
              <a:rPr lang="en-US" sz="1200" kern="1200" dirty="0" smtClean="0">
                <a:solidFill>
                  <a:schemeClr val="tx1"/>
                </a:solidFill>
                <a:effectLst/>
                <a:latin typeface="+mn-lt"/>
                <a:ea typeface="+mn-ea"/>
                <a:cs typeface="+mn-cs"/>
              </a:rPr>
              <a:t>experience- based: The experience of both technical and business people is required, as they bring different perspectives to the test analysis and design process.</a:t>
            </a:r>
            <a:endParaRPr lang="es-AR" sz="1200" kern="1200" dirty="0" smtClean="0">
              <a:solidFill>
                <a:schemeClr val="tx1"/>
              </a:solidFill>
              <a:effectLst/>
              <a:latin typeface="+mn-lt"/>
              <a:ea typeface="+mn-ea"/>
              <a:cs typeface="+mn-cs"/>
            </a:endParaRPr>
          </a:p>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15</a:t>
            </a:fld>
            <a:endParaRPr lang="es-AR"/>
          </a:p>
        </p:txBody>
      </p:sp>
    </p:spTree>
    <p:extLst>
      <p:ext uri="{BB962C8B-B14F-4D97-AF65-F5344CB8AC3E}">
        <p14:creationId xmlns:p14="http://schemas.microsoft.com/office/powerpoint/2010/main" val="66006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3"/>
            <a:r>
              <a:rPr lang="en-US" sz="1200" u="sng" kern="1200" dirty="0" smtClean="0">
                <a:solidFill>
                  <a:schemeClr val="tx1"/>
                </a:solidFill>
                <a:effectLst/>
                <a:latin typeface="+mn-lt"/>
                <a:ea typeface="+mn-ea"/>
                <a:cs typeface="+mn-cs"/>
                <a:hlinkClick r:id="rId3" tooltip="Equivalence Partitioning"/>
              </a:rPr>
              <a:t>Equivalence partitioning</a:t>
            </a:r>
            <a:r>
              <a:rPr lang="en-US" sz="1200" kern="1200" dirty="0" smtClean="0">
                <a:solidFill>
                  <a:schemeClr val="tx1"/>
                </a:solidFill>
                <a:effectLst/>
                <a:latin typeface="+mn-lt"/>
                <a:ea typeface="+mn-ea"/>
                <a:cs typeface="+mn-cs"/>
              </a:rPr>
              <a:t> (EP): The idea behind this technique is to divide a set of test conditions into groups or sets that can be considered the same, hence ‘equivalence partitioning’. </a:t>
            </a:r>
            <a:r>
              <a:rPr lang="en-US" sz="1200" b="1" kern="1200" dirty="0" smtClean="0">
                <a:solidFill>
                  <a:schemeClr val="tx1"/>
                </a:solidFill>
                <a:effectLst/>
                <a:latin typeface="+mn-lt"/>
                <a:ea typeface="+mn-ea"/>
                <a:cs typeface="+mn-cs"/>
              </a:rPr>
              <a:t>Equivalence partitions </a:t>
            </a:r>
            <a:r>
              <a:rPr lang="en-US" sz="1200" kern="1200" dirty="0" smtClean="0">
                <a:solidFill>
                  <a:schemeClr val="tx1"/>
                </a:solidFill>
                <a:effectLst/>
                <a:latin typeface="+mn-lt"/>
                <a:ea typeface="+mn-ea"/>
                <a:cs typeface="+mn-cs"/>
              </a:rPr>
              <a:t>are also known as equivalence classes. We need to test only one condition from each partition</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a:t>
            </a:r>
            <a:r>
              <a:rPr lang="en-US" sz="1200" u="sng" kern="1200" dirty="0" smtClean="0">
                <a:solidFill>
                  <a:schemeClr val="tx1"/>
                </a:solidFill>
                <a:effectLst/>
                <a:latin typeface="+mn-lt"/>
                <a:ea typeface="+mn-ea"/>
                <a:cs typeface="+mn-cs"/>
                <a:hlinkClick r:id="rId4" tooltip="Boundary Value Analysis"/>
              </a:rPr>
              <a:t>oundary value analysis</a:t>
            </a:r>
            <a:r>
              <a:rPr lang="en-US" sz="1200" kern="1200" dirty="0" smtClean="0">
                <a:solidFill>
                  <a:schemeClr val="tx1"/>
                </a:solidFill>
                <a:effectLst/>
                <a:latin typeface="+mn-lt"/>
                <a:ea typeface="+mn-ea"/>
                <a:cs typeface="+mn-cs"/>
              </a:rPr>
              <a:t> (BVA): is based on testing at the boundaries between partitions. we have both valid boundaries (in the valid partitions) and invalid boundaries (in the invalid partitions).</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D</a:t>
            </a:r>
            <a:r>
              <a:rPr lang="en-US" sz="1200" u="sng" kern="1200" dirty="0" smtClean="0">
                <a:solidFill>
                  <a:schemeClr val="tx1"/>
                </a:solidFill>
                <a:effectLst/>
                <a:latin typeface="+mn-lt"/>
                <a:ea typeface="+mn-ea"/>
                <a:cs typeface="+mn-cs"/>
                <a:hlinkClick r:id="rId5" tooltip="Decision tables"/>
              </a:rPr>
              <a:t>ecision tables</a:t>
            </a:r>
            <a:r>
              <a:rPr lang="en-US" sz="1200" kern="1200" dirty="0" smtClean="0">
                <a:solidFill>
                  <a:schemeClr val="tx1"/>
                </a:solidFill>
                <a:effectLst/>
                <a:latin typeface="+mn-lt"/>
                <a:ea typeface="+mn-ea"/>
                <a:cs typeface="+mn-cs"/>
              </a:rPr>
              <a:t>: is a good way to deal with combinations of things (e.g. inputs). This technique is sometimes also referred to as a </a:t>
            </a:r>
            <a:r>
              <a:rPr lang="en-US" sz="1200" kern="1200" dirty="0" err="1" smtClean="0">
                <a:solidFill>
                  <a:schemeClr val="tx1"/>
                </a:solidFill>
                <a:effectLst/>
                <a:latin typeface="+mn-lt"/>
                <a:ea typeface="+mn-ea"/>
                <a:cs typeface="+mn-cs"/>
              </a:rPr>
              <a:t>’cause</a:t>
            </a:r>
            <a:r>
              <a:rPr lang="en-US" sz="1200" kern="1200" dirty="0" smtClean="0">
                <a:solidFill>
                  <a:schemeClr val="tx1"/>
                </a:solidFill>
                <a:effectLst/>
                <a:latin typeface="+mn-lt"/>
                <a:ea typeface="+mn-ea"/>
                <a:cs typeface="+mn-cs"/>
              </a:rPr>
              <a:t>-effect’ table.</a:t>
            </a:r>
            <a:endParaRPr lang="es-AR" sz="1200" kern="1200" dirty="0" smtClean="0">
              <a:solidFill>
                <a:schemeClr val="tx1"/>
              </a:solidFill>
              <a:effectLst/>
              <a:latin typeface="+mn-lt"/>
              <a:ea typeface="+mn-ea"/>
              <a:cs typeface="+mn-cs"/>
            </a:endParaRPr>
          </a:p>
          <a:p>
            <a:pPr lvl="3"/>
            <a:r>
              <a:rPr lang="en-US" sz="1200" u="sng" kern="1200" dirty="0" smtClean="0">
                <a:solidFill>
                  <a:schemeClr val="tx1"/>
                </a:solidFill>
                <a:effectLst/>
                <a:latin typeface="+mn-lt"/>
                <a:ea typeface="+mn-ea"/>
                <a:cs typeface="+mn-cs"/>
              </a:rPr>
              <a:t>S</a:t>
            </a:r>
            <a:r>
              <a:rPr lang="en-US" sz="1200" u="sng" kern="1200" dirty="0" smtClean="0">
                <a:solidFill>
                  <a:schemeClr val="tx1"/>
                </a:solidFill>
                <a:effectLst/>
                <a:latin typeface="+mn-lt"/>
                <a:ea typeface="+mn-ea"/>
                <a:cs typeface="+mn-cs"/>
                <a:hlinkClick r:id="rId6" tooltip="State transition testing"/>
              </a:rPr>
              <a:t>tate transition testing</a:t>
            </a:r>
            <a:r>
              <a:rPr lang="en-US" sz="1200" kern="1200" dirty="0" smtClean="0">
                <a:solidFill>
                  <a:schemeClr val="tx1"/>
                </a:solidFill>
                <a:effectLst/>
                <a:latin typeface="+mn-lt"/>
                <a:ea typeface="+mn-ea"/>
                <a:cs typeface="+mn-cs"/>
              </a:rPr>
              <a:t>: This simply means that the system can be in a (finite) number of different states, and the transitions from one state to another are determined by the rules of the ‘machine’.</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16</a:t>
            </a:fld>
            <a:endParaRPr lang="es-AR"/>
          </a:p>
        </p:txBody>
      </p:sp>
    </p:spTree>
    <p:extLst>
      <p:ext uri="{BB962C8B-B14F-4D97-AF65-F5344CB8AC3E}">
        <p14:creationId xmlns:p14="http://schemas.microsoft.com/office/powerpoint/2010/main" val="26134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Error Guessing: used after more formal techniques have been applied to some extent, can be very effective. The success of error guessing is very much dependent on the skill of the tester. In using more formal techniques, the tester is likely to gain a better understanding of the system, what it does and how it works.</a:t>
            </a:r>
          </a:p>
          <a:p>
            <a:pPr lvl="3"/>
            <a:endParaRPr lang="es-AR" sz="1200" kern="1200" dirty="0" smtClean="0">
              <a:solidFill>
                <a:schemeClr val="tx1"/>
              </a:solidFill>
              <a:effectLst/>
              <a:latin typeface="+mn-lt"/>
              <a:ea typeface="+mn-ea"/>
              <a:cs typeface="+mn-cs"/>
            </a:endParaRPr>
          </a:p>
          <a:p>
            <a:pPr lvl="3"/>
            <a:r>
              <a:rPr lang="en-US" sz="1200" kern="1200" dirty="0" err="1" smtClean="0">
                <a:solidFill>
                  <a:schemeClr val="tx1"/>
                </a:solidFill>
                <a:effectLst/>
                <a:latin typeface="+mn-lt"/>
                <a:ea typeface="+mn-ea"/>
                <a:cs typeface="+mn-cs"/>
              </a:rPr>
              <a:t>Exploratori</a:t>
            </a:r>
            <a:r>
              <a:rPr lang="en-US" sz="1200" kern="1200" dirty="0" smtClean="0">
                <a:solidFill>
                  <a:schemeClr val="tx1"/>
                </a:solidFill>
                <a:effectLst/>
                <a:latin typeface="+mn-lt"/>
                <a:ea typeface="+mn-ea"/>
                <a:cs typeface="+mn-cs"/>
              </a:rPr>
              <a:t> Testing: is a hands-on approach in which testers are involved in minimum planning and maximum test execution.</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17</a:t>
            </a:fld>
            <a:endParaRPr lang="es-AR"/>
          </a:p>
        </p:txBody>
      </p:sp>
    </p:spTree>
    <p:extLst>
      <p:ext uri="{BB962C8B-B14F-4D97-AF65-F5344CB8AC3E}">
        <p14:creationId xmlns:p14="http://schemas.microsoft.com/office/powerpoint/2010/main" val="107607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Defect: </a:t>
            </a:r>
            <a:r>
              <a:rPr lang="en-US" sz="1200" kern="1200" dirty="0" smtClean="0">
                <a:solidFill>
                  <a:schemeClr val="tx1"/>
                </a:solidFill>
                <a:effectLst/>
                <a:latin typeface="+mn-lt"/>
                <a:ea typeface="+mn-ea"/>
                <a:cs typeface="+mn-cs"/>
              </a:rPr>
              <a:t>The bugs introduced by programmer inside the code are known as a defect. This can happen because of some </a:t>
            </a:r>
            <a:r>
              <a:rPr lang="en-US" sz="1200" kern="1200" dirty="0" err="1" smtClean="0">
                <a:solidFill>
                  <a:schemeClr val="tx1"/>
                </a:solidFill>
                <a:effectLst/>
                <a:latin typeface="+mn-lt"/>
                <a:ea typeface="+mn-ea"/>
                <a:cs typeface="+mn-cs"/>
              </a:rPr>
              <a:t>programatical</a:t>
            </a:r>
            <a:r>
              <a:rPr lang="en-US" sz="1200" kern="1200" dirty="0" smtClean="0">
                <a:solidFill>
                  <a:schemeClr val="tx1"/>
                </a:solidFill>
                <a:effectLst/>
                <a:latin typeface="+mn-lt"/>
                <a:ea typeface="+mn-ea"/>
                <a:cs typeface="+mn-cs"/>
              </a:rPr>
              <a:t> mistakes.</a:t>
            </a:r>
            <a:endParaRPr lang="es-AR" sz="14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Failure: </a:t>
            </a:r>
            <a:r>
              <a:rPr lang="en-US" sz="1200" kern="1200" dirty="0" smtClean="0">
                <a:solidFill>
                  <a:schemeClr val="tx1"/>
                </a:solidFill>
                <a:effectLst/>
                <a:latin typeface="+mn-lt"/>
                <a:ea typeface="+mn-ea"/>
                <a:cs typeface="+mn-cs"/>
              </a:rPr>
              <a:t>If under certain circumstances these defects get executed by the tester during the testing then it results into the failure which is known as software failure.</a:t>
            </a:r>
            <a:endParaRPr lang="es-AR" sz="14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Not all defects result in failures, some may stay inactive in the code and we may never notice them. Example:  Defects in dead code will never result in failures.</a:t>
            </a:r>
            <a:endParaRPr lang="es-AR" sz="1400" kern="1200" dirty="0" smtClean="0">
              <a:solidFill>
                <a:schemeClr val="tx1"/>
              </a:solidFill>
              <a:effectLst/>
              <a:latin typeface="+mn-lt"/>
              <a:ea typeface="+mn-ea"/>
              <a:cs typeface="+mn-cs"/>
            </a:endParaRPr>
          </a:p>
          <a:p>
            <a:endParaRPr lang="es-AR" dirty="0" smtClean="0">
              <a:effectLst/>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18</a:t>
            </a:fld>
            <a:endParaRPr lang="es-AR"/>
          </a:p>
        </p:txBody>
      </p:sp>
    </p:spTree>
    <p:extLst>
      <p:ext uri="{BB962C8B-B14F-4D97-AF65-F5344CB8AC3E}">
        <p14:creationId xmlns:p14="http://schemas.microsoft.com/office/powerpoint/2010/main" val="1039593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Earlier the defect is found lesser is the cost of defect</a:t>
            </a:r>
            <a:endParaRPr lang="es-AR" sz="14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19</a:t>
            </a:fld>
            <a:endParaRPr lang="es-AR"/>
          </a:p>
        </p:txBody>
      </p:sp>
    </p:spTree>
    <p:extLst>
      <p:ext uri="{BB962C8B-B14F-4D97-AF65-F5344CB8AC3E}">
        <p14:creationId xmlns:p14="http://schemas.microsoft.com/office/powerpoint/2010/main" val="273767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tooltip="What is Unit testing?"/>
              </a:rPr>
              <a:t>Unit testing:</a:t>
            </a:r>
            <a:r>
              <a:rPr lang="en-US" sz="1200" kern="1200" dirty="0" smtClean="0">
                <a:solidFill>
                  <a:schemeClr val="tx1"/>
                </a:solidFill>
                <a:effectLst/>
                <a:latin typeface="+mn-lt"/>
                <a:ea typeface="+mn-ea"/>
                <a:cs typeface="+mn-cs"/>
              </a:rPr>
              <a:t> It is basically done by the developers to make sure that their code is working fine and meet the user specifications.</a:t>
            </a:r>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AR" sz="1200" u="sng" kern="1200" dirty="0" smtClean="0">
              <a:solidFill>
                <a:schemeClr val="tx1"/>
              </a:solidFill>
              <a:effectLst/>
              <a:latin typeface="+mn-lt"/>
              <a:ea typeface="+mn-ea"/>
              <a:cs typeface="+mn-cs"/>
              <a:hlinkClick r:id="rId4" tooltip="What is Component testing?"/>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4" tooltip="What is Component testing?"/>
              </a:rPr>
              <a:t>Component testing:</a:t>
            </a:r>
            <a:r>
              <a:rPr lang="en-US" sz="1200" kern="1200" dirty="0" smtClean="0">
                <a:solidFill>
                  <a:schemeClr val="tx1"/>
                </a:solidFill>
                <a:effectLst/>
                <a:latin typeface="+mn-lt"/>
                <a:ea typeface="+mn-ea"/>
                <a:cs typeface="+mn-cs"/>
              </a:rPr>
              <a:t> It is also called as module testing.</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Component testing plays a very important role in finding the bugs. Before we start with the integration testing it’s always preferable to do the component testing in order to ensure that each component of an application is working effectively.</a:t>
            </a:r>
          </a:p>
          <a:p>
            <a:pPr lvl="2"/>
            <a:endParaRPr lang="es-A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5" tooltip="What is Integration testing?"/>
              </a:rPr>
              <a:t>Integration testing:</a:t>
            </a:r>
            <a:r>
              <a:rPr lang="en-US" sz="1200" kern="1200" dirty="0" smtClean="0">
                <a:solidFill>
                  <a:schemeClr val="tx1"/>
                </a:solidFill>
                <a:effectLst/>
                <a:latin typeface="+mn-lt"/>
                <a:ea typeface="+mn-ea"/>
                <a:cs typeface="+mn-cs"/>
              </a:rPr>
              <a:t> Integration testing is done when two modules are integrated, in order to test the behavior and functionality of both the modules after integration. Below are few types of integration testing:</a:t>
            </a:r>
            <a:endParaRPr lang="es-AR" sz="1200" kern="1200" dirty="0" smtClean="0">
              <a:solidFill>
                <a:schemeClr val="tx1"/>
              </a:solidFill>
              <a:effectLst/>
              <a:latin typeface="+mn-lt"/>
              <a:ea typeface="+mn-ea"/>
              <a:cs typeface="+mn-cs"/>
            </a:endParaRPr>
          </a:p>
          <a:p>
            <a:endParaRPr lang="es-AR"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6" tooltip="What is Component integration testing?"/>
              </a:rPr>
              <a:t>Component integration testing:</a:t>
            </a:r>
            <a:r>
              <a:rPr lang="en-US" sz="1200" kern="1200" dirty="0" smtClean="0">
                <a:solidFill>
                  <a:schemeClr val="tx1"/>
                </a:solidFill>
                <a:effectLst/>
                <a:latin typeface="+mn-lt"/>
                <a:ea typeface="+mn-ea"/>
                <a:cs typeface="+mn-cs"/>
              </a:rPr>
              <a:t> In the example above when both the modules or components are integrated then the testing done is called as Component integration testing. </a:t>
            </a:r>
            <a:endParaRPr lang="es-AR" sz="1200" kern="1200" dirty="0" smtClean="0">
              <a:solidFill>
                <a:schemeClr val="tx1"/>
              </a:solidFill>
              <a:effectLst/>
              <a:latin typeface="+mn-lt"/>
              <a:ea typeface="+mn-ea"/>
              <a:cs typeface="+mn-cs"/>
            </a:endParaRPr>
          </a:p>
          <a:p>
            <a:endParaRPr lang="es-AR" dirty="0" smtClean="0">
              <a:effectLst/>
            </a:endParaRPr>
          </a:p>
          <a:p>
            <a:endParaRPr lang="es-AR" dirty="0" smtClean="0">
              <a:effectLst/>
            </a:endParaRPr>
          </a:p>
          <a:p>
            <a:pPr lvl="1"/>
            <a:r>
              <a:rPr lang="en-US" sz="1200" u="sng" kern="1200" dirty="0" smtClean="0">
                <a:solidFill>
                  <a:schemeClr val="tx1"/>
                </a:solidFill>
                <a:effectLst/>
                <a:latin typeface="+mn-lt"/>
                <a:ea typeface="+mn-ea"/>
                <a:cs typeface="+mn-cs"/>
                <a:hlinkClick r:id="rId7" tooltip="What is System integration testing?"/>
              </a:rPr>
              <a:t>System integration testing:</a:t>
            </a:r>
            <a:r>
              <a:rPr lang="en-US" sz="1200" kern="1200" dirty="0" smtClean="0">
                <a:solidFill>
                  <a:schemeClr val="tx1"/>
                </a:solidFill>
                <a:effectLst/>
                <a:latin typeface="+mn-lt"/>
                <a:ea typeface="+mn-ea"/>
                <a:cs typeface="+mn-cs"/>
              </a:rPr>
              <a:t> System integration testing (SIT) is a testing where testers basically test that in the same environment all the related systems should maintain data integrity and can operate in coordination with other systems.</a:t>
            </a:r>
            <a:endParaRPr lang="es-AR" sz="1200" kern="1200" dirty="0" smtClean="0">
              <a:solidFill>
                <a:schemeClr val="tx1"/>
              </a:solidFill>
              <a:effectLst/>
              <a:latin typeface="+mn-lt"/>
              <a:ea typeface="+mn-ea"/>
              <a:cs typeface="+mn-cs"/>
            </a:endParaRPr>
          </a:p>
          <a:p>
            <a:endParaRPr lang="es-AR" dirty="0" smtClean="0">
              <a:effectLst/>
            </a:endParaRPr>
          </a:p>
          <a:p>
            <a:endParaRPr lang="es-AR" dirty="0" smtClean="0">
              <a:effectLst/>
            </a:endParaRPr>
          </a:p>
          <a:p>
            <a:pPr lvl="1"/>
            <a:r>
              <a:rPr lang="en-US" sz="1200" u="sng" kern="1200" dirty="0" smtClean="0">
                <a:solidFill>
                  <a:schemeClr val="tx1"/>
                </a:solidFill>
                <a:effectLst/>
                <a:latin typeface="+mn-lt"/>
                <a:ea typeface="+mn-ea"/>
                <a:cs typeface="+mn-cs"/>
                <a:hlinkClick r:id="rId8" tooltip="What is System testing?"/>
              </a:rPr>
              <a:t>System testing:</a:t>
            </a:r>
            <a:r>
              <a:rPr lang="en-US" sz="1200" kern="1200" dirty="0" smtClean="0">
                <a:solidFill>
                  <a:schemeClr val="tx1"/>
                </a:solidFill>
                <a:effectLst/>
                <a:latin typeface="+mn-lt"/>
                <a:ea typeface="+mn-ea"/>
                <a:cs typeface="+mn-cs"/>
              </a:rPr>
              <a:t> In system testing the testers basically test the compatibility of the application with the system.</a:t>
            </a:r>
          </a:p>
          <a:p>
            <a:endParaRPr lang="es-AR" dirty="0" smtClean="0">
              <a:effectLst/>
            </a:endParaRPr>
          </a:p>
          <a:p>
            <a:pPr lvl="1"/>
            <a:r>
              <a:rPr lang="en-US" sz="1200" u="sng" kern="1200" dirty="0" smtClean="0">
                <a:solidFill>
                  <a:schemeClr val="tx1"/>
                </a:solidFill>
                <a:effectLst/>
                <a:latin typeface="+mn-lt"/>
                <a:ea typeface="+mn-ea"/>
                <a:cs typeface="+mn-cs"/>
                <a:hlinkClick r:id="rId9" tooltip="What is Acceptance testing?"/>
              </a:rPr>
              <a:t>Acceptance testing:</a:t>
            </a:r>
            <a:r>
              <a:rPr lang="en-US" sz="1200" kern="1200" dirty="0" smtClean="0">
                <a:solidFill>
                  <a:schemeClr val="tx1"/>
                </a:solidFill>
                <a:effectLst/>
                <a:latin typeface="+mn-lt"/>
                <a:ea typeface="+mn-ea"/>
                <a:cs typeface="+mn-cs"/>
              </a:rPr>
              <a:t> Acceptance testing are basically done to ensure that the requirements of the specification are met.</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a:p>
            <a:pPr lvl="1"/>
            <a:r>
              <a:rPr lang="en-US" sz="1200" u="sng" kern="1200" dirty="0" smtClean="0">
                <a:solidFill>
                  <a:schemeClr val="tx1"/>
                </a:solidFill>
                <a:effectLst/>
                <a:latin typeface="+mn-lt"/>
                <a:ea typeface="+mn-ea"/>
                <a:cs typeface="+mn-cs"/>
                <a:hlinkClick r:id="rId10" tooltip="What is Alpha testing?"/>
              </a:rPr>
              <a:t>Alpha testing:</a:t>
            </a:r>
            <a:r>
              <a:rPr lang="en-US" sz="1200" kern="1200" dirty="0" smtClean="0">
                <a:solidFill>
                  <a:schemeClr val="tx1"/>
                </a:solidFill>
                <a:effectLst/>
                <a:latin typeface="+mn-lt"/>
                <a:ea typeface="+mn-ea"/>
                <a:cs typeface="+mn-cs"/>
              </a:rPr>
              <a:t> Alpha testing is done at the developers site. It is done at the end of the development process.</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a:p>
            <a:pPr lvl="1"/>
            <a:r>
              <a:rPr lang="en-US" sz="1200" u="sng" kern="1200" dirty="0" smtClean="0">
                <a:solidFill>
                  <a:schemeClr val="tx1"/>
                </a:solidFill>
                <a:effectLst/>
                <a:latin typeface="+mn-lt"/>
                <a:ea typeface="+mn-ea"/>
                <a:cs typeface="+mn-cs"/>
                <a:hlinkClick r:id="rId11" tooltip="What is Beta testing?"/>
              </a:rPr>
              <a:t>Beta testing:</a:t>
            </a:r>
            <a:r>
              <a:rPr lang="en-US" sz="1200" kern="1200" dirty="0" smtClean="0">
                <a:solidFill>
                  <a:schemeClr val="tx1"/>
                </a:solidFill>
                <a:effectLst/>
                <a:latin typeface="+mn-lt"/>
                <a:ea typeface="+mn-ea"/>
                <a:cs typeface="+mn-cs"/>
              </a:rPr>
              <a:t> Beta testing is done at the customers site. It is done just before the launch of the product.</a:t>
            </a: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smtClean="0">
              <a:effectLst/>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20</a:t>
            </a:fld>
            <a:endParaRPr lang="es-AR"/>
          </a:p>
        </p:txBody>
      </p:sp>
    </p:spTree>
    <p:extLst>
      <p:ext uri="{BB962C8B-B14F-4D97-AF65-F5344CB8AC3E}">
        <p14:creationId xmlns:p14="http://schemas.microsoft.com/office/powerpoint/2010/main" val="408731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tooltip="What is Integration testing?"/>
              </a:rPr>
              <a:t>Integration testing:</a:t>
            </a:r>
            <a:r>
              <a:rPr lang="en-US" sz="1200" kern="1200" dirty="0" smtClean="0">
                <a:solidFill>
                  <a:schemeClr val="tx1"/>
                </a:solidFill>
                <a:effectLst/>
                <a:latin typeface="+mn-lt"/>
                <a:ea typeface="+mn-ea"/>
                <a:cs typeface="+mn-cs"/>
              </a:rPr>
              <a:t> Integration testing is done when two modules are integrated, in order to test the behavior and functionality of both the modules after integration. Below are few types of integration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Big </a:t>
            </a:r>
            <a:r>
              <a:rPr lang="es-AR" sz="1200" kern="1200" dirty="0" err="1" smtClean="0">
                <a:solidFill>
                  <a:schemeClr val="tx1"/>
                </a:solidFill>
                <a:effectLst/>
                <a:latin typeface="+mn-lt"/>
                <a:ea typeface="+mn-ea"/>
                <a:cs typeface="+mn-cs"/>
              </a:rPr>
              <a:t>bang</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integration</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testing</a:t>
            </a:r>
            <a:endParaRPr lang="es-AR" sz="12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In Big Bang integration testing all components or modules are integrated simultaneously, after which everything is tested as a whole.</a:t>
            </a:r>
            <a:endParaRPr lang="es-AR" sz="1200" kern="1200" dirty="0" smtClean="0">
              <a:solidFill>
                <a:schemeClr val="tx1"/>
              </a:solidFill>
              <a:effectLst/>
              <a:latin typeface="+mn-lt"/>
              <a:ea typeface="+mn-ea"/>
              <a:cs typeface="+mn-cs"/>
            </a:endParaRPr>
          </a:p>
          <a:p>
            <a:endParaRPr lang="es-AR" dirty="0" smtClean="0">
              <a:effectLst/>
            </a:endParaRPr>
          </a:p>
          <a:p>
            <a:pPr lvl="4"/>
            <a:r>
              <a:rPr lang="en-US" sz="1200" kern="1200" dirty="0" err="1" smtClean="0">
                <a:solidFill>
                  <a:schemeClr val="tx1"/>
                </a:solidFill>
                <a:effectLst/>
                <a:latin typeface="+mn-lt"/>
                <a:ea typeface="+mn-ea"/>
                <a:cs typeface="+mn-cs"/>
              </a:rPr>
              <a:t>Ventajas</a:t>
            </a:r>
            <a:r>
              <a:rPr lang="en-US" sz="1200" kern="1200" dirty="0" smtClean="0">
                <a:solidFill>
                  <a:schemeClr val="tx1"/>
                </a:solidFill>
                <a:effectLst/>
                <a:latin typeface="+mn-lt"/>
                <a:ea typeface="+mn-ea"/>
                <a:cs typeface="+mn-cs"/>
              </a:rPr>
              <a:t>: Big Bang testing has the advantage that everything is finished before integration testing starts.</a:t>
            </a:r>
            <a:endParaRPr lang="es-AR" sz="1200" kern="1200" dirty="0" smtClean="0">
              <a:solidFill>
                <a:schemeClr val="tx1"/>
              </a:solidFill>
              <a:effectLst/>
              <a:latin typeface="+mn-lt"/>
              <a:ea typeface="+mn-ea"/>
              <a:cs typeface="+mn-cs"/>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The major disadvantage is that in general it is time consuming and difficult to trace the cause of failures because of this late integration.</a:t>
            </a:r>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 down: Testing takes place from top to bottom, following the control flow or architectural structure. </a:t>
            </a:r>
            <a:endParaRPr lang="es-AR" dirty="0" smtClean="0">
              <a:effectLst/>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Basic functionality is tested at the end of cycle: </a:t>
            </a:r>
            <a:endParaRPr lang="es-AR" sz="1200" kern="1200" dirty="0" smtClean="0">
              <a:solidFill>
                <a:schemeClr val="tx1"/>
              </a:solidFill>
              <a:effectLst/>
              <a:latin typeface="+mn-lt"/>
              <a:ea typeface="+mn-ea"/>
              <a:cs typeface="+mn-cs"/>
            </a:endParaRPr>
          </a:p>
          <a:p>
            <a:pPr lvl="4" algn="l"/>
            <a:endParaRPr lang="en-US" sz="1200" kern="1200" dirty="0" smtClean="0">
              <a:solidFill>
                <a:schemeClr val="tx1"/>
              </a:solidFill>
              <a:effectLst/>
              <a:latin typeface="+mn-lt"/>
              <a:ea typeface="+mn-ea"/>
              <a:cs typeface="+mn-cs"/>
            </a:endParaRPr>
          </a:p>
          <a:p>
            <a:pPr lvl="4"/>
            <a:endParaRPr lang="en-US" sz="1200" kern="1200" dirty="0" smtClean="0">
              <a:solidFill>
                <a:schemeClr val="tx1"/>
              </a:solidFill>
              <a:effectLst/>
              <a:latin typeface="+mn-lt"/>
              <a:ea typeface="+mn-ea"/>
              <a:cs typeface="+mn-cs"/>
            </a:endParaRPr>
          </a:p>
          <a:p>
            <a:endParaRPr lang="es-AR" dirty="0" smtClean="0">
              <a:effectLst/>
            </a:endParaRPr>
          </a:p>
          <a:p>
            <a:r>
              <a:rPr lang="en-US" sz="1200" kern="1200" dirty="0" smtClean="0">
                <a:solidFill>
                  <a:schemeClr val="tx1"/>
                </a:solidFill>
                <a:effectLst/>
                <a:latin typeface="+mn-lt"/>
                <a:ea typeface="+mn-ea"/>
                <a:cs typeface="+mn-cs"/>
              </a:rPr>
              <a:t>Bottom up: Testing takes place from the bottom of the control flow upwards. </a:t>
            </a:r>
            <a:r>
              <a:rPr lang="es-AR" sz="1200" kern="1200" dirty="0" err="1" smtClean="0">
                <a:solidFill>
                  <a:schemeClr val="tx1"/>
                </a:solidFill>
                <a:effectLst/>
                <a:latin typeface="+mn-lt"/>
                <a:ea typeface="+mn-ea"/>
                <a:cs typeface="+mn-cs"/>
              </a:rPr>
              <a:t>Components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or</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systems</a:t>
            </a:r>
            <a:r>
              <a:rPr lang="es-AR" sz="1200" kern="1200" dirty="0" smtClean="0">
                <a:solidFill>
                  <a:schemeClr val="tx1"/>
                </a:solidFill>
                <a:effectLst/>
                <a:latin typeface="+mn-lt"/>
                <a:ea typeface="+mn-ea"/>
                <a:cs typeface="+mn-cs"/>
              </a:rPr>
              <a:t> are </a:t>
            </a:r>
            <a:r>
              <a:rPr lang="es-AR" sz="1200" kern="1200" dirty="0" err="1" smtClean="0">
                <a:solidFill>
                  <a:schemeClr val="tx1"/>
                </a:solidFill>
                <a:effectLst/>
                <a:latin typeface="+mn-lt"/>
                <a:ea typeface="+mn-ea"/>
                <a:cs typeface="+mn-cs"/>
              </a:rPr>
              <a:t>substituted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by</a:t>
            </a:r>
            <a:r>
              <a:rPr lang="es-AR" sz="1200" kern="1200" dirty="0" smtClean="0">
                <a:solidFill>
                  <a:schemeClr val="tx1"/>
                </a:solidFill>
                <a:effectLst/>
                <a:latin typeface="+mn-lt"/>
                <a:ea typeface="+mn-ea"/>
                <a:cs typeface="+mn-cs"/>
              </a:rPr>
              <a:t> drivers.</a:t>
            </a:r>
            <a:endParaRPr lang="es-AR" dirty="0" smtClean="0">
              <a:effectLst/>
            </a:endParaRPr>
          </a:p>
          <a:p>
            <a:pPr lvl="4"/>
            <a:r>
              <a:rPr lang="en-US" sz="1200" kern="1200" dirty="0" err="1" smtClean="0">
                <a:solidFill>
                  <a:schemeClr val="tx1"/>
                </a:solidFill>
                <a:effectLst/>
                <a:latin typeface="+mn-lt"/>
                <a:ea typeface="+mn-ea"/>
                <a:cs typeface="+mn-cs"/>
              </a:rPr>
              <a:t>Desventaja</a:t>
            </a:r>
            <a:r>
              <a:rPr lang="en-US" sz="1200" kern="1200" dirty="0" smtClean="0">
                <a:solidFill>
                  <a:schemeClr val="tx1"/>
                </a:solidFill>
                <a:effectLst/>
                <a:latin typeface="+mn-lt"/>
                <a:ea typeface="+mn-ea"/>
                <a:cs typeface="+mn-cs"/>
              </a:rPr>
              <a:t>: we can catch the Key interface defects at the end of cycle</a:t>
            </a:r>
            <a:endParaRPr lang="es-AR" sz="12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 is required to create the test drivers for modules at all levels except the top control</a:t>
            </a:r>
            <a:endParaRPr lang="es-AR" sz="1200" kern="1200" dirty="0" smtClean="0">
              <a:solidFill>
                <a:schemeClr val="tx1"/>
              </a:solidFill>
              <a:effectLst/>
              <a:latin typeface="+mn-lt"/>
              <a:ea typeface="+mn-ea"/>
              <a:cs typeface="+mn-cs"/>
            </a:endParaRPr>
          </a:p>
          <a:p>
            <a:pPr lvl="3"/>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endParaRPr lang="es-AR" dirty="0" smtClean="0">
              <a:effectLst/>
            </a:endParaRPr>
          </a:p>
          <a:p>
            <a:pPr lvl="3"/>
            <a:r>
              <a:rPr lang="en-US" sz="1200" kern="1200" dirty="0" smtClean="0">
                <a:solidFill>
                  <a:schemeClr val="tx1"/>
                </a:solidFill>
                <a:effectLst/>
                <a:latin typeface="+mn-lt"/>
                <a:ea typeface="+mn-ea"/>
                <a:cs typeface="+mn-cs"/>
              </a:rPr>
              <a:t>Incremental Testing: Integration and testing takes place on the basis of the functions and functionalities, as documented in the functional specification.</a:t>
            </a:r>
            <a:endParaRPr lang="es-AR" sz="1200" kern="1200" dirty="0" smtClean="0">
              <a:solidFill>
                <a:schemeClr val="tx1"/>
              </a:solidFill>
              <a:effectLst/>
              <a:latin typeface="+mn-lt"/>
              <a:ea typeface="+mn-ea"/>
              <a:cs typeface="+mn-cs"/>
            </a:endParaRPr>
          </a:p>
          <a:p>
            <a:pPr lvl="4"/>
            <a:endParaRPr lang="es-A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endParaRPr lang="es-AR" dirty="0" smtClean="0">
              <a:effectLst/>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22</a:t>
            </a:fld>
            <a:endParaRPr lang="es-AR"/>
          </a:p>
        </p:txBody>
      </p:sp>
    </p:spTree>
    <p:extLst>
      <p:ext uri="{BB962C8B-B14F-4D97-AF65-F5344CB8AC3E}">
        <p14:creationId xmlns:p14="http://schemas.microsoft.com/office/powerpoint/2010/main" val="413043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Is concerned with the behavior of a whole system/product. The testing scope shall be clearly addressed in the master and/or level test plan for that test level.</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 system testing, the test environment should correspond to the final </a:t>
            </a:r>
            <a:r>
              <a:rPr lang="en-US" sz="1200" kern="1200" dirty="0" err="1" smtClean="0">
                <a:solidFill>
                  <a:schemeClr val="tx1"/>
                </a:solidFill>
                <a:effectLst/>
                <a:latin typeface="+mn-lt"/>
                <a:ea typeface="+mn-ea"/>
                <a:cs typeface="+mn-cs"/>
              </a:rPr>
              <a:t>targeo</a:t>
            </a:r>
            <a:r>
              <a:rPr lang="en-US" sz="1200" kern="1200" dirty="0" smtClean="0">
                <a:solidFill>
                  <a:schemeClr val="tx1"/>
                </a:solidFill>
                <a:effectLst/>
                <a:latin typeface="+mn-lt"/>
                <a:ea typeface="+mn-ea"/>
                <a:cs typeface="+mn-cs"/>
              </a:rPr>
              <a:t> or production environment as much as possible in order to minimize the risk of environment-</a:t>
            </a:r>
            <a:r>
              <a:rPr lang="en-US" sz="1200" kern="1200" dirty="0" err="1" smtClean="0">
                <a:solidFill>
                  <a:schemeClr val="tx1"/>
                </a:solidFill>
                <a:effectLst/>
                <a:latin typeface="+mn-lt"/>
                <a:ea typeface="+mn-ea"/>
                <a:cs typeface="+mn-cs"/>
              </a:rPr>
              <a:t>especific</a:t>
            </a:r>
            <a:r>
              <a:rPr lang="en-US" sz="1200" kern="1200" dirty="0" smtClean="0">
                <a:solidFill>
                  <a:schemeClr val="tx1"/>
                </a:solidFill>
                <a:effectLst/>
                <a:latin typeface="+mn-lt"/>
                <a:ea typeface="+mn-ea"/>
                <a:cs typeface="+mn-cs"/>
              </a:rPr>
              <a:t> failures not being found in testing.</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System testing may include tests based on risks and/or on </a:t>
            </a:r>
            <a:r>
              <a:rPr lang="en-US" sz="1200" kern="1200" dirty="0" err="1" smtClean="0">
                <a:solidFill>
                  <a:schemeClr val="tx1"/>
                </a:solidFill>
                <a:effectLst/>
                <a:latin typeface="+mn-lt"/>
                <a:ea typeface="+mn-ea"/>
                <a:cs typeface="+mn-cs"/>
              </a:rPr>
              <a:t>requrements</a:t>
            </a:r>
            <a:r>
              <a:rPr lang="en-US" sz="1200" kern="1200" dirty="0" smtClean="0">
                <a:solidFill>
                  <a:schemeClr val="tx1"/>
                </a:solidFill>
                <a:effectLst/>
                <a:latin typeface="+mn-lt"/>
                <a:ea typeface="+mn-ea"/>
                <a:cs typeface="+mn-cs"/>
              </a:rPr>
              <a:t> specifications, business processes, use cases, or other </a:t>
            </a:r>
            <a:r>
              <a:rPr lang="en-US" sz="1200" kern="1200" dirty="0" err="1" smtClean="0">
                <a:solidFill>
                  <a:schemeClr val="tx1"/>
                </a:solidFill>
                <a:effectLst/>
                <a:latin typeface="+mn-lt"/>
                <a:ea typeface="+mn-ea"/>
                <a:cs typeface="+mn-cs"/>
              </a:rPr>
              <a:t>hight</a:t>
            </a:r>
            <a:r>
              <a:rPr lang="en-US" sz="1200" kern="1200" dirty="0" smtClean="0">
                <a:solidFill>
                  <a:schemeClr val="tx1"/>
                </a:solidFill>
                <a:effectLst/>
                <a:latin typeface="+mn-lt"/>
                <a:ea typeface="+mn-ea"/>
                <a:cs typeface="+mn-cs"/>
              </a:rPr>
              <a:t> level text descriptions or models of system behavior, </a:t>
            </a:r>
            <a:r>
              <a:rPr lang="en-US" sz="1200" kern="1200" dirty="0" err="1" smtClean="0">
                <a:solidFill>
                  <a:schemeClr val="tx1"/>
                </a:solidFill>
                <a:effectLst/>
                <a:latin typeface="+mn-lt"/>
                <a:ea typeface="+mn-ea"/>
                <a:cs typeface="+mn-cs"/>
              </a:rPr>
              <a:t>onteractions</a:t>
            </a:r>
            <a:r>
              <a:rPr lang="en-US" sz="1200" kern="1200" dirty="0" smtClean="0">
                <a:solidFill>
                  <a:schemeClr val="tx1"/>
                </a:solidFill>
                <a:effectLst/>
                <a:latin typeface="+mn-lt"/>
                <a:ea typeface="+mn-ea"/>
                <a:cs typeface="+mn-cs"/>
              </a:rPr>
              <a:t> with the operating </a:t>
            </a:r>
            <a:r>
              <a:rPr lang="en-US" sz="1200" kern="1200" dirty="0" err="1" smtClean="0">
                <a:solidFill>
                  <a:schemeClr val="tx1"/>
                </a:solidFill>
                <a:effectLst/>
                <a:latin typeface="+mn-lt"/>
                <a:ea typeface="+mn-ea"/>
                <a:cs typeface="+mn-cs"/>
              </a:rPr>
              <a:t>syste</a:t>
            </a:r>
            <a:r>
              <a:rPr lang="en-US" sz="1200" kern="1200" dirty="0" smtClean="0">
                <a:solidFill>
                  <a:schemeClr val="tx1"/>
                </a:solidFill>
                <a:effectLst/>
                <a:latin typeface="+mn-lt"/>
                <a:ea typeface="+mn-ea"/>
                <a:cs typeface="+mn-cs"/>
              </a:rPr>
              <a:t>, and system resources.</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System testing should investigate functional and non-functional requirements of the system, and data quality characteristics.</a:t>
            </a:r>
            <a:endParaRPr lang="es-AR"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An independent test team often carries out system testing</a:t>
            </a:r>
            <a:endParaRPr lang="es-AR" sz="1200" kern="1200" dirty="0" smtClean="0">
              <a:solidFill>
                <a:schemeClr val="tx1"/>
              </a:solidFill>
              <a:effectLst/>
              <a:latin typeface="+mn-lt"/>
              <a:ea typeface="+mn-ea"/>
              <a:cs typeface="+mn-cs"/>
            </a:endParaRPr>
          </a:p>
          <a:p>
            <a:endParaRPr lang="es-AR" dirty="0" smtClean="0">
              <a:effectLst/>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23</a:t>
            </a:fld>
            <a:endParaRPr lang="es-AR"/>
          </a:p>
        </p:txBody>
      </p:sp>
    </p:spTree>
    <p:extLst>
      <p:ext uri="{BB962C8B-B14F-4D97-AF65-F5344CB8AC3E}">
        <p14:creationId xmlns:p14="http://schemas.microsoft.com/office/powerpoint/2010/main" val="401112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1" dirty="0" smtClean="0"/>
              <a:t>Engee es una empresa de calidad, desarrollo y consultoría de software.</a:t>
            </a:r>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2</a:t>
            </a:fld>
            <a:endParaRPr lang="es-AR"/>
          </a:p>
        </p:txBody>
      </p:sp>
    </p:spTree>
    <p:extLst>
      <p:ext uri="{BB962C8B-B14F-4D97-AF65-F5344CB8AC3E}">
        <p14:creationId xmlns:p14="http://schemas.microsoft.com/office/powerpoint/2010/main" val="41242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u="sng" kern="1200" dirty="0" smtClean="0">
                <a:solidFill>
                  <a:schemeClr val="tx1"/>
                </a:solidFill>
                <a:effectLst/>
                <a:latin typeface="+mn-lt"/>
                <a:ea typeface="+mn-ea"/>
                <a:cs typeface="+mn-cs"/>
                <a:hlinkClick r:id="rId3" tooltip="What is Acceptance testing?"/>
              </a:rPr>
              <a:t>Acceptance testing:</a:t>
            </a:r>
            <a:r>
              <a:rPr lang="en-US" sz="1200" kern="1200" dirty="0" smtClean="0">
                <a:solidFill>
                  <a:schemeClr val="tx1"/>
                </a:solidFill>
                <a:effectLst/>
                <a:latin typeface="+mn-lt"/>
                <a:ea typeface="+mn-ea"/>
                <a:cs typeface="+mn-cs"/>
              </a:rPr>
              <a:t> Acceptance testing are basically done to ensure that the requirements of the specification are met.</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After the system test has corrected all or most defects, the system will be delivered to the user or customer for acceptance testing.</a:t>
            </a:r>
            <a:endParaRPr lang="es-AR"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Acceptance testing is basically done by the user or customer although other stakeholders may be involved as well.</a:t>
            </a:r>
            <a:endParaRPr lang="es-AR" sz="1200" kern="1200" dirty="0" smtClean="0">
              <a:solidFill>
                <a:schemeClr val="tx1"/>
              </a:solidFill>
              <a:effectLst/>
              <a:latin typeface="+mn-lt"/>
              <a:ea typeface="+mn-ea"/>
              <a:cs typeface="+mn-cs"/>
            </a:endParaRPr>
          </a:p>
          <a:p>
            <a:endParaRPr lang="es-AR" dirty="0" smtClean="0">
              <a:effectLst/>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24</a:t>
            </a:fld>
            <a:endParaRPr lang="es-AR"/>
          </a:p>
        </p:txBody>
      </p:sp>
    </p:spTree>
    <p:extLst>
      <p:ext uri="{BB962C8B-B14F-4D97-AF65-F5344CB8AC3E}">
        <p14:creationId xmlns:p14="http://schemas.microsoft.com/office/powerpoint/2010/main" val="3525709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smtClean="0">
              <a:effectLst/>
            </a:endParaRPr>
          </a:p>
          <a:p>
            <a:pPr lvl="2"/>
            <a:r>
              <a:rPr lang="en-US" sz="1200" u="sng" kern="1200" dirty="0" smtClean="0">
                <a:solidFill>
                  <a:schemeClr val="tx1"/>
                </a:solidFill>
                <a:effectLst/>
                <a:latin typeface="+mn-lt"/>
                <a:ea typeface="+mn-ea"/>
                <a:cs typeface="+mn-cs"/>
                <a:hlinkClick r:id="rId3" tooltip="What is functional testing"/>
              </a:rPr>
              <a:t>Functional testing</a:t>
            </a:r>
            <a:r>
              <a:rPr lang="en-US" sz="1200" kern="1200" dirty="0" smtClean="0">
                <a:solidFill>
                  <a:schemeClr val="tx1"/>
                </a:solidFill>
                <a:effectLst/>
                <a:latin typeface="+mn-lt"/>
                <a:ea typeface="+mn-ea"/>
                <a:cs typeface="+mn-cs"/>
              </a:rPr>
              <a:t>: In functional testing basically the testing of the functions of component or system is done. It refers to activities that verify a specific action or function of the code. </a:t>
            </a:r>
          </a:p>
          <a:p>
            <a:pPr lvl="2"/>
            <a:endParaRPr lang="en-US" sz="1200" kern="1200" dirty="0" smtClean="0">
              <a:solidFill>
                <a:schemeClr val="tx1"/>
              </a:solidFill>
              <a:effectLst/>
              <a:latin typeface="+mn-lt"/>
              <a:ea typeface="+mn-ea"/>
              <a:cs typeface="+mn-cs"/>
            </a:endParaRPr>
          </a:p>
          <a:p>
            <a:endParaRPr lang="es-AR" dirty="0" smtClean="0">
              <a:effectLst/>
            </a:endParaRPr>
          </a:p>
          <a:p>
            <a:pPr lvl="2"/>
            <a:r>
              <a:rPr lang="en-US" sz="1400" u="sng" kern="1200" dirty="0" smtClean="0">
                <a:solidFill>
                  <a:schemeClr val="tx1"/>
                </a:solidFill>
                <a:effectLst/>
                <a:latin typeface="+mn-lt"/>
                <a:ea typeface="+mn-ea"/>
                <a:cs typeface="+mn-cs"/>
                <a:hlinkClick r:id="rId4" tooltip="What is non functional testing"/>
              </a:rPr>
              <a:t>Non-functional testing</a:t>
            </a:r>
            <a:r>
              <a:rPr lang="en-US" sz="14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(usability testing). Testing quality attributes of the system including performance and usability</a:t>
            </a:r>
            <a:endParaRPr lang="es-AR" sz="1200" kern="1200" dirty="0" smtClean="0">
              <a:solidFill>
                <a:schemeClr val="tx1"/>
              </a:solidFill>
              <a:effectLst/>
              <a:latin typeface="+mn-lt"/>
              <a:ea typeface="+mn-ea"/>
              <a:cs typeface="+mn-cs"/>
            </a:endParaRPr>
          </a:p>
          <a:p>
            <a:pPr lvl="2"/>
            <a:endParaRPr lang="es-AR" sz="1200" kern="1200" dirty="0" smtClean="0">
              <a:solidFill>
                <a:schemeClr val="tx1"/>
              </a:solidFill>
              <a:effectLst/>
              <a:latin typeface="+mn-lt"/>
              <a:ea typeface="+mn-ea"/>
              <a:cs typeface="+mn-cs"/>
            </a:endParaRPr>
          </a:p>
          <a:p>
            <a:pPr lvl="2"/>
            <a:r>
              <a:rPr lang="en-US" sz="1200" u="sng" kern="1200" dirty="0" smtClean="0">
                <a:solidFill>
                  <a:schemeClr val="tx1"/>
                </a:solidFill>
                <a:effectLst/>
                <a:latin typeface="+mn-lt"/>
                <a:ea typeface="+mn-ea"/>
                <a:cs typeface="+mn-cs"/>
                <a:hlinkClick r:id="rId5" tooltip="What is structural testing"/>
              </a:rPr>
              <a:t>Structural testing</a:t>
            </a:r>
            <a:r>
              <a:rPr lang="en-US" sz="1200" kern="1200" dirty="0" smtClean="0">
                <a:solidFill>
                  <a:schemeClr val="tx1"/>
                </a:solidFill>
                <a:effectLst/>
                <a:latin typeface="+mn-lt"/>
                <a:ea typeface="+mn-ea"/>
                <a:cs typeface="+mn-cs"/>
              </a:rPr>
              <a:t>: Structural testing is often referred to as ‘white box’ or ‘glass box’ or ‘clear-box testing’ because in structural testing we are interested in what is happening ‘inside the system/application’.</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28</a:t>
            </a:fld>
            <a:endParaRPr lang="es-AR"/>
          </a:p>
        </p:txBody>
      </p:sp>
    </p:spTree>
    <p:extLst>
      <p:ext uri="{BB962C8B-B14F-4D97-AF65-F5344CB8AC3E}">
        <p14:creationId xmlns:p14="http://schemas.microsoft.com/office/powerpoint/2010/main" val="4131716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effectLst/>
                <a:latin typeface="+mn-lt"/>
                <a:ea typeface="+mn-ea"/>
                <a:cs typeface="+mn-cs"/>
                <a:hlinkClick r:id="rId3" tooltip="What is functional testing"/>
              </a:rPr>
              <a:t>Functional testing</a:t>
            </a:r>
            <a:r>
              <a:rPr lang="en-US" sz="1400" kern="1200" dirty="0" smtClean="0">
                <a:solidFill>
                  <a:schemeClr val="tx1"/>
                </a:solidFill>
                <a:effectLst/>
                <a:latin typeface="+mn-lt"/>
                <a:ea typeface="+mn-ea"/>
                <a:cs typeface="+mn-cs"/>
              </a:rPr>
              <a:t>: In functional testing basically the testing of the functions of component or system is done. It refers to activities that verify a specific action or function of the code. </a:t>
            </a: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29</a:t>
            </a:fld>
            <a:endParaRPr lang="es-AR"/>
          </a:p>
        </p:txBody>
      </p:sp>
    </p:spTree>
    <p:extLst>
      <p:ext uri="{BB962C8B-B14F-4D97-AF65-F5344CB8AC3E}">
        <p14:creationId xmlns:p14="http://schemas.microsoft.com/office/powerpoint/2010/main" val="1758518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Performance testing tools </a:t>
            </a:r>
            <a:r>
              <a:rPr lang="en-US" sz="1200" kern="1200" dirty="0" smtClean="0">
                <a:solidFill>
                  <a:schemeClr val="tx1"/>
                </a:solidFill>
                <a:effectLst/>
                <a:latin typeface="+mn-lt"/>
                <a:ea typeface="+mn-ea"/>
                <a:cs typeface="+mn-cs"/>
              </a:rPr>
              <a:t>are basically for system level testing, to see whether or not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system will stand up to a high volume of usage. </a:t>
            </a:r>
            <a:endParaRPr lang="es-AR"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load testing </a:t>
            </a:r>
            <a:r>
              <a:rPr lang="en-US" sz="1200" kern="1200" dirty="0" smtClean="0">
                <a:solidFill>
                  <a:schemeClr val="tx1"/>
                </a:solidFill>
                <a:effectLst/>
                <a:latin typeface="+mn-lt"/>
                <a:ea typeface="+mn-ea"/>
                <a:cs typeface="+mn-cs"/>
              </a:rPr>
              <a:t>is </a:t>
            </a:r>
            <a:r>
              <a:rPr lang="en-US" sz="1200" kern="1200" dirty="0" err="1" smtClean="0">
                <a:solidFill>
                  <a:schemeClr val="tx1"/>
                </a:solidFill>
                <a:effectLst/>
                <a:latin typeface="+mn-lt"/>
                <a:ea typeface="+mn-ea"/>
                <a:cs typeface="+mn-cs"/>
              </a:rPr>
              <a:t>tocheck</a:t>
            </a:r>
            <a:r>
              <a:rPr lang="en-US" sz="1200" kern="1200" dirty="0" smtClean="0">
                <a:solidFill>
                  <a:schemeClr val="tx1"/>
                </a:solidFill>
                <a:effectLst/>
                <a:latin typeface="+mn-lt"/>
                <a:ea typeface="+mn-ea"/>
                <a:cs typeface="+mn-cs"/>
              </a:rPr>
              <a:t> that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system can handle its expected number of transactions.</a:t>
            </a:r>
            <a:endParaRPr lang="es-AR"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volume testing </a:t>
            </a:r>
            <a:r>
              <a:rPr lang="en-US" sz="1200" kern="1200" dirty="0" smtClean="0">
                <a:solidFill>
                  <a:schemeClr val="tx1"/>
                </a:solidFill>
                <a:effectLst/>
                <a:latin typeface="+mn-lt"/>
                <a:ea typeface="+mn-ea"/>
                <a:cs typeface="+mn-cs"/>
              </a:rPr>
              <a:t>is basically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check that the system can handle a large amount of data, e.g. many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fields in a record, many records in a file, etc.</a:t>
            </a:r>
            <a:endParaRPr lang="es-AR" sz="12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A </a:t>
            </a:r>
            <a:r>
              <a:rPr lang="es-AR" sz="1200" b="1" kern="1200" dirty="0" smtClean="0">
                <a:solidFill>
                  <a:schemeClr val="tx1"/>
                </a:solidFill>
                <a:effectLst/>
                <a:latin typeface="+mn-lt"/>
                <a:ea typeface="+mn-ea"/>
                <a:cs typeface="+mn-cs"/>
              </a:rPr>
              <a:t>stress </a:t>
            </a:r>
            <a:r>
              <a:rPr lang="es-AR" sz="1200" b="1" kern="1200" dirty="0" err="1" smtClean="0">
                <a:solidFill>
                  <a:schemeClr val="tx1"/>
                </a:solidFill>
                <a:effectLst/>
                <a:latin typeface="+mn-lt"/>
                <a:ea typeface="+mn-ea"/>
                <a:cs typeface="+mn-cs"/>
              </a:rPr>
              <a:t>testing</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one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that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goes</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beyond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the</a:t>
            </a:r>
            <a:r>
              <a:rPr lang="es-AR" sz="1200" kern="1200" dirty="0" smtClean="0">
                <a:solidFill>
                  <a:schemeClr val="tx1"/>
                </a:solidFill>
                <a:effectLst/>
                <a:latin typeface="+mn-lt"/>
                <a:ea typeface="+mn-ea"/>
                <a:cs typeface="+mn-cs"/>
              </a:rPr>
              <a:t> normal </a:t>
            </a:r>
            <a:r>
              <a:rPr lang="es-AR" sz="1200" kern="1200" dirty="0" err="1" smtClean="0">
                <a:solidFill>
                  <a:schemeClr val="tx1"/>
                </a:solidFill>
                <a:effectLst/>
                <a:latin typeface="+mn-lt"/>
                <a:ea typeface="+mn-ea"/>
                <a:cs typeface="+mn-cs"/>
              </a:rPr>
              <a:t>expected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usage</a:t>
            </a:r>
            <a:r>
              <a:rPr lang="es-AR" sz="1200" kern="1200" dirty="0" smtClean="0">
                <a:solidFill>
                  <a:schemeClr val="tx1"/>
                </a:solidFill>
                <a:effectLst/>
                <a:latin typeface="+mn-lt"/>
                <a:ea typeface="+mn-ea"/>
                <a:cs typeface="+mn-cs"/>
              </a:rPr>
              <a:t> of </a:t>
            </a:r>
            <a:r>
              <a:rPr lang="es-AR" sz="1200" kern="1200" dirty="0" err="1" smtClean="0">
                <a:solidFill>
                  <a:schemeClr val="tx1"/>
                </a:solidFill>
                <a:effectLst/>
                <a:latin typeface="+mn-lt"/>
                <a:ea typeface="+mn-ea"/>
                <a:cs typeface="+mn-cs"/>
              </a:rPr>
              <a:t>the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system</a:t>
            </a:r>
            <a:r>
              <a:rPr lang="es-AR" sz="1200" kern="1200" dirty="0" smtClean="0">
                <a:solidFill>
                  <a:schemeClr val="tx1"/>
                </a:solidFill>
                <a:effectLst/>
                <a:latin typeface="+mn-lt"/>
                <a:ea typeface="+mn-ea"/>
                <a:cs typeface="+mn-cs"/>
              </a:rPr>
              <a:t> (to </a:t>
            </a:r>
            <a:r>
              <a:rPr lang="es-AR" sz="1200" kern="1200" dirty="0" err="1" smtClean="0">
                <a:solidFill>
                  <a:schemeClr val="tx1"/>
                </a:solidFill>
                <a:effectLst/>
                <a:latin typeface="+mn-lt"/>
                <a:ea typeface="+mn-ea"/>
                <a:cs typeface="+mn-cs"/>
              </a:rPr>
              <a:t>see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what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would</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happen</a:t>
            </a:r>
            <a:r>
              <a:rPr lang="es-AR" sz="1200" b="1"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outside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its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design</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expectations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with</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respect</a:t>
            </a:r>
            <a:r>
              <a:rPr lang="es-AR" sz="1200" kern="1200" dirty="0" smtClean="0">
                <a:solidFill>
                  <a:schemeClr val="tx1"/>
                </a:solidFill>
                <a:effectLst/>
                <a:latin typeface="+mn-lt"/>
                <a:ea typeface="+mn-ea"/>
                <a:cs typeface="+mn-cs"/>
              </a:rPr>
              <a:t> to load </a:t>
            </a:r>
            <a:r>
              <a:rPr lang="es-AR" sz="1200" kern="1200" dirty="0" err="1" smtClean="0">
                <a:solidFill>
                  <a:schemeClr val="tx1"/>
                </a:solidFill>
                <a:effectLst/>
                <a:latin typeface="+mn-lt"/>
                <a:ea typeface="+mn-ea"/>
                <a:cs typeface="+mn-cs"/>
              </a:rPr>
              <a:t>or</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volume</a:t>
            </a:r>
            <a:r>
              <a:rPr lang="es-AR" sz="1200" kern="1200" dirty="0" smtClean="0">
                <a:solidFill>
                  <a:schemeClr val="tx1"/>
                </a:solidFill>
                <a:effectLst/>
                <a:latin typeface="+mn-lt"/>
                <a:ea typeface="+mn-ea"/>
                <a:cs typeface="+mn-cs"/>
              </a:rPr>
              <a:t>.</a:t>
            </a:r>
          </a:p>
          <a:p>
            <a:r>
              <a:rPr lang="es-AR" dirty="0" smtClean="0"/>
              <a:t>	</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30</a:t>
            </a:fld>
            <a:endParaRPr lang="es-AR"/>
          </a:p>
        </p:txBody>
      </p:sp>
    </p:spTree>
    <p:extLst>
      <p:ext uri="{BB962C8B-B14F-4D97-AF65-F5344CB8AC3E}">
        <p14:creationId xmlns:p14="http://schemas.microsoft.com/office/powerpoint/2010/main" val="1001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err="1" smtClean="0">
                <a:solidFill>
                  <a:schemeClr val="tx1"/>
                </a:solidFill>
                <a:effectLst/>
                <a:latin typeface="+mn-lt"/>
                <a:ea typeface="+mn-ea"/>
                <a:cs typeface="+mn-cs"/>
              </a:rPr>
              <a:t>Statement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(Pasar por cada línea de código. </a:t>
            </a:r>
            <a:r>
              <a:rPr lang="en-US" sz="1200" u="sng" kern="1200" dirty="0" smtClean="0">
                <a:solidFill>
                  <a:schemeClr val="tx1"/>
                </a:solidFill>
                <a:effectLst/>
                <a:latin typeface="+mn-lt"/>
                <a:ea typeface="+mn-ea"/>
                <a:cs typeface="+mn-cs"/>
                <a:hlinkClick r:id="rId3"/>
              </a:rPr>
              <a:t>https://www.youtube.com/watch?v=9PSrhH2gtkU</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this process each and every line of code needs to be checked and executed. The s</a:t>
            </a:r>
            <a:r>
              <a:rPr lang="es-AR" sz="1200" kern="1200" dirty="0" err="1" smtClean="0">
                <a:solidFill>
                  <a:schemeClr val="tx1"/>
                </a:solidFill>
                <a:effectLst/>
                <a:latin typeface="+mn-lt"/>
                <a:ea typeface="+mn-ea"/>
                <a:cs typeface="+mn-cs"/>
              </a:rPr>
              <a:t>tatement</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coverage</a:t>
            </a:r>
            <a:r>
              <a:rPr lang="es-AR" sz="1200"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covers</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only</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the</a:t>
            </a:r>
            <a:r>
              <a:rPr lang="es-AR" sz="1200" b="1" kern="1200" dirty="0" smtClean="0">
                <a:solidFill>
                  <a:schemeClr val="tx1"/>
                </a:solidFill>
                <a:effectLst/>
                <a:latin typeface="+mn-lt"/>
                <a:ea typeface="+mn-ea"/>
                <a:cs typeface="+mn-cs"/>
              </a:rPr>
              <a:t> true </a:t>
            </a:r>
            <a:r>
              <a:rPr lang="es-AR" sz="1200" b="1" kern="1200" dirty="0" err="1" smtClean="0">
                <a:solidFill>
                  <a:schemeClr val="tx1"/>
                </a:solidFill>
                <a:effectLst/>
                <a:latin typeface="+mn-lt"/>
                <a:ea typeface="+mn-ea"/>
                <a:cs typeface="+mn-cs"/>
              </a:rPr>
              <a:t>conditions</a:t>
            </a:r>
            <a:r>
              <a:rPr lang="es-AR" sz="1200" b="1"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Decision coverage (or Branch Coverage or All-edges): </a:t>
            </a:r>
            <a:r>
              <a:rPr lang="en-US" sz="1200" u="sng" kern="1200" dirty="0" smtClean="0">
                <a:solidFill>
                  <a:schemeClr val="tx1"/>
                </a:solidFill>
                <a:effectLst/>
                <a:latin typeface="+mn-lt"/>
                <a:ea typeface="+mn-ea"/>
                <a:cs typeface="+mn-cs"/>
                <a:hlinkClick r:id="rId4"/>
              </a:rPr>
              <a:t>https://www.youtube.com/watch?v=ZnPmJd5aqyw</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covers both the true and false conditions</a:t>
            </a:r>
            <a:r>
              <a:rPr lang="en-US" sz="1200" kern="1200" dirty="0" smtClean="0">
                <a:solidFill>
                  <a:schemeClr val="tx1"/>
                </a:solidFill>
                <a:effectLst/>
                <a:latin typeface="+mn-lt"/>
                <a:ea typeface="+mn-ea"/>
                <a:cs typeface="+mn-cs"/>
              </a:rPr>
              <a:t> unlikely the statement coverage.</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Condition coverage: Condition coverage reports the true or false outcome of each condition. Measures the conditions independently of each other.</a:t>
            </a:r>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31</a:t>
            </a:fld>
            <a:endParaRPr lang="es-AR"/>
          </a:p>
        </p:txBody>
      </p:sp>
    </p:spTree>
    <p:extLst>
      <p:ext uri="{BB962C8B-B14F-4D97-AF65-F5344CB8AC3E}">
        <p14:creationId xmlns:p14="http://schemas.microsoft.com/office/powerpoint/2010/main" val="65355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kern="1200" dirty="0" err="1" smtClean="0">
                <a:solidFill>
                  <a:schemeClr val="tx1"/>
                </a:solidFill>
                <a:effectLst/>
                <a:latin typeface="+mn-lt"/>
                <a:ea typeface="+mn-ea"/>
                <a:cs typeface="+mn-cs"/>
              </a:rPr>
              <a:t>Statement</a:t>
            </a:r>
            <a:r>
              <a:rPr lang="es-AR" sz="1400" kern="1200" dirty="0" smtClean="0">
                <a:solidFill>
                  <a:schemeClr val="tx1"/>
                </a:solidFill>
                <a:effectLst/>
                <a:latin typeface="+mn-lt"/>
                <a:ea typeface="+mn-ea"/>
                <a:cs typeface="+mn-cs"/>
              </a:rPr>
              <a:t> </a:t>
            </a:r>
            <a:r>
              <a:rPr lang="es-AR" sz="1400" kern="1200" dirty="0" err="1" smtClean="0">
                <a:solidFill>
                  <a:schemeClr val="tx1"/>
                </a:solidFill>
                <a:effectLst/>
                <a:latin typeface="+mn-lt"/>
                <a:ea typeface="+mn-ea"/>
                <a:cs typeface="+mn-cs"/>
              </a:rPr>
              <a:t>coverage</a:t>
            </a:r>
            <a:r>
              <a:rPr lang="es-AR" sz="1400" kern="1200" dirty="0" smtClean="0">
                <a:solidFill>
                  <a:schemeClr val="tx1"/>
                </a:solidFill>
                <a:effectLst/>
                <a:latin typeface="+mn-lt"/>
                <a:ea typeface="+mn-ea"/>
                <a:cs typeface="+mn-cs"/>
              </a:rPr>
              <a:t>: (Pasar por cada línea de código. </a:t>
            </a:r>
            <a:r>
              <a:rPr lang="en-US" sz="1400" u="sng" kern="1200" dirty="0" smtClean="0">
                <a:solidFill>
                  <a:schemeClr val="tx1"/>
                </a:solidFill>
                <a:effectLst/>
                <a:latin typeface="+mn-lt"/>
                <a:ea typeface="+mn-ea"/>
                <a:cs typeface="+mn-cs"/>
                <a:hlinkClick r:id="rId3"/>
              </a:rPr>
              <a:t>https://www.youtube.com/watch?v=9PSrhH2gtkU</a:t>
            </a:r>
            <a:r>
              <a:rPr lang="en-US" sz="1400" u="sng"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In this process each and every line of code needs to be checked and executed. The s</a:t>
            </a:r>
            <a:r>
              <a:rPr lang="es-AR" sz="1400" kern="1200" dirty="0" err="1" smtClean="0">
                <a:solidFill>
                  <a:schemeClr val="tx1"/>
                </a:solidFill>
                <a:effectLst/>
                <a:latin typeface="+mn-lt"/>
                <a:ea typeface="+mn-ea"/>
                <a:cs typeface="+mn-cs"/>
              </a:rPr>
              <a:t>tatement</a:t>
            </a:r>
            <a:r>
              <a:rPr lang="es-AR" sz="1400" kern="1200" dirty="0" smtClean="0">
                <a:solidFill>
                  <a:schemeClr val="tx1"/>
                </a:solidFill>
                <a:effectLst/>
                <a:latin typeface="+mn-lt"/>
                <a:ea typeface="+mn-ea"/>
                <a:cs typeface="+mn-cs"/>
              </a:rPr>
              <a:t> </a:t>
            </a:r>
            <a:r>
              <a:rPr lang="es-AR" sz="1400" kern="1200" dirty="0" err="1" smtClean="0">
                <a:solidFill>
                  <a:schemeClr val="tx1"/>
                </a:solidFill>
                <a:effectLst/>
                <a:latin typeface="+mn-lt"/>
                <a:ea typeface="+mn-ea"/>
                <a:cs typeface="+mn-cs"/>
              </a:rPr>
              <a:t>coverage</a:t>
            </a:r>
            <a:r>
              <a:rPr lang="es-AR" sz="1400" kern="1200" dirty="0" smtClean="0">
                <a:solidFill>
                  <a:schemeClr val="tx1"/>
                </a:solidFill>
                <a:effectLst/>
                <a:latin typeface="+mn-lt"/>
                <a:ea typeface="+mn-ea"/>
                <a:cs typeface="+mn-cs"/>
              </a:rPr>
              <a:t> </a:t>
            </a:r>
            <a:r>
              <a:rPr lang="es-AR" sz="1400" b="1" kern="1200" dirty="0" err="1" smtClean="0">
                <a:solidFill>
                  <a:schemeClr val="tx1"/>
                </a:solidFill>
                <a:effectLst/>
                <a:latin typeface="+mn-lt"/>
                <a:ea typeface="+mn-ea"/>
                <a:cs typeface="+mn-cs"/>
              </a:rPr>
              <a:t>covers</a:t>
            </a:r>
            <a:r>
              <a:rPr lang="es-AR" sz="1400" b="1" kern="1200" dirty="0" smtClean="0">
                <a:solidFill>
                  <a:schemeClr val="tx1"/>
                </a:solidFill>
                <a:effectLst/>
                <a:latin typeface="+mn-lt"/>
                <a:ea typeface="+mn-ea"/>
                <a:cs typeface="+mn-cs"/>
              </a:rPr>
              <a:t> </a:t>
            </a:r>
            <a:r>
              <a:rPr lang="es-AR" sz="1400" b="1" kern="1200" dirty="0" err="1" smtClean="0">
                <a:solidFill>
                  <a:schemeClr val="tx1"/>
                </a:solidFill>
                <a:effectLst/>
                <a:latin typeface="+mn-lt"/>
                <a:ea typeface="+mn-ea"/>
                <a:cs typeface="+mn-cs"/>
              </a:rPr>
              <a:t>only</a:t>
            </a:r>
            <a:r>
              <a:rPr lang="es-AR" sz="1400" b="1" kern="1200" dirty="0" smtClean="0">
                <a:solidFill>
                  <a:schemeClr val="tx1"/>
                </a:solidFill>
                <a:effectLst/>
                <a:latin typeface="+mn-lt"/>
                <a:ea typeface="+mn-ea"/>
                <a:cs typeface="+mn-cs"/>
              </a:rPr>
              <a:t> </a:t>
            </a:r>
            <a:r>
              <a:rPr lang="es-AR" sz="1400" b="1" kern="1200" dirty="0" err="1" smtClean="0">
                <a:solidFill>
                  <a:schemeClr val="tx1"/>
                </a:solidFill>
                <a:effectLst/>
                <a:latin typeface="+mn-lt"/>
                <a:ea typeface="+mn-ea"/>
                <a:cs typeface="+mn-cs"/>
              </a:rPr>
              <a:t>the</a:t>
            </a:r>
            <a:r>
              <a:rPr lang="es-AR" sz="1400" b="1" kern="1200" dirty="0" smtClean="0">
                <a:solidFill>
                  <a:schemeClr val="tx1"/>
                </a:solidFill>
                <a:effectLst/>
                <a:latin typeface="+mn-lt"/>
                <a:ea typeface="+mn-ea"/>
                <a:cs typeface="+mn-cs"/>
              </a:rPr>
              <a:t> true </a:t>
            </a:r>
            <a:r>
              <a:rPr lang="es-AR" sz="1400" b="1" kern="1200" dirty="0" err="1" smtClean="0">
                <a:solidFill>
                  <a:schemeClr val="tx1"/>
                </a:solidFill>
                <a:effectLst/>
                <a:latin typeface="+mn-lt"/>
                <a:ea typeface="+mn-ea"/>
                <a:cs typeface="+mn-cs"/>
              </a:rPr>
              <a:t>conditions</a:t>
            </a:r>
            <a:r>
              <a:rPr lang="es-AR" sz="1400" b="1" kern="1200" dirty="0" smtClean="0">
                <a:solidFill>
                  <a:schemeClr val="tx1"/>
                </a:solidFill>
                <a:effectLst/>
                <a:latin typeface="+mn-lt"/>
                <a:ea typeface="+mn-ea"/>
                <a:cs typeface="+mn-cs"/>
              </a:rPr>
              <a:t>.</a:t>
            </a:r>
            <a:endParaRPr lang="es-AR" sz="14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32</a:t>
            </a:fld>
            <a:endParaRPr lang="es-AR"/>
          </a:p>
        </p:txBody>
      </p:sp>
    </p:spTree>
    <p:extLst>
      <p:ext uri="{BB962C8B-B14F-4D97-AF65-F5344CB8AC3E}">
        <p14:creationId xmlns:p14="http://schemas.microsoft.com/office/powerpoint/2010/main" val="422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Decision coverage (or Branch Coverage or All-edges): </a:t>
            </a:r>
            <a:r>
              <a:rPr lang="en-US" sz="1400" u="sng" kern="1200" dirty="0" smtClean="0">
                <a:solidFill>
                  <a:schemeClr val="tx1"/>
                </a:solidFill>
                <a:effectLst/>
                <a:latin typeface="+mn-lt"/>
                <a:ea typeface="+mn-ea"/>
                <a:cs typeface="+mn-cs"/>
                <a:hlinkClick r:id="rId3"/>
              </a:rPr>
              <a:t>https://www.youtube.com/watch?v=ZnPmJd5aqyw</a:t>
            </a:r>
            <a:r>
              <a:rPr lang="en-US" sz="1400" u="sng"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It </a:t>
            </a:r>
            <a:r>
              <a:rPr lang="en-US" sz="1400" b="1" kern="1200" dirty="0" smtClean="0">
                <a:solidFill>
                  <a:schemeClr val="tx1"/>
                </a:solidFill>
                <a:effectLst/>
                <a:latin typeface="+mn-lt"/>
                <a:ea typeface="+mn-ea"/>
                <a:cs typeface="+mn-cs"/>
              </a:rPr>
              <a:t>covers both the true and false conditions</a:t>
            </a:r>
            <a:r>
              <a:rPr lang="en-US" sz="1400" kern="1200" dirty="0" smtClean="0">
                <a:solidFill>
                  <a:schemeClr val="tx1"/>
                </a:solidFill>
                <a:effectLst/>
                <a:latin typeface="+mn-lt"/>
                <a:ea typeface="+mn-ea"/>
                <a:cs typeface="+mn-cs"/>
              </a:rPr>
              <a:t> unlikely the statement coverage.</a:t>
            </a:r>
            <a:endParaRPr lang="es-AR" sz="14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33</a:t>
            </a:fld>
            <a:endParaRPr lang="es-AR"/>
          </a:p>
        </p:txBody>
      </p:sp>
    </p:spTree>
    <p:extLst>
      <p:ext uri="{BB962C8B-B14F-4D97-AF65-F5344CB8AC3E}">
        <p14:creationId xmlns:p14="http://schemas.microsoft.com/office/powerpoint/2010/main" val="1235405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Condition coverage: Condition coverage reports the true or false outcome of each condition. Measures the conditions independently of each other.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Condition Coverage: </a:t>
            </a:r>
            <a:r>
              <a:rPr lang="en-US" sz="1200" u="sng" kern="1200" dirty="0" smtClean="0">
                <a:solidFill>
                  <a:schemeClr val="tx1"/>
                </a:solidFill>
                <a:effectLst/>
                <a:latin typeface="+mn-lt"/>
                <a:ea typeface="+mn-ea"/>
                <a:cs typeface="+mn-cs"/>
                <a:hlinkClick r:id="rId3"/>
              </a:rPr>
              <a:t>https://www.youtube.com/watch?v=ZnPmJd5aqyw</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34</a:t>
            </a:fld>
            <a:endParaRPr lang="es-AR"/>
          </a:p>
        </p:txBody>
      </p:sp>
    </p:spTree>
    <p:extLst>
      <p:ext uri="{BB962C8B-B14F-4D97-AF65-F5344CB8AC3E}">
        <p14:creationId xmlns:p14="http://schemas.microsoft.com/office/powerpoint/2010/main" val="323186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Test Leader:</a:t>
            </a:r>
            <a:r>
              <a:rPr lang="en-US" sz="1200" kern="1200" dirty="0" smtClean="0">
                <a:solidFill>
                  <a:schemeClr val="tx1"/>
                </a:solidFill>
                <a:effectLst/>
                <a:latin typeface="+mn-lt"/>
                <a:ea typeface="+mn-ea"/>
                <a:cs typeface="+mn-cs"/>
              </a:rPr>
              <a:t> tend to be involved in the planning, monitoring, and control of the testing activities and tasks.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Test monitoring: Gi</a:t>
            </a:r>
            <a:r>
              <a:rPr lang="en-US" sz="1200" kern="1200" dirty="0" smtClean="0">
                <a:solidFill>
                  <a:schemeClr val="tx1"/>
                </a:solidFill>
                <a:effectLst/>
                <a:latin typeface="+mn-lt"/>
                <a:ea typeface="+mn-ea"/>
                <a:cs typeface="+mn-cs"/>
              </a:rPr>
              <a:t>ve the test team and the test manager feedback on how the testing work is going, allowing opportunities to guide and improve the testing and the project. Measure the status of the testing, test coverage and test items against the exit criteria to determine whether the test work is done.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Test Control: </a:t>
            </a:r>
            <a:r>
              <a:rPr lang="en-US" sz="1200" kern="1200" dirty="0" smtClean="0">
                <a:solidFill>
                  <a:schemeClr val="tx1"/>
                </a:solidFill>
                <a:effectLst/>
                <a:latin typeface="+mn-lt"/>
                <a:ea typeface="+mn-ea"/>
                <a:cs typeface="+mn-cs"/>
              </a:rPr>
              <a:t>is about guiding and corrective actions to try to achieve the best possible outcome for the project. </a:t>
            </a:r>
            <a:endParaRPr lang="es-AR"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pPr lvl="1"/>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35</a:t>
            </a:fld>
            <a:endParaRPr lang="es-AR"/>
          </a:p>
        </p:txBody>
      </p:sp>
    </p:spTree>
    <p:extLst>
      <p:ext uri="{BB962C8B-B14F-4D97-AF65-F5344CB8AC3E}">
        <p14:creationId xmlns:p14="http://schemas.microsoft.com/office/powerpoint/2010/main" val="262743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Product risk (or quality risk): </a:t>
            </a:r>
            <a:r>
              <a:rPr lang="en-US" sz="1200" b="1" kern="1200" dirty="0" smtClean="0">
                <a:solidFill>
                  <a:schemeClr val="tx1"/>
                </a:solidFill>
                <a:effectLst/>
                <a:latin typeface="+mn-lt"/>
                <a:ea typeface="+mn-ea"/>
                <a:cs typeface="+mn-cs"/>
              </a:rPr>
              <a:t>(factors relating </a:t>
            </a:r>
            <a:r>
              <a:rPr lang="en-US" sz="1200" kern="1200" dirty="0" smtClean="0">
                <a:solidFill>
                  <a:schemeClr val="tx1"/>
                </a:solidFill>
                <a:effectLst/>
                <a:latin typeface="+mn-lt"/>
                <a:ea typeface="+mn-ea"/>
                <a:cs typeface="+mn-cs"/>
              </a:rPr>
              <a:t>to what is produced by the work, i.e. </a:t>
            </a:r>
            <a:r>
              <a:rPr lang="en-US" sz="1200" b="1" kern="1200" dirty="0" smtClean="0">
                <a:solidFill>
                  <a:schemeClr val="tx1"/>
                </a:solidFill>
                <a:effectLst/>
                <a:latin typeface="+mn-lt"/>
                <a:ea typeface="+mn-ea"/>
                <a:cs typeface="+mn-cs"/>
              </a:rPr>
              <a:t>the thing we are testing</a:t>
            </a:r>
            <a:r>
              <a:rPr lang="en-US"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Project risk (</a:t>
            </a:r>
            <a:r>
              <a:rPr lang="en-US" sz="1200" b="1" kern="1200" dirty="0" smtClean="0">
                <a:solidFill>
                  <a:schemeClr val="tx1"/>
                </a:solidFill>
                <a:effectLst/>
                <a:latin typeface="+mn-lt"/>
                <a:ea typeface="+mn-ea"/>
                <a:cs typeface="+mn-cs"/>
              </a:rPr>
              <a:t>factors relating </a:t>
            </a:r>
            <a:r>
              <a:rPr lang="en-US" sz="1200" kern="1200" dirty="0" smtClean="0">
                <a:solidFill>
                  <a:schemeClr val="tx1"/>
                </a:solidFill>
                <a:effectLst/>
                <a:latin typeface="+mn-lt"/>
                <a:ea typeface="+mn-ea"/>
                <a:cs typeface="+mn-cs"/>
              </a:rPr>
              <a:t>to the way the work is carried out, i.e. the </a:t>
            </a:r>
            <a:r>
              <a:rPr lang="en-US" sz="1200" b="1" kern="1200" dirty="0" smtClean="0">
                <a:solidFill>
                  <a:schemeClr val="tx1"/>
                </a:solidFill>
                <a:effectLst/>
                <a:latin typeface="+mn-lt"/>
                <a:ea typeface="+mn-ea"/>
                <a:cs typeface="+mn-cs"/>
              </a:rPr>
              <a:t>test project</a:t>
            </a:r>
            <a:r>
              <a:rPr lang="en-US" sz="1200" kern="1200" dirty="0" smtClean="0">
                <a:solidFill>
                  <a:schemeClr val="tx1"/>
                </a:solidFill>
                <a:effectLst/>
                <a:latin typeface="+mn-lt"/>
                <a:ea typeface="+mn-ea"/>
                <a:cs typeface="+mn-cs"/>
              </a:rPr>
              <a:t>). Risk such as the late delivery of the test items to the test team or availability issues with the test environment.</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36</a:t>
            </a:fld>
            <a:endParaRPr lang="es-AR"/>
          </a:p>
        </p:txBody>
      </p:sp>
    </p:spTree>
    <p:extLst>
      <p:ext uri="{BB962C8B-B14F-4D97-AF65-F5344CB8AC3E}">
        <p14:creationId xmlns:p14="http://schemas.microsoft.com/office/powerpoint/2010/main" val="37980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a:t>
            </a:fld>
            <a:endParaRPr lang="es-AR"/>
          </a:p>
        </p:txBody>
      </p:sp>
    </p:spTree>
    <p:extLst>
      <p:ext uri="{BB962C8B-B14F-4D97-AF65-F5344CB8AC3E}">
        <p14:creationId xmlns:p14="http://schemas.microsoft.com/office/powerpoint/2010/main" val="359892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kern="1200" dirty="0" smtClean="0">
                <a:solidFill>
                  <a:schemeClr val="tx1"/>
                </a:solidFill>
                <a:effectLst/>
                <a:latin typeface="+mn-lt"/>
                <a:ea typeface="+mn-ea"/>
                <a:cs typeface="+mn-cs"/>
              </a:rPr>
              <a:t>Tener en cuenta que los modelos</a:t>
            </a:r>
            <a:r>
              <a:rPr lang="es-AR" sz="1400" kern="1200" baseline="0" dirty="0" smtClean="0">
                <a:solidFill>
                  <a:schemeClr val="tx1"/>
                </a:solidFill>
                <a:effectLst/>
                <a:latin typeface="+mn-lt"/>
                <a:ea typeface="+mn-ea"/>
                <a:cs typeface="+mn-cs"/>
              </a:rPr>
              <a:t> de exámenes no son 100% similares a los reales, la aprobación de los modelos no asegura la obtención de l certificación</a:t>
            </a:r>
            <a:endParaRPr lang="es-AR" sz="14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37</a:t>
            </a:fld>
            <a:endParaRPr lang="es-AR"/>
          </a:p>
        </p:txBody>
      </p:sp>
    </p:spTree>
    <p:extLst>
      <p:ext uri="{BB962C8B-B14F-4D97-AF65-F5344CB8AC3E}">
        <p14:creationId xmlns:p14="http://schemas.microsoft.com/office/powerpoint/2010/main" val="326681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Cantidad</a:t>
            </a:r>
            <a:r>
              <a:rPr lang="es-AR" sz="1200" kern="1200" baseline="0" dirty="0" smtClean="0">
                <a:solidFill>
                  <a:schemeClr val="tx1"/>
                </a:solidFill>
                <a:effectLst/>
                <a:latin typeface="+mn-lt"/>
                <a:ea typeface="+mn-ea"/>
                <a:cs typeface="+mn-cs"/>
              </a:rPr>
              <a:t> de preguntas por capitulo.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AR" sz="1200" kern="1200" baseline="0" dirty="0" smtClean="0">
                <a:solidFill>
                  <a:schemeClr val="tx1"/>
                </a:solidFill>
                <a:effectLst/>
                <a:latin typeface="+mn-lt"/>
                <a:ea typeface="+mn-ea"/>
                <a:cs typeface="+mn-cs"/>
              </a:rPr>
              <a:t>Cantidad de preguntas por </a:t>
            </a:r>
            <a:r>
              <a:rPr lang="es-AR" sz="1200" kern="1200" baseline="0" dirty="0" err="1" smtClean="0">
                <a:solidFill>
                  <a:schemeClr val="tx1"/>
                </a:solidFill>
                <a:effectLst/>
                <a:latin typeface="+mn-lt"/>
                <a:ea typeface="+mn-ea"/>
                <a:cs typeface="+mn-cs"/>
              </a:rPr>
              <a:t>codigo</a:t>
            </a:r>
            <a:r>
              <a:rPr lang="es-AR" sz="1200" kern="1200" baseline="0" dirty="0" smtClean="0">
                <a:solidFill>
                  <a:schemeClr val="tx1"/>
                </a:solidFill>
                <a:effectLst/>
                <a:latin typeface="+mn-lt"/>
                <a:ea typeface="+mn-ea"/>
                <a:cs typeface="+mn-cs"/>
              </a:rPr>
              <a:t> de estudio.</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38</a:t>
            </a:fld>
            <a:endParaRPr lang="es-AR"/>
          </a:p>
        </p:txBody>
      </p:sp>
    </p:spTree>
    <p:extLst>
      <p:ext uri="{BB962C8B-B14F-4D97-AF65-F5344CB8AC3E}">
        <p14:creationId xmlns:p14="http://schemas.microsoft.com/office/powerpoint/2010/main" val="3578178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b</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40</a:t>
            </a:fld>
            <a:endParaRPr lang="es-AR"/>
          </a:p>
        </p:txBody>
      </p:sp>
    </p:spTree>
    <p:extLst>
      <p:ext uri="{BB962C8B-B14F-4D97-AF65-F5344CB8AC3E}">
        <p14:creationId xmlns:p14="http://schemas.microsoft.com/office/powerpoint/2010/main" val="1793003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41</a:t>
            </a:fld>
            <a:endParaRPr lang="es-AR"/>
          </a:p>
        </p:txBody>
      </p:sp>
    </p:spTree>
    <p:extLst>
      <p:ext uri="{BB962C8B-B14F-4D97-AF65-F5344CB8AC3E}">
        <p14:creationId xmlns:p14="http://schemas.microsoft.com/office/powerpoint/2010/main" val="1108393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42</a:t>
            </a:fld>
            <a:endParaRPr lang="es-AR"/>
          </a:p>
        </p:txBody>
      </p:sp>
    </p:spTree>
    <p:extLst>
      <p:ext uri="{BB962C8B-B14F-4D97-AF65-F5344CB8AC3E}">
        <p14:creationId xmlns:p14="http://schemas.microsoft.com/office/powerpoint/2010/main" val="461942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c</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43</a:t>
            </a:fld>
            <a:endParaRPr lang="es-AR"/>
          </a:p>
        </p:txBody>
      </p:sp>
    </p:spTree>
    <p:extLst>
      <p:ext uri="{BB962C8B-B14F-4D97-AF65-F5344CB8AC3E}">
        <p14:creationId xmlns:p14="http://schemas.microsoft.com/office/powerpoint/2010/main" val="4273758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Tx/>
              <a:buNone/>
              <a:tabLst/>
              <a:defRPr/>
            </a:pPr>
            <a:r>
              <a:rPr lang="es-AR" sz="1400" kern="1200" dirty="0" smtClean="0">
                <a:solidFill>
                  <a:schemeClr val="tx1"/>
                </a:solidFill>
                <a:effectLst/>
                <a:latin typeface="+mn-lt"/>
                <a:ea typeface="+mn-ea"/>
                <a:cs typeface="+mn-cs"/>
              </a:rPr>
              <a:t>1 TC 2 BC</a:t>
            </a: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44</a:t>
            </a:fld>
            <a:endParaRPr lang="es-AR"/>
          </a:p>
        </p:txBody>
      </p:sp>
    </p:spTree>
    <p:extLst>
      <p:ext uri="{BB962C8B-B14F-4D97-AF65-F5344CB8AC3E}">
        <p14:creationId xmlns:p14="http://schemas.microsoft.com/office/powerpoint/2010/main" val="289363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b="1" dirty="0" smtClean="0"/>
              <a:t>ENGEE</a:t>
            </a:r>
            <a:r>
              <a:rPr lang="es-AR" b="1" baseline="0" dirty="0" smtClean="0"/>
              <a:t> busca ser una empresa con toda el </a:t>
            </a:r>
            <a:r>
              <a:rPr lang="es-AR" b="1" baseline="0" dirty="0" err="1" smtClean="0"/>
              <a:t>area</a:t>
            </a:r>
            <a:r>
              <a:rPr lang="es-AR" b="1" baseline="0" dirty="0" smtClean="0"/>
              <a:t> de QA certificado.</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International recognition of acquired competencies and skills</a:t>
            </a:r>
          </a:p>
          <a:p>
            <a:pPr marL="0" marR="0" lvl="1" indent="0" algn="l" defTabSz="914400" rtl="0" eaLnBrk="1" fontAlgn="auto" latinLnBrk="0" hangingPunct="1">
              <a:lnSpc>
                <a:spcPct val="100000"/>
              </a:lnSpc>
              <a:spcBef>
                <a:spcPts val="0"/>
              </a:spcBef>
              <a:spcAft>
                <a:spcPts val="0"/>
              </a:spcAft>
              <a:buClrTx/>
              <a:buSzTx/>
              <a:buFontTx/>
              <a:buNone/>
              <a:tabLst/>
              <a:defRPr/>
            </a:pPr>
            <a:r>
              <a:rPr lang="es-ES" b="1" dirty="0" smtClean="0"/>
              <a:t>Mayor atractivo en el mercado laboral</a:t>
            </a:r>
            <a:endParaRPr lang="en-US" b="1" dirty="0" smtClean="0"/>
          </a:p>
          <a:p>
            <a:endParaRPr lang="es-A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Consulting companies with certified staff can offer higher-level services to customers.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ISTQB® certification can provide a competitive advantage for companies, promising a higher level of reliability of the applications being developed due to efficient and cost effective testing practices derived from the ISTQB® competencies</a:t>
            </a:r>
          </a:p>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a:t>
            </a:fld>
            <a:endParaRPr lang="es-AR"/>
          </a:p>
        </p:txBody>
      </p:sp>
    </p:spTree>
    <p:extLst>
      <p:ext uri="{BB962C8B-B14F-4D97-AF65-F5344CB8AC3E}">
        <p14:creationId xmlns:p14="http://schemas.microsoft.com/office/powerpoint/2010/main" val="318613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Agile</a:t>
            </a:r>
            <a:r>
              <a:rPr lang="es-AR" baseline="0" dirty="0" smtClean="0"/>
              <a:t> </a:t>
            </a:r>
            <a:r>
              <a:rPr lang="es-AR" baseline="0" dirty="0" err="1" smtClean="0"/>
              <a:t>tester</a:t>
            </a:r>
            <a:r>
              <a:rPr lang="es-AR" baseline="0" dirty="0" smtClean="0"/>
              <a:t> </a:t>
            </a:r>
            <a:r>
              <a:rPr lang="es-AR" baseline="0" dirty="0" err="1" smtClean="0"/>
              <a:t>extension</a:t>
            </a:r>
            <a:endParaRPr lang="es-AR" baseline="0" dirty="0" smtClean="0"/>
          </a:p>
          <a:p>
            <a:r>
              <a:rPr lang="es-AR" baseline="0" dirty="0" err="1" smtClean="0"/>
              <a:t>Model-Based</a:t>
            </a:r>
            <a:r>
              <a:rPr lang="es-AR" baseline="0" dirty="0" smtClean="0"/>
              <a:t> </a:t>
            </a:r>
            <a:r>
              <a:rPr lang="es-AR" baseline="0" dirty="0" err="1" smtClean="0"/>
              <a:t>Tester</a:t>
            </a:r>
            <a:r>
              <a:rPr lang="es-AR" baseline="0" dirty="0" smtClean="0"/>
              <a:t> </a:t>
            </a:r>
            <a:r>
              <a:rPr lang="es-AR" baseline="0" dirty="0" err="1" smtClean="0"/>
              <a:t>extension</a:t>
            </a:r>
            <a:endParaRPr lang="es-AR" baseline="0" dirty="0" smtClean="0"/>
          </a:p>
          <a:p>
            <a:endParaRPr lang="es-AR" baseline="0" dirty="0" smtClean="0"/>
          </a:p>
          <a:p>
            <a:r>
              <a:rPr lang="es-AR" baseline="0" dirty="0" err="1" smtClean="0"/>
              <a:t>Advanced</a:t>
            </a:r>
            <a:r>
              <a:rPr lang="es-AR" baseline="0" dirty="0" smtClean="0"/>
              <a:t> </a:t>
            </a:r>
            <a:r>
              <a:rPr lang="es-AR" baseline="0" dirty="0" err="1" smtClean="0"/>
              <a:t>Level</a:t>
            </a:r>
            <a:endParaRPr lang="es-AR" baseline="0" dirty="0" smtClean="0"/>
          </a:p>
          <a:p>
            <a:r>
              <a:rPr lang="es-AR" baseline="0" dirty="0" err="1" smtClean="0"/>
              <a:t>Expert</a:t>
            </a:r>
            <a:r>
              <a:rPr lang="es-AR" baseline="0" dirty="0" smtClean="0"/>
              <a:t> </a:t>
            </a:r>
            <a:r>
              <a:rPr lang="es-AR" baseline="0" dirty="0" err="1" smtClean="0"/>
              <a:t>Level</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6</a:t>
            </a:fld>
            <a:endParaRPr lang="es-AR"/>
          </a:p>
        </p:txBody>
      </p:sp>
    </p:spTree>
    <p:extLst>
      <p:ext uri="{BB962C8B-B14F-4D97-AF65-F5344CB8AC3E}">
        <p14:creationId xmlns:p14="http://schemas.microsoft.com/office/powerpoint/2010/main" val="49232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1.Testing shows presence of defects: Testing can show the </a:t>
            </a:r>
            <a:r>
              <a:rPr lang="en-US" sz="1200" u="none" strike="noStrike" kern="1200" dirty="0" smtClean="0">
                <a:solidFill>
                  <a:schemeClr val="tx1"/>
                </a:solidFill>
                <a:effectLst/>
                <a:latin typeface="+mn-lt"/>
                <a:ea typeface="+mn-ea"/>
                <a:cs typeface="+mn-cs"/>
                <a:hlinkClick r:id="rId3" tooltip="what is a defect?"/>
              </a:rPr>
              <a:t>defects</a:t>
            </a:r>
            <a:r>
              <a:rPr lang="en-US" sz="1200" kern="1200" dirty="0" smtClean="0">
                <a:solidFill>
                  <a:schemeClr val="tx1"/>
                </a:solidFill>
                <a:effectLst/>
                <a:latin typeface="+mn-lt"/>
                <a:ea typeface="+mn-ea"/>
                <a:cs typeface="+mn-cs"/>
              </a:rPr>
              <a:t> are present, but cannot prove that there are no defects.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2.Exhaystive  testing is impossible: Testing everything including all combinations of inputs and preconditions is not possible.</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3. Early testing: In the </a:t>
            </a:r>
            <a:r>
              <a:rPr lang="en-US" sz="1200" u="none" strike="noStrike" kern="1200" dirty="0" smtClean="0">
                <a:solidFill>
                  <a:schemeClr val="tx1"/>
                </a:solidFill>
                <a:effectLst/>
                <a:latin typeface="+mn-lt"/>
                <a:ea typeface="+mn-ea"/>
                <a:cs typeface="+mn-cs"/>
                <a:hlinkClick r:id="rId4" tooltip="software development life cycle phases"/>
              </a:rPr>
              <a:t>software development life cycle</a:t>
            </a:r>
            <a:r>
              <a:rPr lang="en-US" sz="1200" kern="1200" dirty="0" smtClean="0">
                <a:solidFill>
                  <a:schemeClr val="tx1"/>
                </a:solidFill>
                <a:effectLst/>
                <a:latin typeface="+mn-lt"/>
                <a:ea typeface="+mn-ea"/>
                <a:cs typeface="+mn-cs"/>
              </a:rPr>
              <a:t> testing activities should start as early as possible and should be focused on defined objectives.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Defet</a:t>
            </a:r>
            <a:r>
              <a:rPr lang="en-US" sz="1200" kern="1200" dirty="0" smtClean="0">
                <a:solidFill>
                  <a:schemeClr val="tx1"/>
                </a:solidFill>
                <a:effectLst/>
                <a:latin typeface="+mn-lt"/>
                <a:ea typeface="+mn-ea"/>
                <a:cs typeface="+mn-cs"/>
              </a:rPr>
              <a:t> clustering: A small number of modules contains most of the defects discovered during pre-release testing or shows the most operational failures.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5. Pesticide paradox:  If the same kinds of tests are repeated again and again, eventually the same set of test cases will no longer be able to find any new bugs.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6. Testing is context dependent : Different kinds of sites are tested differently.</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Absense</a:t>
            </a:r>
            <a:r>
              <a:rPr lang="en-US" sz="1200" kern="1200" dirty="0" smtClean="0">
                <a:solidFill>
                  <a:schemeClr val="tx1"/>
                </a:solidFill>
                <a:effectLst/>
                <a:latin typeface="+mn-lt"/>
                <a:ea typeface="+mn-ea"/>
                <a:cs typeface="+mn-cs"/>
              </a:rPr>
              <a:t> of errors </a:t>
            </a:r>
            <a:r>
              <a:rPr lang="en-US" sz="1200" kern="1200" dirty="0" err="1" smtClean="0">
                <a:solidFill>
                  <a:schemeClr val="tx1"/>
                </a:solidFill>
                <a:effectLst/>
                <a:latin typeface="+mn-lt"/>
                <a:ea typeface="+mn-ea"/>
                <a:cs typeface="+mn-cs"/>
              </a:rPr>
              <a:t>fallancy</a:t>
            </a:r>
            <a:r>
              <a:rPr lang="en-US" sz="1200" kern="1200" dirty="0" smtClean="0">
                <a:solidFill>
                  <a:schemeClr val="tx1"/>
                </a:solidFill>
                <a:effectLst/>
                <a:latin typeface="+mn-lt"/>
                <a:ea typeface="+mn-ea"/>
                <a:cs typeface="+mn-cs"/>
              </a:rPr>
              <a:t>: If the system built is unusable and does not fulfil the user’s needs and expectations then finding and fixing defects does not help.</a:t>
            </a:r>
            <a:endParaRPr lang="es-AR" sz="1200" kern="1200" dirty="0" smtClean="0">
              <a:solidFill>
                <a:schemeClr val="tx1"/>
              </a:solidFill>
              <a:effectLst/>
              <a:latin typeface="+mn-lt"/>
              <a:ea typeface="+mn-ea"/>
              <a:cs typeface="+mn-cs"/>
            </a:endParaRPr>
          </a:p>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8</a:t>
            </a:fld>
            <a:endParaRPr lang="es-AR"/>
          </a:p>
        </p:txBody>
      </p:sp>
    </p:spTree>
    <p:extLst>
      <p:ext uri="{BB962C8B-B14F-4D97-AF65-F5344CB8AC3E}">
        <p14:creationId xmlns:p14="http://schemas.microsoft.com/office/powerpoint/2010/main" val="129240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Test planning and control : is the activity of defining the </a:t>
            </a:r>
            <a:r>
              <a:rPr lang="en-US" sz="1200" kern="1200" dirty="0" err="1" smtClean="0">
                <a:solidFill>
                  <a:schemeClr val="tx1"/>
                </a:solidFill>
                <a:effectLst/>
                <a:latin typeface="+mn-lt"/>
                <a:ea typeface="+mn-ea"/>
                <a:cs typeface="+mn-cs"/>
              </a:rPr>
              <a:t>objetives</a:t>
            </a:r>
            <a:r>
              <a:rPr lang="en-US" sz="1200" kern="1200" dirty="0" smtClean="0">
                <a:solidFill>
                  <a:schemeClr val="tx1"/>
                </a:solidFill>
                <a:effectLst/>
                <a:latin typeface="+mn-lt"/>
                <a:ea typeface="+mn-ea"/>
                <a:cs typeface="+mn-cs"/>
              </a:rPr>
              <a:t> of testing and the specification of test activities in order to meet the </a:t>
            </a:r>
            <a:r>
              <a:rPr lang="en-US" sz="1200" kern="1200" dirty="0" err="1" smtClean="0">
                <a:solidFill>
                  <a:schemeClr val="tx1"/>
                </a:solidFill>
                <a:effectLst/>
                <a:latin typeface="+mn-lt"/>
                <a:ea typeface="+mn-ea"/>
                <a:cs typeface="+mn-cs"/>
              </a:rPr>
              <a:t>objetives</a:t>
            </a:r>
            <a:r>
              <a:rPr lang="en-US" sz="1200" kern="1200" dirty="0" smtClean="0">
                <a:solidFill>
                  <a:schemeClr val="tx1"/>
                </a:solidFill>
                <a:effectLst/>
                <a:latin typeface="+mn-lt"/>
                <a:ea typeface="+mn-ea"/>
                <a:cs typeface="+mn-cs"/>
              </a:rPr>
              <a:t> and mission.</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analysis and design : Is the activity during </a:t>
            </a:r>
            <a:r>
              <a:rPr lang="en-US" sz="1200" kern="1200" dirty="0" err="1" smtClean="0">
                <a:solidFill>
                  <a:schemeClr val="tx1"/>
                </a:solidFill>
                <a:effectLst/>
                <a:latin typeface="+mn-lt"/>
                <a:ea typeface="+mn-ea"/>
                <a:cs typeface="+mn-cs"/>
              </a:rPr>
              <a:t>wich</a:t>
            </a:r>
            <a:r>
              <a:rPr lang="en-US" sz="1200" kern="1200" dirty="0" smtClean="0">
                <a:solidFill>
                  <a:schemeClr val="tx1"/>
                </a:solidFill>
                <a:effectLst/>
                <a:latin typeface="+mn-lt"/>
                <a:ea typeface="+mn-ea"/>
                <a:cs typeface="+mn-cs"/>
              </a:rPr>
              <a:t> general testing </a:t>
            </a:r>
            <a:r>
              <a:rPr lang="en-US" sz="1200" kern="1200" dirty="0" err="1" smtClean="0">
                <a:solidFill>
                  <a:schemeClr val="tx1"/>
                </a:solidFill>
                <a:effectLst/>
                <a:latin typeface="+mn-lt"/>
                <a:ea typeface="+mn-ea"/>
                <a:cs typeface="+mn-cs"/>
              </a:rPr>
              <a:t>objetives</a:t>
            </a:r>
            <a:r>
              <a:rPr lang="en-US" sz="1200" kern="1200" dirty="0" smtClean="0">
                <a:solidFill>
                  <a:schemeClr val="tx1"/>
                </a:solidFill>
                <a:effectLst/>
                <a:latin typeface="+mn-lt"/>
                <a:ea typeface="+mn-ea"/>
                <a:cs typeface="+mn-cs"/>
              </a:rPr>
              <a:t> are transformed into tangible test conditions and test cases.</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implementation and execution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evaluating exit criteria and reporting </a:t>
            </a:r>
            <a:endParaRPr lang="es-AR"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Test closure activities</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9</a:t>
            </a:fld>
            <a:endParaRPr lang="es-AR"/>
          </a:p>
        </p:txBody>
      </p:sp>
    </p:spTree>
    <p:extLst>
      <p:ext uri="{BB962C8B-B14F-4D97-AF65-F5344CB8AC3E}">
        <p14:creationId xmlns:p14="http://schemas.microsoft.com/office/powerpoint/2010/main" val="29811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several level of independence in software testing which is listed here from the lowest level of independence to the highest:</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Tests by the person who wrote the item.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ii.  Tests by another person within the same team, like another programmer.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iii.  Tests by the person from some different group such as an independent test team.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iv.  Tests by a person from a different organization or company, such as outsourced testing or certification by an external body.</a:t>
            </a:r>
            <a:endParaRPr lang="es-AR" sz="1400" kern="1200" dirty="0" smtClean="0">
              <a:solidFill>
                <a:schemeClr val="tx1"/>
              </a:solidFill>
              <a:effectLst/>
              <a:latin typeface="+mn-lt"/>
              <a:ea typeface="+mn-ea"/>
              <a:cs typeface="+mn-cs"/>
            </a:endParaRPr>
          </a:p>
          <a:p>
            <a:endParaRPr lang="es-A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degree of independence avoids author bias and is often more effective at finding </a:t>
            </a:r>
            <a:r>
              <a:rPr lang="en-US" sz="1200" b="1" u="sng" kern="1200" dirty="0" smtClean="0">
                <a:solidFill>
                  <a:schemeClr val="tx1"/>
                </a:solidFill>
                <a:effectLst/>
                <a:latin typeface="+mn-lt"/>
                <a:ea typeface="+mn-ea"/>
                <a:cs typeface="+mn-cs"/>
                <a:hlinkClick r:id="rId3" tooltip="what is a defect or failure?"/>
              </a:rPr>
              <a:t>defects and failures</a:t>
            </a:r>
            <a:r>
              <a:rPr lang="en-US" sz="1200" b="1" kern="1200" dirty="0" smtClean="0">
                <a:solidFill>
                  <a:schemeClr val="tx1"/>
                </a:solidFill>
                <a:effectLst/>
                <a:latin typeface="+mn-lt"/>
                <a:ea typeface="+mn-ea"/>
                <a:cs typeface="+mn-cs"/>
              </a:rPr>
              <a:t>.</a:t>
            </a:r>
            <a:endParaRPr lang="es-AR" sz="1200" kern="1200" dirty="0" smtClean="0">
              <a:solidFill>
                <a:schemeClr val="tx1"/>
              </a:solidFill>
              <a:effectLst/>
              <a:latin typeface="+mn-lt"/>
              <a:ea typeface="+mn-ea"/>
              <a:cs typeface="+mn-cs"/>
            </a:endParaRPr>
          </a:p>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10</a:t>
            </a:fld>
            <a:endParaRPr lang="es-AR"/>
          </a:p>
        </p:txBody>
      </p:sp>
    </p:spTree>
    <p:extLst>
      <p:ext uri="{BB962C8B-B14F-4D97-AF65-F5344CB8AC3E}">
        <p14:creationId xmlns:p14="http://schemas.microsoft.com/office/powerpoint/2010/main" val="291055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Static testing</a:t>
            </a:r>
            <a:r>
              <a:rPr lang="en-US" sz="1200" kern="1200" dirty="0" smtClean="0">
                <a:solidFill>
                  <a:schemeClr val="tx1"/>
                </a:solidFill>
                <a:effectLst/>
                <a:latin typeface="+mn-lt"/>
                <a:ea typeface="+mn-ea"/>
                <a:cs typeface="+mn-cs"/>
              </a:rPr>
              <a:t>: It can test and find defects without executing code. Static Testing is done during verification process. For example: reviewing, walkthrough, inspection, etc.</a:t>
            </a:r>
            <a:endParaRPr lang="es-AR" sz="1200" kern="1200" dirty="0" smtClean="0">
              <a:solidFill>
                <a:schemeClr val="tx1"/>
              </a:solidFill>
              <a:effectLst/>
              <a:latin typeface="+mn-lt"/>
              <a:ea typeface="+mn-ea"/>
              <a:cs typeface="+mn-cs"/>
            </a:endParaRPr>
          </a:p>
          <a:p>
            <a:endParaRPr lang="es-A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Dynamic Testing</a:t>
            </a:r>
            <a:r>
              <a:rPr lang="en-US" sz="1200" kern="1200" dirty="0" smtClean="0">
                <a:solidFill>
                  <a:schemeClr val="tx1"/>
                </a:solidFill>
                <a:effectLst/>
                <a:latin typeface="+mn-lt"/>
                <a:ea typeface="+mn-ea"/>
                <a:cs typeface="+mn-cs"/>
              </a:rPr>
              <a:t>: In dynamic testing the software code is executed to demonstrate the result of running tests</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12</a:t>
            </a:fld>
            <a:endParaRPr lang="es-AR"/>
          </a:p>
        </p:txBody>
      </p:sp>
    </p:spTree>
    <p:extLst>
      <p:ext uri="{BB962C8B-B14F-4D97-AF65-F5344CB8AC3E}">
        <p14:creationId xmlns:p14="http://schemas.microsoft.com/office/powerpoint/2010/main" val="1422268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30/09/2016</a:t>
            </a:fld>
            <a:endParaRPr lang="es-ES"/>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2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832" y="-56444"/>
            <a:ext cx="7843812" cy="1368151"/>
          </a:xfrm>
        </p:spPr>
        <p:txBody>
          <a:bodyPr/>
          <a:lstStyle/>
          <a:p>
            <a:r>
              <a:rPr lang="en-US" dirty="0"/>
              <a:t>Level of independence in software testing </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Tests by the person who wrote the item</a:t>
            </a:r>
          </a:p>
          <a:p>
            <a:pPr marL="285750" indent="-285750">
              <a:buFont typeface="Arial" panose="020B0604020202020204" pitchFamily="34" charset="0"/>
              <a:buChar char="•"/>
            </a:pPr>
            <a:r>
              <a:rPr lang="en-US" dirty="0"/>
              <a:t>Tests by another person within the same team</a:t>
            </a:r>
          </a:p>
          <a:p>
            <a:pPr marL="285750" indent="-285750">
              <a:buFont typeface="Arial" panose="020B0604020202020204" pitchFamily="34" charset="0"/>
              <a:buChar char="•"/>
            </a:pPr>
            <a:r>
              <a:rPr lang="en-US" dirty="0"/>
              <a:t>Tests by the person from some different group </a:t>
            </a:r>
          </a:p>
          <a:p>
            <a:pPr marL="285750" indent="-285750">
              <a:buFont typeface="Arial" panose="020B0604020202020204" pitchFamily="34" charset="0"/>
              <a:buChar char="•"/>
            </a:pPr>
            <a:r>
              <a:rPr lang="en-US" dirty="0"/>
              <a:t>Tests by a person from a different organization or company</a:t>
            </a:r>
          </a:p>
          <a:p>
            <a:pPr marL="285750" indent="-285750">
              <a:buFont typeface="Arial" panose="020B0604020202020204" pitchFamily="34" charset="0"/>
              <a:buChar char="•"/>
            </a:pPr>
            <a:r>
              <a:rPr lang="en-US" b="1" dirty="0"/>
              <a:t>MORE independence MORE effective</a:t>
            </a:r>
            <a:endParaRPr lang="es-ES" b="1" dirty="0"/>
          </a:p>
          <a:p>
            <a:endParaRPr lang="es-ES" dirty="0"/>
          </a:p>
        </p:txBody>
      </p:sp>
      <p:pic>
        <p:nvPicPr>
          <p:cNvPr id="4" name="Picture 2" descr="http://radicalpersonalfinance.com/wp-content/uploads/2015/03/Stages-5-Independen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432" y="3796432"/>
            <a:ext cx="2628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97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Static</a:t>
            </a:r>
            <a:r>
              <a:rPr lang="es-ES" dirty="0"/>
              <a:t> vs. </a:t>
            </a:r>
            <a:r>
              <a:rPr lang="es-ES" dirty="0" err="1"/>
              <a:t>Dynamic</a:t>
            </a:r>
            <a:endParaRPr lang="es-ES" dirty="0"/>
          </a:p>
        </p:txBody>
      </p:sp>
      <p:pic>
        <p:nvPicPr>
          <p:cNvPr id="4" name="3 Imagen" descr="testing techniques"/>
          <p:cNvPicPr/>
          <p:nvPr/>
        </p:nvPicPr>
        <p:blipFill>
          <a:blip r:embed="rId2">
            <a:extLst>
              <a:ext uri="{28A0092B-C50C-407E-A947-70E740481C1C}">
                <a14:useLocalDpi xmlns:a14="http://schemas.microsoft.com/office/drawing/2010/main" val="0"/>
              </a:ext>
            </a:extLst>
          </a:blip>
          <a:srcRect/>
          <a:stretch>
            <a:fillRect/>
          </a:stretch>
        </p:blipFill>
        <p:spPr bwMode="auto">
          <a:xfrm>
            <a:off x="1527944" y="1492176"/>
            <a:ext cx="5758393" cy="4392746"/>
          </a:xfrm>
          <a:prstGeom prst="rect">
            <a:avLst/>
          </a:prstGeom>
          <a:noFill/>
          <a:ln>
            <a:noFill/>
          </a:ln>
        </p:spPr>
      </p:pic>
    </p:spTree>
    <p:extLst>
      <p:ext uri="{BB962C8B-B14F-4D97-AF65-F5344CB8AC3E}">
        <p14:creationId xmlns:p14="http://schemas.microsoft.com/office/powerpoint/2010/main" val="189869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Static</a:t>
            </a:r>
            <a:r>
              <a:rPr lang="es-ES" dirty="0"/>
              <a:t> </a:t>
            </a:r>
            <a:r>
              <a:rPr lang="es-ES" dirty="0" err="1"/>
              <a:t>Techniques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b="1" dirty="0"/>
              <a:t>Static testing</a:t>
            </a:r>
            <a:r>
              <a:rPr lang="en-US" dirty="0"/>
              <a:t>: It can test and find defects without executing code.</a:t>
            </a:r>
          </a:p>
          <a:p>
            <a:pPr marL="285750" indent="-285750">
              <a:buFont typeface="Arial" panose="020B0604020202020204" pitchFamily="34" charset="0"/>
              <a:buChar char="•"/>
            </a:pPr>
            <a:r>
              <a:rPr lang="en-US" dirty="0"/>
              <a:t>Advantages:</a:t>
            </a:r>
          </a:p>
          <a:p>
            <a:pPr marL="666735" lvl="1" indent="-285750">
              <a:buFont typeface="Arial" panose="020B0604020202020204" pitchFamily="34" charset="0"/>
              <a:buChar char="•"/>
            </a:pPr>
            <a:r>
              <a:rPr lang="en-US" dirty="0"/>
              <a:t>Early detection of defects prior to test execution</a:t>
            </a:r>
          </a:p>
          <a:p>
            <a:pPr marL="666735" lvl="1" indent="-285750">
              <a:buFont typeface="Arial" panose="020B0604020202020204" pitchFamily="34" charset="0"/>
              <a:buChar char="•"/>
            </a:pPr>
            <a:r>
              <a:rPr lang="en-US" dirty="0"/>
              <a:t>Identification of defects not easily found by dynamic testing</a:t>
            </a:r>
          </a:p>
          <a:p>
            <a:pPr marL="666735" lvl="1" indent="-285750">
              <a:buFont typeface="Arial" panose="020B0604020202020204" pitchFamily="34" charset="0"/>
              <a:buChar char="•"/>
            </a:pPr>
            <a:r>
              <a:rPr lang="en-US" dirty="0"/>
              <a:t>Prevention of defects</a:t>
            </a:r>
          </a:p>
          <a:p>
            <a:endParaRPr lang="es-ES" dirty="0"/>
          </a:p>
        </p:txBody>
      </p:sp>
      <p:pic>
        <p:nvPicPr>
          <p:cNvPr id="4" name="Picture 2" descr="http://www.zymodevelopmentblog.com/wp-content/uploads/2015/01/html-c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632" y="3652416"/>
            <a:ext cx="2420913" cy="221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15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Static</a:t>
            </a:r>
            <a:r>
              <a:rPr lang="es-ES" dirty="0"/>
              <a:t> </a:t>
            </a:r>
            <a:r>
              <a:rPr lang="es-ES" dirty="0" err="1"/>
              <a:t>Techniques</a:t>
            </a:r>
            <a:endParaRPr lang="es-ES" dirty="0"/>
          </a:p>
        </p:txBody>
      </p:sp>
      <p:sp>
        <p:nvSpPr>
          <p:cNvPr id="3" name="Marcador de texto 2"/>
          <p:cNvSpPr>
            <a:spLocks noGrp="1"/>
          </p:cNvSpPr>
          <p:nvPr>
            <p:ph type="body" sz="quarter" idx="10"/>
          </p:nvPr>
        </p:nvSpPr>
        <p:spPr>
          <a:xfrm>
            <a:off x="735856" y="1780208"/>
            <a:ext cx="5832648" cy="3960440"/>
          </a:xfrm>
        </p:spPr>
        <p:txBody>
          <a:bodyPr/>
          <a:lstStyle/>
          <a:p>
            <a:pPr marL="285750" indent="-285750">
              <a:buFont typeface="Arial" panose="020B0604020202020204" pitchFamily="34" charset="0"/>
              <a:buChar char="•"/>
            </a:pPr>
            <a:r>
              <a:rPr lang="en-US" b="1" dirty="0"/>
              <a:t>Informal review: </a:t>
            </a:r>
            <a:r>
              <a:rPr lang="en-US" dirty="0"/>
              <a:t>Are </a:t>
            </a:r>
            <a:r>
              <a:rPr lang="en-US" b="1" dirty="0"/>
              <a:t>not documented</a:t>
            </a:r>
          </a:p>
          <a:p>
            <a:pPr marL="285750" indent="-285750">
              <a:buFont typeface="Arial" panose="020B0604020202020204" pitchFamily="34" charset="0"/>
              <a:buChar char="•"/>
            </a:pPr>
            <a:r>
              <a:rPr lang="en-US" b="1" dirty="0"/>
              <a:t>Formal review: </a:t>
            </a:r>
          </a:p>
          <a:p>
            <a:pPr marL="914400" lvl="1" indent="-457200">
              <a:buFont typeface="+mj-lt"/>
              <a:buAutoNum type="arabicPeriod"/>
            </a:pPr>
            <a:r>
              <a:rPr lang="en-US" dirty="0"/>
              <a:t>Planning</a:t>
            </a:r>
          </a:p>
          <a:p>
            <a:pPr marL="914400" lvl="1" indent="-457200">
              <a:buFont typeface="+mj-lt"/>
              <a:buAutoNum type="arabicPeriod"/>
            </a:pPr>
            <a:r>
              <a:rPr lang="en-US" dirty="0"/>
              <a:t>Kick-off (optional)</a:t>
            </a:r>
          </a:p>
          <a:p>
            <a:pPr marL="914400" lvl="1" indent="-457200">
              <a:buFont typeface="+mj-lt"/>
              <a:buAutoNum type="arabicPeriod"/>
            </a:pPr>
            <a:r>
              <a:rPr lang="en-US" dirty="0"/>
              <a:t>Preparation</a:t>
            </a:r>
          </a:p>
          <a:p>
            <a:pPr marL="914400" lvl="1" indent="-457200">
              <a:buFont typeface="+mj-lt"/>
              <a:buAutoNum type="arabicPeriod"/>
            </a:pPr>
            <a:r>
              <a:rPr lang="en-US" dirty="0"/>
              <a:t>Review meeting (</a:t>
            </a:r>
            <a:r>
              <a:rPr lang="es-AR" dirty="0" err="1"/>
              <a:t>Examination</a:t>
            </a:r>
            <a:r>
              <a:rPr lang="es-AR" dirty="0"/>
              <a:t>/</a:t>
            </a:r>
            <a:r>
              <a:rPr lang="es-AR" dirty="0" err="1"/>
              <a:t>evaluation</a:t>
            </a:r>
            <a:r>
              <a:rPr lang="es-AR" dirty="0"/>
              <a:t>/</a:t>
            </a:r>
            <a:r>
              <a:rPr lang="es-AR" dirty="0" err="1"/>
              <a:t>recording</a:t>
            </a:r>
            <a:r>
              <a:rPr lang="es-AR" dirty="0"/>
              <a:t> of </a:t>
            </a:r>
            <a:r>
              <a:rPr lang="es-AR" dirty="0" err="1"/>
              <a:t>results</a:t>
            </a:r>
            <a:r>
              <a:rPr lang="es-AR" dirty="0"/>
              <a:t>)</a:t>
            </a:r>
            <a:endParaRPr lang="en-US" dirty="0"/>
          </a:p>
          <a:p>
            <a:pPr marL="914400" lvl="1" indent="-457200">
              <a:buFont typeface="+mj-lt"/>
              <a:buAutoNum type="arabicPeriod"/>
            </a:pPr>
            <a:r>
              <a:rPr lang="en-US" dirty="0"/>
              <a:t>Rework</a:t>
            </a:r>
          </a:p>
          <a:p>
            <a:pPr marL="914400" lvl="1" indent="-457200">
              <a:buFont typeface="+mj-lt"/>
              <a:buAutoNum type="arabicPeriod"/>
            </a:pPr>
            <a:r>
              <a:rPr lang="en-US" dirty="0"/>
              <a:t>Follow Up</a:t>
            </a:r>
            <a:endParaRPr lang="en-US" b="1" dirty="0"/>
          </a:p>
          <a:p>
            <a:endParaRPr lang="es-ES" dirty="0"/>
          </a:p>
        </p:txBody>
      </p:sp>
      <p:pic>
        <p:nvPicPr>
          <p:cNvPr id="4" name="Picture 4" descr="http://www.muli.biz/sites/default/files/image/solution/investig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927" y="1492176"/>
            <a:ext cx="2366366" cy="235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6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Formal </a:t>
            </a:r>
            <a:r>
              <a:rPr lang="es-ES" dirty="0" err="1"/>
              <a:t>review</a:t>
            </a:r>
            <a:r>
              <a:rPr lang="es-ES" dirty="0"/>
              <a:t> - </a:t>
            </a:r>
            <a:r>
              <a:rPr lang="es-ES" dirty="0" err="1"/>
              <a:t>Types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b="1" dirty="0"/>
              <a:t>Walkthrough</a:t>
            </a:r>
          </a:p>
          <a:p>
            <a:pPr marL="285750" indent="-285750">
              <a:buFont typeface="Arial" panose="020B0604020202020204" pitchFamily="34" charset="0"/>
              <a:buChar char="•"/>
            </a:pPr>
            <a:r>
              <a:rPr lang="en-US" b="1" dirty="0"/>
              <a:t>Technical Review (peer review)</a:t>
            </a:r>
          </a:p>
          <a:p>
            <a:pPr marL="285750" indent="-285750">
              <a:buFont typeface="Arial" panose="020B0604020202020204" pitchFamily="34" charset="0"/>
              <a:buChar char="•"/>
            </a:pPr>
            <a:r>
              <a:rPr lang="en-US" b="1" dirty="0"/>
              <a:t>Inspection</a:t>
            </a:r>
          </a:p>
          <a:p>
            <a:pPr marL="285750" indent="-285750">
              <a:buFont typeface="Arial" panose="020B0604020202020204" pitchFamily="34" charset="0"/>
              <a:buChar char="•"/>
            </a:pPr>
            <a:r>
              <a:rPr lang="en-US" dirty="0"/>
              <a:t>Static analysis</a:t>
            </a:r>
            <a:endParaRPr lang="en-US" b="1" dirty="0"/>
          </a:p>
          <a:p>
            <a:endParaRPr lang="es-ES" dirty="0"/>
          </a:p>
        </p:txBody>
      </p:sp>
      <p:pic>
        <p:nvPicPr>
          <p:cNvPr id="4" name="Picture 2" descr="http://www.digitalcombatsimulator.com/upload/iblock/670/Check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800" y="3292376"/>
            <a:ext cx="2132855"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0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Dynamic</a:t>
            </a:r>
            <a:r>
              <a:rPr lang="es-ES" dirty="0"/>
              <a:t> </a:t>
            </a:r>
            <a:r>
              <a:rPr lang="es-ES"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b="1" dirty="0"/>
              <a:t>Dynamic Testing</a:t>
            </a:r>
            <a:r>
              <a:rPr lang="en-US" dirty="0"/>
              <a:t>: the software code is executed</a:t>
            </a:r>
          </a:p>
          <a:p>
            <a:pPr marL="723885" lvl="1" indent="-342900">
              <a:buFont typeface="Arial" panose="020B0604020202020204" pitchFamily="34" charset="0"/>
              <a:buChar char="•"/>
            </a:pPr>
            <a:r>
              <a:rPr lang="en-US" sz="2400" dirty="0"/>
              <a:t>Specification-based</a:t>
            </a:r>
          </a:p>
          <a:p>
            <a:pPr marL="723885" lvl="1" indent="-342900">
              <a:buFont typeface="Arial" panose="020B0604020202020204" pitchFamily="34" charset="0"/>
              <a:buChar char="•"/>
            </a:pPr>
            <a:r>
              <a:rPr lang="en-US" sz="2400" dirty="0"/>
              <a:t>Structure-based </a:t>
            </a:r>
          </a:p>
          <a:p>
            <a:pPr marL="723885" lvl="1" indent="-342900">
              <a:buFont typeface="Arial" panose="020B0604020202020204" pitchFamily="34" charset="0"/>
              <a:buChar char="•"/>
            </a:pPr>
            <a:r>
              <a:rPr lang="en-US" sz="2400" dirty="0"/>
              <a:t>Experience- based</a:t>
            </a:r>
            <a:endParaRPr lang="es-ES" sz="2400" dirty="0"/>
          </a:p>
          <a:p>
            <a:endParaRPr lang="es-ES" dirty="0"/>
          </a:p>
        </p:txBody>
      </p:sp>
      <p:pic>
        <p:nvPicPr>
          <p:cNvPr id="5" name="Picture 2" descr="https://cdn4.iconfinder.com/data/icons/general-5/200/Play_simpleplay_music_media_multimedia_execute_ru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91" y="3460163"/>
            <a:ext cx="1852464" cy="185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6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Specification-based</a:t>
            </a:r>
            <a:r>
              <a:rPr lang="es-ES" dirty="0"/>
              <a:t> </a:t>
            </a:r>
            <a:r>
              <a:rPr lang="es-ES" dirty="0" err="1"/>
              <a:t>or</a:t>
            </a:r>
            <a:r>
              <a:rPr lang="es-ES" dirty="0"/>
              <a:t> Black Box</a:t>
            </a:r>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Specification-based</a:t>
            </a:r>
          </a:p>
          <a:p>
            <a:pPr marL="723885" lvl="1" indent="-342900">
              <a:buFont typeface="Arial" panose="020B0604020202020204" pitchFamily="34" charset="0"/>
              <a:buChar char="•"/>
            </a:pPr>
            <a:r>
              <a:rPr lang="en-US" sz="2400" dirty="0"/>
              <a:t>Equivalence partitioning</a:t>
            </a:r>
          </a:p>
          <a:p>
            <a:pPr marL="723885" lvl="1" indent="-342900">
              <a:buFont typeface="Arial" panose="020B0604020202020204" pitchFamily="34" charset="0"/>
              <a:buChar char="•"/>
            </a:pPr>
            <a:r>
              <a:rPr lang="en-US" sz="2400" dirty="0"/>
              <a:t>Boundary value analysis</a:t>
            </a:r>
          </a:p>
          <a:p>
            <a:pPr marL="723885" lvl="1" indent="-342900">
              <a:buFont typeface="Arial" panose="020B0604020202020204" pitchFamily="34" charset="0"/>
              <a:buChar char="•"/>
            </a:pPr>
            <a:r>
              <a:rPr lang="en-US" sz="2400" dirty="0"/>
              <a:t>Decision tables</a:t>
            </a:r>
          </a:p>
          <a:p>
            <a:pPr marL="723885" lvl="1" indent="-342900">
              <a:buFont typeface="Arial" panose="020B0604020202020204" pitchFamily="34" charset="0"/>
              <a:buChar char="•"/>
            </a:pPr>
            <a:r>
              <a:rPr lang="en-US" sz="2400" dirty="0"/>
              <a:t>State transition testing</a:t>
            </a:r>
          </a:p>
          <a:p>
            <a:endParaRPr lang="es-ES" dirty="0"/>
          </a:p>
        </p:txBody>
      </p:sp>
      <p:pic>
        <p:nvPicPr>
          <p:cNvPr id="5" name="Picture 2" descr="http://www.aimvalley.com/work/wp-content/uploads/Icon_SV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376" y="3652416"/>
            <a:ext cx="2702496" cy="200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17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6900" y="-92000"/>
            <a:ext cx="7339755" cy="576064"/>
          </a:xfrm>
        </p:spPr>
        <p:txBody>
          <a:bodyPr/>
          <a:lstStyle/>
          <a:p>
            <a:r>
              <a:rPr lang="es-ES" dirty="0" err="1"/>
              <a:t>Dynamic</a:t>
            </a:r>
            <a:r>
              <a:rPr lang="es-ES" dirty="0"/>
              <a:t> </a:t>
            </a:r>
            <a:r>
              <a:rPr lang="es-ES" dirty="0" err="1"/>
              <a:t>Testing</a:t>
            </a:r>
            <a:r>
              <a:rPr lang="es-ES" dirty="0"/>
              <a:t> – </a:t>
            </a:r>
            <a:r>
              <a:rPr lang="es-ES" dirty="0" err="1"/>
              <a:t>Experience</a:t>
            </a:r>
            <a:r>
              <a:rPr lang="es-ES" dirty="0"/>
              <a:t> </a:t>
            </a:r>
            <a:r>
              <a:rPr lang="es-ES" dirty="0" err="1"/>
              <a:t>based</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Experience-based</a:t>
            </a:r>
          </a:p>
          <a:p>
            <a:pPr marL="723885" lvl="1" indent="-342900">
              <a:buFont typeface="Arial" panose="020B0604020202020204" pitchFamily="34" charset="0"/>
              <a:buChar char="•"/>
            </a:pPr>
            <a:r>
              <a:rPr lang="en-US" sz="2400" dirty="0"/>
              <a:t>Error Guessing</a:t>
            </a:r>
          </a:p>
          <a:p>
            <a:pPr marL="723885" lvl="1" indent="-342900">
              <a:buFont typeface="Arial" panose="020B0604020202020204" pitchFamily="34" charset="0"/>
              <a:buChar char="•"/>
            </a:pPr>
            <a:r>
              <a:rPr lang="en-US" sz="2400" dirty="0"/>
              <a:t>Exploratory Testing</a:t>
            </a:r>
          </a:p>
          <a:p>
            <a:endParaRPr lang="es-ES" dirty="0"/>
          </a:p>
        </p:txBody>
      </p:sp>
      <p:pic>
        <p:nvPicPr>
          <p:cNvPr id="5" name="Picture 2" descr="http://testmatick.com/wp-content/uploads/In-Course-of-Exploratory-Testing-One-May-Concentrate-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744" y="1539937"/>
            <a:ext cx="3699519" cy="400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8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Causes of Software </a:t>
            </a:r>
            <a:r>
              <a:rPr lang="es-ES" dirty="0" err="1"/>
              <a:t>Defects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A human being can make an error </a:t>
            </a:r>
            <a:r>
              <a:rPr lang="en-US" b="1" dirty="0"/>
              <a:t>MISTAKE</a:t>
            </a:r>
            <a:r>
              <a:rPr lang="en-US" dirty="0"/>
              <a:t>, </a:t>
            </a:r>
            <a:r>
              <a:rPr lang="en-US" dirty="0" err="1"/>
              <a:t>wich</a:t>
            </a:r>
            <a:r>
              <a:rPr lang="en-US" dirty="0"/>
              <a:t> produces a defect </a:t>
            </a:r>
            <a:r>
              <a:rPr lang="en-US" b="1" dirty="0"/>
              <a:t>FAULT/BUG</a:t>
            </a:r>
            <a:r>
              <a:rPr lang="en-US" dirty="0"/>
              <a:t>, in the program code, o in a document. If a defect in code is executed, the system may fail to do what it should do, causing a </a:t>
            </a:r>
            <a:r>
              <a:rPr lang="en-US" b="1" dirty="0"/>
              <a:t>FAILURE</a:t>
            </a:r>
            <a:r>
              <a:rPr lang="en-US" dirty="0"/>
              <a:t>	</a:t>
            </a:r>
          </a:p>
          <a:p>
            <a:pPr marL="285750" indent="-285750">
              <a:buFont typeface="Arial" panose="020B0604020202020204" pitchFamily="34" charset="0"/>
              <a:buChar char="•"/>
            </a:pPr>
            <a:r>
              <a:rPr lang="en-US" dirty="0"/>
              <a:t>Failure: visible to end-users </a:t>
            </a:r>
          </a:p>
          <a:p>
            <a:pPr marL="285750" indent="-285750">
              <a:buFont typeface="Arial" panose="020B0604020202020204" pitchFamily="34" charset="0"/>
              <a:buChar char="•"/>
            </a:pPr>
            <a:r>
              <a:rPr lang="en-US" dirty="0"/>
              <a:t>Bug Cycle: Open, Assigned, Fixed, Closed.</a:t>
            </a:r>
          </a:p>
          <a:p>
            <a:endParaRPr lang="es-ES" dirty="0"/>
          </a:p>
        </p:txBody>
      </p:sp>
      <p:pic>
        <p:nvPicPr>
          <p:cNvPr id="5" name="Picture 2" descr="https://media.licdn.com/mpr/mpr/shrinknp_800_800/AAEAAQAAAAAAAAX0AAAAJDliZDdhZGVkLTJmZTgtNDUyNC1iZDA4LTE1YjM2OWJkNmJhM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84" y="3436392"/>
            <a:ext cx="2762532" cy="20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198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Causes of Software </a:t>
            </a:r>
            <a:r>
              <a:rPr lang="es-ES" dirty="0" err="1"/>
              <a:t>Defects</a:t>
            </a:r>
            <a:endParaRPr lang="es-ES" dirty="0"/>
          </a:p>
        </p:txBody>
      </p:sp>
      <p:pic>
        <p:nvPicPr>
          <p:cNvPr id="6" name="3 Marcador de contenido" descr="http://istqbexamcertification.com/wp-content/uploads/2011/12/cost-of-defects.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95896" y="1780208"/>
            <a:ext cx="6984776" cy="3816424"/>
          </a:xfrm>
          <a:prstGeom prst="rect">
            <a:avLst/>
          </a:prstGeom>
          <a:noFill/>
          <a:ln>
            <a:noFill/>
          </a:ln>
        </p:spPr>
      </p:pic>
    </p:spTree>
    <p:extLst>
      <p:ext uri="{BB962C8B-B14F-4D97-AF65-F5344CB8AC3E}">
        <p14:creationId xmlns:p14="http://schemas.microsoft.com/office/powerpoint/2010/main" val="10838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15976" y="3004346"/>
            <a:ext cx="6118820" cy="1020851"/>
          </a:xfrm>
        </p:spPr>
        <p:txBody>
          <a:bodyPr/>
          <a:lstStyle/>
          <a:p>
            <a:r>
              <a:rPr lang="es-ES" dirty="0" err="1"/>
              <a:t>Engee</a:t>
            </a:r>
            <a:r>
              <a:rPr lang="es-ES" dirty="0"/>
              <a:t> IT S.R.L.</a:t>
            </a:r>
          </a:p>
        </p:txBody>
      </p:sp>
      <p:sp>
        <p:nvSpPr>
          <p:cNvPr id="6" name="Subtítulo 5"/>
          <p:cNvSpPr>
            <a:spLocks noGrp="1"/>
          </p:cNvSpPr>
          <p:nvPr>
            <p:ph type="subTitle" idx="1"/>
          </p:nvPr>
        </p:nvSpPr>
        <p:spPr/>
        <p:txBody>
          <a:bodyPr/>
          <a:lstStyle/>
          <a:p>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
        <p:nvSpPr>
          <p:cNvPr id="5" name="CuadroTexto 4"/>
          <p:cNvSpPr txBox="1"/>
          <p:nvPr/>
        </p:nvSpPr>
        <p:spPr>
          <a:xfrm>
            <a:off x="4496049" y="2738643"/>
            <a:ext cx="4176464" cy="397353"/>
          </a:xfrm>
          <a:prstGeom prst="rect">
            <a:avLst/>
          </a:prstGeom>
          <a:noFill/>
        </p:spPr>
        <p:txBody>
          <a:bodyPr wrap="square" rtlCol="0">
            <a:spAutoFit/>
          </a:bodyPr>
          <a:lstStyle/>
          <a:p>
            <a:r>
              <a:rPr lang="es-AR" dirty="0" smtClean="0"/>
              <a:t>Introducción ISTQB</a:t>
            </a:r>
            <a:endParaRPr lang="es-AR" dirty="0"/>
          </a:p>
        </p:txBody>
      </p:sp>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Software </a:t>
            </a:r>
            <a:r>
              <a:rPr lang="es-AR" dirty="0" err="1"/>
              <a:t>Testing</a:t>
            </a:r>
            <a:r>
              <a:rPr lang="es-AR" dirty="0"/>
              <a:t> </a:t>
            </a:r>
            <a:r>
              <a:rPr lang="es-AR" dirty="0" err="1"/>
              <a:t>Levels</a:t>
            </a:r>
            <a:endParaRPr lang="es-ES" dirty="0"/>
          </a:p>
        </p:txBody>
      </p:sp>
      <p:sp>
        <p:nvSpPr>
          <p:cNvPr id="3" name="Marcador de texto 2"/>
          <p:cNvSpPr>
            <a:spLocks noGrp="1"/>
          </p:cNvSpPr>
          <p:nvPr>
            <p:ph type="body" sz="quarter" idx="10"/>
          </p:nvPr>
        </p:nvSpPr>
        <p:spPr>
          <a:xfrm>
            <a:off x="735856" y="1780208"/>
            <a:ext cx="5832648" cy="3816424"/>
          </a:xfrm>
        </p:spPr>
        <p:txBody>
          <a:bodyPr/>
          <a:lstStyle/>
          <a:p>
            <a:pPr marL="285750" indent="-285750">
              <a:buFont typeface="Arial" panose="020B0604020202020204" pitchFamily="34" charset="0"/>
              <a:buChar char="•"/>
            </a:pPr>
            <a:r>
              <a:rPr lang="es-AR" dirty="0" err="1"/>
              <a:t>Unit</a:t>
            </a:r>
            <a:r>
              <a:rPr lang="es-AR" dirty="0"/>
              <a:t> </a:t>
            </a:r>
            <a:r>
              <a:rPr lang="es-AR" dirty="0" err="1"/>
              <a:t>testing</a:t>
            </a:r>
            <a:endParaRPr lang="es-AR" dirty="0"/>
          </a:p>
          <a:p>
            <a:pPr marL="285750" indent="-285750">
              <a:buFont typeface="Arial" panose="020B0604020202020204" pitchFamily="34" charset="0"/>
              <a:buChar char="•"/>
            </a:pPr>
            <a:r>
              <a:rPr lang="es-AR" b="1" dirty="0" err="1"/>
              <a:t>Component</a:t>
            </a:r>
            <a:r>
              <a:rPr lang="es-AR" b="1" dirty="0"/>
              <a:t> </a:t>
            </a:r>
            <a:r>
              <a:rPr lang="es-AR" b="1" dirty="0" err="1"/>
              <a:t>testing</a:t>
            </a:r>
            <a:r>
              <a:rPr lang="es-AR" b="1" dirty="0"/>
              <a:t> (</a:t>
            </a:r>
            <a:r>
              <a:rPr lang="es-AR" b="1" dirty="0" err="1"/>
              <a:t>or</a:t>
            </a:r>
            <a:r>
              <a:rPr lang="es-AR" b="1" dirty="0"/>
              <a:t> Module </a:t>
            </a:r>
            <a:r>
              <a:rPr lang="es-AR" b="1" dirty="0" err="1"/>
              <a:t>testing</a:t>
            </a:r>
            <a:r>
              <a:rPr lang="es-AR" b="1" dirty="0"/>
              <a:t>)</a:t>
            </a:r>
          </a:p>
          <a:p>
            <a:pPr marL="285750" indent="-285750">
              <a:buFont typeface="Arial" panose="020B0604020202020204" pitchFamily="34" charset="0"/>
              <a:buChar char="•"/>
            </a:pPr>
            <a:r>
              <a:rPr lang="es-AR" b="1" dirty="0" err="1"/>
              <a:t>Integration</a:t>
            </a:r>
            <a:r>
              <a:rPr lang="es-AR" b="1" dirty="0"/>
              <a:t> </a:t>
            </a:r>
            <a:r>
              <a:rPr lang="es-AR" b="1" dirty="0" err="1"/>
              <a:t>testing</a:t>
            </a:r>
            <a:endParaRPr lang="es-AR" b="1" dirty="0"/>
          </a:p>
          <a:p>
            <a:pPr marL="285750" indent="-285750">
              <a:buFont typeface="Arial" panose="020B0604020202020204" pitchFamily="34" charset="0"/>
              <a:buChar char="•"/>
            </a:pPr>
            <a:r>
              <a:rPr lang="es-AR" dirty="0" err="1"/>
              <a:t>Component</a:t>
            </a:r>
            <a:r>
              <a:rPr lang="es-AR" dirty="0"/>
              <a:t> </a:t>
            </a:r>
            <a:r>
              <a:rPr lang="es-AR" dirty="0" err="1"/>
              <a:t>integration</a:t>
            </a:r>
            <a:r>
              <a:rPr lang="es-AR" dirty="0"/>
              <a:t> </a:t>
            </a:r>
            <a:r>
              <a:rPr lang="es-AR" dirty="0" err="1"/>
              <a:t>testing</a:t>
            </a:r>
            <a:endParaRPr lang="es-AR" dirty="0"/>
          </a:p>
          <a:p>
            <a:pPr marL="285750" indent="-285750">
              <a:buFont typeface="Arial" panose="020B0604020202020204" pitchFamily="34" charset="0"/>
              <a:buChar char="•"/>
            </a:pPr>
            <a:r>
              <a:rPr lang="es-AR" dirty="0" err="1"/>
              <a:t>System</a:t>
            </a:r>
            <a:r>
              <a:rPr lang="es-AR" dirty="0"/>
              <a:t> </a:t>
            </a:r>
            <a:r>
              <a:rPr lang="es-AR" dirty="0" err="1"/>
              <a:t>integration</a:t>
            </a:r>
            <a:r>
              <a:rPr lang="es-AR" dirty="0"/>
              <a:t> </a:t>
            </a:r>
            <a:r>
              <a:rPr lang="es-AR" dirty="0" err="1"/>
              <a:t>testing</a:t>
            </a:r>
            <a:endParaRPr lang="es-AR" dirty="0"/>
          </a:p>
          <a:p>
            <a:pPr marL="285750" indent="-285750">
              <a:buFont typeface="Arial" panose="020B0604020202020204" pitchFamily="34" charset="0"/>
              <a:buChar char="•"/>
            </a:pPr>
            <a:r>
              <a:rPr lang="es-AR" b="1" dirty="0" err="1"/>
              <a:t>System</a:t>
            </a:r>
            <a:r>
              <a:rPr lang="es-AR" b="1" dirty="0"/>
              <a:t> </a:t>
            </a:r>
            <a:r>
              <a:rPr lang="es-AR" b="1" dirty="0" err="1"/>
              <a:t>testing</a:t>
            </a:r>
            <a:endParaRPr lang="es-AR" b="1" dirty="0"/>
          </a:p>
          <a:p>
            <a:pPr marL="285750" indent="-285750">
              <a:buFont typeface="Arial" panose="020B0604020202020204" pitchFamily="34" charset="0"/>
              <a:buChar char="•"/>
            </a:pPr>
            <a:r>
              <a:rPr lang="es-AR" b="1" dirty="0" err="1"/>
              <a:t>Acceptance</a:t>
            </a:r>
            <a:r>
              <a:rPr lang="es-AR" b="1" dirty="0"/>
              <a:t> </a:t>
            </a:r>
            <a:r>
              <a:rPr lang="es-AR" b="1" dirty="0" err="1"/>
              <a:t>testing</a:t>
            </a:r>
            <a:endParaRPr lang="es-AR" b="1" dirty="0"/>
          </a:p>
          <a:p>
            <a:pPr marL="285750" indent="-285750">
              <a:buFont typeface="Arial" panose="020B0604020202020204" pitchFamily="34" charset="0"/>
              <a:buChar char="•"/>
            </a:pPr>
            <a:r>
              <a:rPr lang="es-AR" dirty="0" err="1"/>
              <a:t>Alpha</a:t>
            </a:r>
            <a:r>
              <a:rPr lang="es-AR" dirty="0"/>
              <a:t> </a:t>
            </a:r>
            <a:r>
              <a:rPr lang="es-AR" dirty="0" err="1"/>
              <a:t>testing</a:t>
            </a:r>
            <a:endParaRPr lang="es-AR" dirty="0"/>
          </a:p>
          <a:p>
            <a:pPr marL="285750" indent="-285750">
              <a:buFont typeface="Arial" panose="020B0604020202020204" pitchFamily="34" charset="0"/>
              <a:buChar char="•"/>
            </a:pPr>
            <a:r>
              <a:rPr lang="es-AR" dirty="0"/>
              <a:t>Beta </a:t>
            </a:r>
            <a:r>
              <a:rPr lang="es-AR" dirty="0" err="1"/>
              <a:t>Testing</a:t>
            </a:r>
            <a:endParaRPr lang="es-AR" dirty="0"/>
          </a:p>
          <a:p>
            <a:endParaRPr lang="es-ES" dirty="0"/>
          </a:p>
        </p:txBody>
      </p:sp>
      <p:pic>
        <p:nvPicPr>
          <p:cNvPr id="5" name="Picture 2" descr="http://www.okmaplace.com/img/products-gtm-integration-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84" y="2860328"/>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Unit</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s-AR" dirty="0" err="1"/>
              <a:t>Method</a:t>
            </a:r>
            <a:r>
              <a:rPr lang="es-AR" dirty="0"/>
              <a:t>: White box</a:t>
            </a:r>
          </a:p>
          <a:p>
            <a:pPr marL="285750" indent="-285750">
              <a:buFont typeface="Arial" panose="020B0604020202020204" pitchFamily="34" charset="0"/>
              <a:buChar char="•"/>
            </a:pPr>
            <a:r>
              <a:rPr lang="es-AR" dirty="0" err="1"/>
              <a:t>When</a:t>
            </a:r>
            <a:r>
              <a:rPr lang="es-AR" dirty="0"/>
              <a:t>?: </a:t>
            </a:r>
            <a:r>
              <a:rPr lang="es-AR" dirty="0" err="1"/>
              <a:t>Before</a:t>
            </a:r>
            <a:r>
              <a:rPr lang="es-AR" dirty="0"/>
              <a:t> </a:t>
            </a:r>
            <a:r>
              <a:rPr lang="es-AR" dirty="0" err="1"/>
              <a:t>integration</a:t>
            </a:r>
            <a:r>
              <a:rPr lang="es-AR" dirty="0"/>
              <a:t> </a:t>
            </a:r>
            <a:r>
              <a:rPr lang="es-AR" dirty="0" err="1"/>
              <a:t>testing</a:t>
            </a:r>
            <a:endParaRPr lang="es-AR" dirty="0"/>
          </a:p>
          <a:p>
            <a:pPr marL="285750" indent="-285750">
              <a:buFont typeface="Arial" panose="020B0604020202020204" pitchFamily="34" charset="0"/>
              <a:buChar char="•"/>
            </a:pPr>
            <a:r>
              <a:rPr lang="es-AR" dirty="0" err="1"/>
              <a:t>By</a:t>
            </a:r>
            <a:r>
              <a:rPr lang="es-AR" dirty="0"/>
              <a:t> </a:t>
            </a:r>
            <a:r>
              <a:rPr lang="es-AR" dirty="0" err="1"/>
              <a:t>whom</a:t>
            </a:r>
            <a:r>
              <a:rPr lang="es-AR" dirty="0"/>
              <a:t>?: </a:t>
            </a:r>
            <a:r>
              <a:rPr lang="es-AR" dirty="0" err="1"/>
              <a:t>By</a:t>
            </a:r>
            <a:r>
              <a:rPr lang="es-AR" dirty="0"/>
              <a:t> </a:t>
            </a:r>
            <a:r>
              <a:rPr lang="es-AR" dirty="0" err="1"/>
              <a:t>developers</a:t>
            </a:r>
            <a:endParaRPr lang="es-AR" dirty="0"/>
          </a:p>
          <a:p>
            <a:pPr marL="285750" indent="-285750">
              <a:buFont typeface="Arial" panose="020B0604020202020204" pitchFamily="34" charset="0"/>
              <a:buChar char="•"/>
            </a:pPr>
            <a:r>
              <a:rPr lang="es-AR" dirty="0" err="1"/>
              <a:t>Advantages</a:t>
            </a:r>
            <a:r>
              <a:rPr lang="es-AR" dirty="0"/>
              <a:t>:</a:t>
            </a:r>
          </a:p>
          <a:p>
            <a:pPr marL="666735" lvl="1" indent="-285750">
              <a:buFont typeface="Arial" panose="020B0604020202020204" pitchFamily="34" charset="0"/>
              <a:buChar char="•"/>
            </a:pPr>
            <a:r>
              <a:rPr lang="en-US" dirty="0"/>
              <a:t>Issues are found at early stage</a:t>
            </a:r>
          </a:p>
          <a:p>
            <a:pPr marL="666735" lvl="1" indent="-285750">
              <a:buFont typeface="Arial" panose="020B0604020202020204" pitchFamily="34" charset="0"/>
              <a:buChar char="•"/>
            </a:pPr>
            <a:r>
              <a:rPr lang="en-US" dirty="0"/>
              <a:t>Unit testing helps in maintaining and changing the code</a:t>
            </a:r>
          </a:p>
          <a:p>
            <a:pPr marL="666735" lvl="1" indent="-285750">
              <a:buFont typeface="Arial" panose="020B0604020202020204" pitchFamily="34" charset="0"/>
              <a:buChar char="•"/>
            </a:pPr>
            <a:r>
              <a:rPr lang="en-US" dirty="0"/>
              <a:t>Unit testing helps in simplifying the debugging process</a:t>
            </a:r>
            <a:endParaRPr lang="es-AR" dirty="0"/>
          </a:p>
          <a:p>
            <a:endParaRPr lang="es-ES" dirty="0"/>
          </a:p>
        </p:txBody>
      </p:sp>
      <p:pic>
        <p:nvPicPr>
          <p:cNvPr id="4" name="Picture 2" descr="http://4.bp.blogspot.com/-4cY6sHzaTUs/VMTnqzzhHMI/AAAAAAAADPE/ozWDjIcFuzE/s1600/code-optimization-xx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72" y="1600188"/>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10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smtClean="0"/>
              <a:t>Integration</a:t>
            </a:r>
            <a:r>
              <a:rPr lang="es-AR" dirty="0" smtClean="0"/>
              <a:t> </a:t>
            </a:r>
            <a:r>
              <a:rPr lang="es-AR" dirty="0" err="1" smtClean="0"/>
              <a:t>Testing</a:t>
            </a:r>
            <a:r>
              <a:rPr lang="es-AR" dirty="0" smtClean="0"/>
              <a:t> - </a:t>
            </a:r>
            <a:r>
              <a:rPr lang="es-AR" dirty="0" err="1" smtClean="0"/>
              <a:t>Types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s-AR" dirty="0"/>
              <a:t>Big </a:t>
            </a:r>
            <a:r>
              <a:rPr lang="es-AR" dirty="0" err="1"/>
              <a:t>Bang</a:t>
            </a:r>
            <a:endParaRPr lang="es-AR" dirty="0"/>
          </a:p>
          <a:p>
            <a:pPr marL="285750" indent="-285750">
              <a:buFont typeface="Arial" panose="020B0604020202020204" pitchFamily="34" charset="0"/>
              <a:buChar char="•"/>
            </a:pPr>
            <a:r>
              <a:rPr lang="es-AR" dirty="0"/>
              <a:t>Top Down</a:t>
            </a:r>
          </a:p>
          <a:p>
            <a:pPr marL="285750" indent="-285750">
              <a:buFont typeface="Arial" panose="020B0604020202020204" pitchFamily="34" charset="0"/>
              <a:buChar char="•"/>
            </a:pPr>
            <a:r>
              <a:rPr lang="es-AR" dirty="0" err="1"/>
              <a:t>Botton</a:t>
            </a:r>
            <a:r>
              <a:rPr lang="es-AR" dirty="0"/>
              <a:t> Up</a:t>
            </a:r>
          </a:p>
          <a:p>
            <a:pPr marL="285750" indent="-285750">
              <a:buFont typeface="Arial" panose="020B0604020202020204" pitchFamily="34" charset="0"/>
              <a:buChar char="•"/>
            </a:pPr>
            <a:r>
              <a:rPr lang="es-AR" dirty="0"/>
              <a:t>Incremental </a:t>
            </a:r>
            <a:r>
              <a:rPr lang="es-AR" dirty="0" err="1"/>
              <a:t>Testing</a:t>
            </a:r>
            <a:endParaRPr lang="es-AR" dirty="0"/>
          </a:p>
          <a:p>
            <a:endParaRPr lang="es-ES" dirty="0"/>
          </a:p>
        </p:txBody>
      </p:sp>
      <p:pic>
        <p:nvPicPr>
          <p:cNvPr id="4" name="3 Imagen" descr="http://istqbexamcertification.com/wp-content/uploads/2012/01/What-is-big-bang-integration-testing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263" y="1780208"/>
            <a:ext cx="3528392" cy="1944215"/>
          </a:xfrm>
          <a:prstGeom prst="rect">
            <a:avLst/>
          </a:prstGeom>
          <a:noFill/>
          <a:ln>
            <a:noFill/>
          </a:ln>
        </p:spPr>
      </p:pic>
      <p:pic>
        <p:nvPicPr>
          <p:cNvPr id="5" name="5 Imagen" descr="what is bottom up integrat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472" y="3724423"/>
            <a:ext cx="3816424" cy="2088232"/>
          </a:xfrm>
          <a:prstGeom prst="rect">
            <a:avLst/>
          </a:prstGeom>
          <a:noFill/>
          <a:ln>
            <a:noFill/>
          </a:ln>
        </p:spPr>
      </p:pic>
      <p:pic>
        <p:nvPicPr>
          <p:cNvPr id="6" name="4 Imagen" descr="What is top down integration testi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8263" y="3724423"/>
            <a:ext cx="3528392" cy="2088232"/>
          </a:xfrm>
          <a:prstGeom prst="rect">
            <a:avLst/>
          </a:prstGeom>
          <a:noFill/>
          <a:ln>
            <a:noFill/>
          </a:ln>
        </p:spPr>
      </p:pic>
    </p:spTree>
    <p:extLst>
      <p:ext uri="{BB962C8B-B14F-4D97-AF65-F5344CB8AC3E}">
        <p14:creationId xmlns:p14="http://schemas.microsoft.com/office/powerpoint/2010/main" val="1702147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System</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Is concerned with the behavior of a whole system/product</a:t>
            </a:r>
          </a:p>
          <a:p>
            <a:pPr marL="285750" indent="-285750">
              <a:buFont typeface="Arial" panose="020B0604020202020204" pitchFamily="34" charset="0"/>
              <a:buChar char="•"/>
            </a:pPr>
            <a:r>
              <a:rPr lang="en-US" dirty="0"/>
              <a:t>Should investigate </a:t>
            </a:r>
            <a:r>
              <a:rPr lang="en-US" b="1" dirty="0"/>
              <a:t>functional</a:t>
            </a:r>
            <a:r>
              <a:rPr lang="en-US" dirty="0"/>
              <a:t> and </a:t>
            </a:r>
            <a:r>
              <a:rPr lang="en-US" b="1" dirty="0"/>
              <a:t>non-functional </a:t>
            </a:r>
            <a:r>
              <a:rPr lang="en-US" dirty="0"/>
              <a:t>requirements of the system, and data quality characteristics.</a:t>
            </a:r>
          </a:p>
          <a:p>
            <a:pPr marL="342900" lvl="2" indent="-342900">
              <a:buClr>
                <a:srgbClr val="FF9900"/>
              </a:buClr>
            </a:pPr>
            <a:r>
              <a:rPr lang="en-US" sz="1600" dirty="0">
                <a:solidFill>
                  <a:schemeClr val="tx1">
                    <a:lumMod val="75000"/>
                    <a:lumOff val="25000"/>
                  </a:schemeClr>
                </a:solidFill>
                <a:latin typeface="Raleway" panose="020B0003030101060003" pitchFamily="34" charset="0"/>
              </a:rPr>
              <a:t>An independent test team often carries out system testing</a:t>
            </a:r>
            <a:endParaRPr lang="es-AR" sz="1600" dirty="0">
              <a:solidFill>
                <a:schemeClr val="tx1">
                  <a:lumMod val="75000"/>
                  <a:lumOff val="25000"/>
                </a:schemeClr>
              </a:solidFill>
              <a:latin typeface="Raleway" panose="020B0003030101060003" pitchFamily="34" charset="0"/>
            </a:endParaRPr>
          </a:p>
          <a:p>
            <a:endParaRPr lang="es-ES" dirty="0"/>
          </a:p>
        </p:txBody>
      </p:sp>
      <p:pic>
        <p:nvPicPr>
          <p:cNvPr id="4" name="Picture 2" descr="http://cnet4.cbsistatic.com/hub/i/r/2012/01/04/b53b67e7-fdb7-11e2-8c7c-d4ae52e62bcc/resize/270xauto/93ee0ad42917b399d209e226c4e78e77/CrashReporterPrefsIcon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829" y="3868440"/>
            <a:ext cx="1707654" cy="170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21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Acceptance</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723885" lvl="1" indent="-342900">
              <a:buFont typeface="Arial" panose="020B0604020202020204" pitchFamily="34" charset="0"/>
              <a:buChar char="•"/>
            </a:pPr>
            <a:r>
              <a:rPr lang="en-US" sz="2000" dirty="0"/>
              <a:t>Done to ensure that the requirements of the specification are met.</a:t>
            </a:r>
          </a:p>
          <a:p>
            <a:pPr marL="723885" lvl="1" indent="-342900">
              <a:buFont typeface="Arial" panose="020B0604020202020204" pitchFamily="34" charset="0"/>
              <a:buChar char="•"/>
            </a:pPr>
            <a:r>
              <a:rPr lang="en-US" sz="2000" dirty="0"/>
              <a:t>Done by the user or customer</a:t>
            </a:r>
            <a:endParaRPr lang="es-AR" sz="2000" dirty="0"/>
          </a:p>
          <a:p>
            <a:endParaRPr lang="es-ES" dirty="0"/>
          </a:p>
        </p:txBody>
      </p:sp>
      <p:pic>
        <p:nvPicPr>
          <p:cNvPr id="4" name="Picture 2" descr="http://epicentre.co.uk/central/wp-content/uploads/2012/11/Onsite-tes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598" y="3176877"/>
            <a:ext cx="380391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8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92000"/>
            <a:ext cx="7339755" cy="576064"/>
          </a:xfrm>
        </p:spPr>
        <p:txBody>
          <a:bodyPr/>
          <a:lstStyle/>
          <a:p>
            <a:r>
              <a:rPr lang="es-AR" dirty="0" err="1"/>
              <a:t>Alpha</a:t>
            </a:r>
            <a:r>
              <a:rPr lang="es-AR" dirty="0"/>
              <a:t> </a:t>
            </a:r>
            <a:r>
              <a:rPr lang="es-AR" dirty="0" err="1"/>
              <a:t>Testing</a:t>
            </a:r>
            <a:r>
              <a:rPr lang="es-AR" dirty="0"/>
              <a:t> Vs. Beta </a:t>
            </a:r>
            <a:r>
              <a:rPr lang="es-AR" dirty="0" err="1"/>
              <a:t>Testing</a:t>
            </a:r>
            <a:r>
              <a:rPr lang="es-AR" dirty="0"/>
              <a:t> </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r>
              <a:rPr lang="es-AR" dirty="0" err="1"/>
              <a:t>Alpha</a:t>
            </a:r>
            <a:r>
              <a:rPr lang="es-AR" dirty="0"/>
              <a:t> </a:t>
            </a:r>
            <a:r>
              <a:rPr lang="es-AR" dirty="0" err="1"/>
              <a:t>Testing</a:t>
            </a:r>
            <a:endParaRPr lang="es-AR" dirty="0"/>
          </a:p>
          <a:p>
            <a:pPr lvl="1"/>
            <a:r>
              <a:rPr lang="es-AR" b="1" dirty="0" err="1"/>
              <a:t>Who</a:t>
            </a:r>
            <a:r>
              <a:rPr lang="es-AR" b="1" dirty="0"/>
              <a:t>?: </a:t>
            </a:r>
            <a:r>
              <a:rPr lang="es-AR" dirty="0" err="1"/>
              <a:t>User</a:t>
            </a:r>
            <a:r>
              <a:rPr lang="es-AR" dirty="0"/>
              <a:t>/</a:t>
            </a:r>
            <a:r>
              <a:rPr lang="es-AR" dirty="0" err="1"/>
              <a:t>Customers</a:t>
            </a:r>
            <a:r>
              <a:rPr lang="es-AR" dirty="0"/>
              <a:t> </a:t>
            </a:r>
            <a:r>
              <a:rPr lang="es-AR" dirty="0" err="1"/>
              <a:t>or</a:t>
            </a:r>
            <a:r>
              <a:rPr lang="es-AR" dirty="0"/>
              <a:t> </a:t>
            </a:r>
            <a:r>
              <a:rPr lang="es-AR" dirty="0" err="1"/>
              <a:t>an</a:t>
            </a:r>
            <a:r>
              <a:rPr lang="es-AR" dirty="0"/>
              <a:t> </a:t>
            </a:r>
            <a:r>
              <a:rPr lang="es-AR" dirty="0" err="1"/>
              <a:t>independent</a:t>
            </a:r>
            <a:r>
              <a:rPr lang="es-AR" dirty="0"/>
              <a:t> </a:t>
            </a:r>
            <a:r>
              <a:rPr lang="es-AR" dirty="0" err="1"/>
              <a:t>tet</a:t>
            </a:r>
            <a:r>
              <a:rPr lang="es-AR" dirty="0"/>
              <a:t> </a:t>
            </a:r>
            <a:r>
              <a:rPr lang="es-AR" dirty="0" err="1"/>
              <a:t>team</a:t>
            </a:r>
            <a:endParaRPr lang="es-AR" dirty="0"/>
          </a:p>
          <a:p>
            <a:pPr lvl="1"/>
            <a:r>
              <a:rPr lang="es-AR" b="1" dirty="0" err="1"/>
              <a:t>Where</a:t>
            </a:r>
            <a:r>
              <a:rPr lang="es-AR" b="1" dirty="0"/>
              <a:t>?: </a:t>
            </a:r>
            <a:r>
              <a:rPr lang="es-AR" dirty="0" err="1"/>
              <a:t>Developoer´s</a:t>
            </a:r>
            <a:r>
              <a:rPr lang="es-AR" dirty="0"/>
              <a:t> </a:t>
            </a:r>
            <a:r>
              <a:rPr lang="es-AR" dirty="0" err="1"/>
              <a:t>site</a:t>
            </a:r>
            <a:endParaRPr lang="es-AR" dirty="0"/>
          </a:p>
          <a:p>
            <a:pPr lvl="1"/>
            <a:r>
              <a:rPr lang="es-AR" b="1" dirty="0" err="1"/>
              <a:t>When</a:t>
            </a:r>
            <a:r>
              <a:rPr lang="es-AR" b="1" dirty="0"/>
              <a:t>?: </a:t>
            </a:r>
            <a:r>
              <a:rPr lang="es-AR" dirty="0"/>
              <a:t>At </a:t>
            </a:r>
            <a:r>
              <a:rPr lang="es-AR" dirty="0" err="1"/>
              <a:t>the</a:t>
            </a:r>
            <a:r>
              <a:rPr lang="es-AR" dirty="0"/>
              <a:t> </a:t>
            </a:r>
            <a:r>
              <a:rPr lang="es-AR" dirty="0" err="1"/>
              <a:t>end</a:t>
            </a:r>
            <a:r>
              <a:rPr lang="es-AR" dirty="0"/>
              <a:t> of </a:t>
            </a:r>
            <a:r>
              <a:rPr lang="es-AR" dirty="0" err="1"/>
              <a:t>the</a:t>
            </a:r>
            <a:r>
              <a:rPr lang="es-AR" dirty="0"/>
              <a:t> </a:t>
            </a:r>
            <a:r>
              <a:rPr lang="es-AR" dirty="0" err="1"/>
              <a:t>development</a:t>
            </a:r>
            <a:r>
              <a:rPr lang="es-AR" dirty="0"/>
              <a:t> </a:t>
            </a:r>
            <a:r>
              <a:rPr lang="es-AR" dirty="0" err="1"/>
              <a:t>process</a:t>
            </a:r>
            <a:endParaRPr lang="es-AR" dirty="0"/>
          </a:p>
          <a:p>
            <a:r>
              <a:rPr lang="es-AR" dirty="0"/>
              <a:t>Beta </a:t>
            </a:r>
            <a:r>
              <a:rPr lang="es-AR" dirty="0" err="1"/>
              <a:t>Testing</a:t>
            </a:r>
            <a:r>
              <a:rPr lang="es-AR" dirty="0"/>
              <a:t>:</a:t>
            </a:r>
          </a:p>
          <a:p>
            <a:pPr lvl="1"/>
            <a:r>
              <a:rPr lang="es-AR" b="1" dirty="0" err="1"/>
              <a:t>Who</a:t>
            </a:r>
            <a:r>
              <a:rPr lang="es-AR" b="1" dirty="0"/>
              <a:t>?: </a:t>
            </a:r>
            <a:r>
              <a:rPr lang="es-AR" dirty="0"/>
              <a:t>Real </a:t>
            </a:r>
            <a:r>
              <a:rPr lang="es-AR" dirty="0" err="1"/>
              <a:t>Users</a:t>
            </a:r>
            <a:endParaRPr lang="es-AR" dirty="0"/>
          </a:p>
          <a:p>
            <a:pPr lvl="1"/>
            <a:r>
              <a:rPr lang="es-AR" b="1" dirty="0" err="1"/>
              <a:t>Where</a:t>
            </a:r>
            <a:r>
              <a:rPr lang="es-AR" b="1" dirty="0"/>
              <a:t>?: </a:t>
            </a:r>
            <a:r>
              <a:rPr lang="es-AR" dirty="0" err="1"/>
              <a:t>Customer</a:t>
            </a:r>
            <a:r>
              <a:rPr lang="es-AR" dirty="0"/>
              <a:t> </a:t>
            </a:r>
            <a:r>
              <a:rPr lang="es-AR" dirty="0" err="1"/>
              <a:t>site</a:t>
            </a:r>
            <a:endParaRPr lang="es-AR" dirty="0"/>
          </a:p>
          <a:p>
            <a:pPr lvl="1"/>
            <a:r>
              <a:rPr lang="es-AR" b="1" dirty="0" err="1"/>
              <a:t>When</a:t>
            </a:r>
            <a:r>
              <a:rPr lang="es-AR" b="1" dirty="0"/>
              <a:t>?: </a:t>
            </a:r>
            <a:r>
              <a:rPr lang="es-AR" dirty="0" err="1"/>
              <a:t>Just</a:t>
            </a:r>
            <a:r>
              <a:rPr lang="es-AR" dirty="0"/>
              <a:t> </a:t>
            </a:r>
            <a:r>
              <a:rPr lang="es-AR" dirty="0" err="1"/>
              <a:t>before</a:t>
            </a:r>
            <a:r>
              <a:rPr lang="es-AR" dirty="0"/>
              <a:t> </a:t>
            </a:r>
            <a:r>
              <a:rPr lang="es-AR" dirty="0" err="1"/>
              <a:t>the</a:t>
            </a:r>
            <a:r>
              <a:rPr lang="es-AR" dirty="0"/>
              <a:t> </a:t>
            </a:r>
            <a:r>
              <a:rPr lang="es-AR" dirty="0" err="1"/>
              <a:t>launch</a:t>
            </a:r>
            <a:r>
              <a:rPr lang="es-AR" dirty="0"/>
              <a:t> of </a:t>
            </a:r>
            <a:r>
              <a:rPr lang="es-AR" dirty="0" err="1"/>
              <a:t>the</a:t>
            </a:r>
            <a:r>
              <a:rPr lang="es-AR" dirty="0"/>
              <a:t> </a:t>
            </a:r>
            <a:r>
              <a:rPr lang="es-AR" dirty="0" err="1"/>
              <a:t>product</a:t>
            </a:r>
            <a:endParaRPr lang="es-AR" dirty="0"/>
          </a:p>
          <a:p>
            <a:endParaRPr lang="es-ES" dirty="0"/>
          </a:p>
        </p:txBody>
      </p:sp>
      <p:pic>
        <p:nvPicPr>
          <p:cNvPr id="4" name="Picture 2" descr="http://www.behindtherabbit.com/site/wp-content/uploads/be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456" y="3544404"/>
            <a:ext cx="2209428" cy="22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1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Regression</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Detect these ‘</a:t>
            </a:r>
            <a:r>
              <a:rPr lang="en-US" b="1" dirty="0"/>
              <a:t>unexpected side-effects</a:t>
            </a:r>
            <a:r>
              <a:rPr lang="en-US" dirty="0"/>
              <a:t>’</a:t>
            </a:r>
          </a:p>
          <a:p>
            <a:pPr marL="285750" indent="-285750">
              <a:buFont typeface="Arial" panose="020B0604020202020204" pitchFamily="34" charset="0"/>
              <a:buChar char="•"/>
            </a:pPr>
            <a:r>
              <a:rPr lang="en-US" dirty="0"/>
              <a:t>Verify that modifications in the software or the environment have not caused any unintended adverse side effects</a:t>
            </a:r>
          </a:p>
          <a:p>
            <a:pPr marL="285750" lvl="0" indent="-285750">
              <a:buFont typeface="Arial" panose="020B0604020202020204" pitchFamily="34" charset="0"/>
              <a:buChar char="•"/>
            </a:pPr>
            <a:r>
              <a:rPr lang="en-US" b="1" dirty="0"/>
              <a:t>The system still meets its requirements.</a:t>
            </a:r>
            <a:endParaRPr lang="es-AR" b="1" dirty="0"/>
          </a:p>
          <a:p>
            <a:endParaRPr lang="es-ES" dirty="0"/>
          </a:p>
        </p:txBody>
      </p:sp>
      <p:pic>
        <p:nvPicPr>
          <p:cNvPr id="4" name="Picture 2" descr="http://www.xoomworks.com/technology-outsourcing/wp-content/themes/xoomworks-to/images/quality-assurance/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00" y="3724424"/>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28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Maintenance</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Once a system is deployed it is in service</a:t>
            </a:r>
          </a:p>
          <a:p>
            <a:pPr marL="723885" lvl="1" indent="-342900">
              <a:buFont typeface="Arial" panose="020B0604020202020204" pitchFamily="34" charset="0"/>
              <a:buChar char="•"/>
            </a:pPr>
            <a:r>
              <a:rPr lang="en-US" sz="1600" dirty="0">
                <a:solidFill>
                  <a:schemeClr val="tx1">
                    <a:lumMod val="75000"/>
                    <a:lumOff val="25000"/>
                  </a:schemeClr>
                </a:solidFill>
                <a:latin typeface="Raleway" panose="020B0003030101060003" pitchFamily="34" charset="0"/>
              </a:rPr>
              <a:t>testing the changes </a:t>
            </a:r>
          </a:p>
          <a:p>
            <a:pPr marL="723885" lvl="1" indent="-342900">
              <a:buFont typeface="Arial" panose="020B0604020202020204" pitchFamily="34" charset="0"/>
              <a:buChar char="•"/>
            </a:pPr>
            <a:r>
              <a:rPr lang="en-US" sz="1600" dirty="0">
                <a:solidFill>
                  <a:schemeClr val="tx1">
                    <a:lumMod val="75000"/>
                    <a:lumOff val="25000"/>
                  </a:schemeClr>
                </a:solidFill>
                <a:latin typeface="Raleway" panose="020B0003030101060003" pitchFamily="34" charset="0"/>
              </a:rPr>
              <a:t>regression tests to prove that the rest of the system has not been affected by the maintenance work.</a:t>
            </a:r>
            <a:endParaRPr lang="es-AR" sz="1600" dirty="0">
              <a:solidFill>
                <a:schemeClr val="tx1">
                  <a:lumMod val="75000"/>
                  <a:lumOff val="25000"/>
                </a:schemeClr>
              </a:solidFill>
              <a:latin typeface="Raleway" panose="020B0003030101060003" pitchFamily="34" charset="0"/>
            </a:endParaRPr>
          </a:p>
          <a:p>
            <a:endParaRPr lang="es-ES" dirty="0"/>
          </a:p>
        </p:txBody>
      </p:sp>
      <p:pic>
        <p:nvPicPr>
          <p:cNvPr id="4" name="Picture 2" descr="http://kingsassemblysokoto.org/wp-content/uploads/2015/11/group_construction_workers_1600_clr_859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408" y="3724424"/>
            <a:ext cx="26882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15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Test </a:t>
            </a:r>
            <a:r>
              <a:rPr lang="es-AR" dirty="0" err="1"/>
              <a:t>Types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s-AR" dirty="0" err="1"/>
              <a:t>Functional</a:t>
            </a:r>
            <a:r>
              <a:rPr lang="es-AR" dirty="0"/>
              <a:t> </a:t>
            </a:r>
            <a:r>
              <a:rPr lang="es-AR" dirty="0" err="1"/>
              <a:t>Testing</a:t>
            </a:r>
            <a:endParaRPr lang="es-AR" dirty="0"/>
          </a:p>
          <a:p>
            <a:pPr marL="285750" indent="-285750">
              <a:buFont typeface="Arial" panose="020B0604020202020204" pitchFamily="34" charset="0"/>
              <a:buChar char="•"/>
            </a:pPr>
            <a:r>
              <a:rPr lang="es-AR" dirty="0"/>
              <a:t>Non-</a:t>
            </a:r>
            <a:r>
              <a:rPr lang="es-AR" dirty="0" err="1"/>
              <a:t>functional</a:t>
            </a:r>
            <a:r>
              <a:rPr lang="es-AR" dirty="0"/>
              <a:t> </a:t>
            </a:r>
            <a:r>
              <a:rPr lang="es-AR" dirty="0" err="1"/>
              <a:t>testing</a:t>
            </a:r>
            <a:endParaRPr lang="es-AR" dirty="0"/>
          </a:p>
          <a:p>
            <a:pPr marL="285750" indent="-285750">
              <a:buFont typeface="Arial" panose="020B0604020202020204" pitchFamily="34" charset="0"/>
              <a:buChar char="•"/>
            </a:pPr>
            <a:r>
              <a:rPr lang="es-AR" dirty="0" err="1"/>
              <a:t>Structural</a:t>
            </a:r>
            <a:r>
              <a:rPr lang="es-AR" dirty="0"/>
              <a:t> </a:t>
            </a:r>
            <a:r>
              <a:rPr lang="es-AR" dirty="0" err="1"/>
              <a:t>testing</a:t>
            </a:r>
            <a:endParaRPr lang="es-AR" dirty="0"/>
          </a:p>
          <a:p>
            <a:endParaRPr lang="es-ES" dirty="0"/>
          </a:p>
        </p:txBody>
      </p:sp>
      <p:pic>
        <p:nvPicPr>
          <p:cNvPr id="4" name="Picture 2" descr="http://www.sp-assurance.com/images/banner2-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205" y="2068240"/>
            <a:ext cx="36004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94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Functional</a:t>
            </a:r>
            <a:r>
              <a:rPr lang="es-AR" dirty="0"/>
              <a:t> </a:t>
            </a:r>
            <a:r>
              <a:rPr lang="es-AR" dirty="0" err="1"/>
              <a:t>Testing</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b="1" dirty="0"/>
              <a:t>Requirement-based testing:</a:t>
            </a:r>
          </a:p>
          <a:p>
            <a:pPr marL="666735" lvl="1" indent="-285750">
              <a:buFont typeface="Arial" panose="020B0604020202020204" pitchFamily="34" charset="0"/>
              <a:buChar char="•"/>
            </a:pPr>
            <a:r>
              <a:rPr lang="en-US" dirty="0"/>
              <a:t>the requirements are prioritized depending on the risk criteria</a:t>
            </a:r>
            <a:endParaRPr lang="en-US" b="1" dirty="0"/>
          </a:p>
          <a:p>
            <a:pPr marL="285750" indent="-285750">
              <a:buFont typeface="Arial" panose="020B0604020202020204" pitchFamily="34" charset="0"/>
              <a:buChar char="•"/>
            </a:pPr>
            <a:r>
              <a:rPr lang="en-US" b="1" dirty="0"/>
              <a:t>Business-process-based testing: </a:t>
            </a:r>
            <a:endParaRPr lang="es-AR" dirty="0"/>
          </a:p>
          <a:p>
            <a:pPr marL="666735" lvl="1" indent="-285750">
              <a:buFont typeface="Arial" panose="020B0604020202020204" pitchFamily="34" charset="0"/>
              <a:buChar char="•"/>
            </a:pPr>
            <a:r>
              <a:rPr lang="en-US" dirty="0"/>
              <a:t>the scenarios involved in the day-to-day business use of the system are described.</a:t>
            </a:r>
            <a:endParaRPr lang="es-AR" sz="1200" dirty="0"/>
          </a:p>
          <a:p>
            <a:endParaRPr lang="es-ES" dirty="0"/>
          </a:p>
        </p:txBody>
      </p:sp>
      <p:pic>
        <p:nvPicPr>
          <p:cNvPr id="4" name="Picture 2" descr="http://www.zensoftservices.com/wp-content/uploads/2015/01/Agile-Functional-Team-300x204.png?546d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352" y="3764578"/>
            <a:ext cx="3312368" cy="225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1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5"/>
          <p:cNvSpPr/>
          <p:nvPr/>
        </p:nvSpPr>
        <p:spPr>
          <a:xfrm>
            <a:off x="-525153" y="1587408"/>
            <a:ext cx="5904656" cy="851902"/>
          </a:xfrm>
          <a:prstGeom prst="rect">
            <a:avLst/>
          </a:prstGeom>
          <a:noFill/>
          <a:ln w="3175">
            <a:solidFill>
              <a:srgbClr val="FF8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59792" y="1659416"/>
            <a:ext cx="4896694" cy="707886"/>
          </a:xfrm>
          <a:prstGeom prst="rect">
            <a:avLst/>
          </a:prstGeom>
        </p:spPr>
        <p:txBody>
          <a:bodyPr wrap="square">
            <a:spAutoFit/>
          </a:bodyPr>
          <a:lstStyle/>
          <a:p>
            <a:r>
              <a:rPr lang="es-ES" sz="4000" dirty="0" smtClean="0">
                <a:solidFill>
                  <a:schemeClr val="bg1"/>
                </a:solidFill>
              </a:rPr>
              <a:t>Certificación ISTQB</a:t>
            </a:r>
            <a:endParaRPr lang="es-ES" sz="4000" dirty="0">
              <a:solidFill>
                <a:schemeClr val="bg1"/>
              </a:solidFill>
            </a:endParaRPr>
          </a:p>
        </p:txBody>
      </p:sp>
    </p:spTree>
    <p:extLst>
      <p:ext uri="{BB962C8B-B14F-4D97-AF65-F5344CB8AC3E}">
        <p14:creationId xmlns:p14="http://schemas.microsoft.com/office/powerpoint/2010/main" val="2332652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92000"/>
            <a:ext cx="7339755" cy="576064"/>
          </a:xfrm>
        </p:spPr>
        <p:txBody>
          <a:bodyPr/>
          <a:lstStyle/>
          <a:p>
            <a:r>
              <a:rPr lang="es-AR" dirty="0"/>
              <a:t>Non-</a:t>
            </a:r>
            <a:r>
              <a:rPr lang="es-AR" dirty="0" err="1"/>
              <a:t>Functional</a:t>
            </a:r>
            <a:r>
              <a:rPr lang="es-AR" dirty="0"/>
              <a:t> </a:t>
            </a:r>
            <a:r>
              <a:rPr lang="es-AR" dirty="0" err="1"/>
              <a:t>Testing</a:t>
            </a:r>
            <a:r>
              <a:rPr lang="es-AR" dirty="0"/>
              <a:t> - </a:t>
            </a:r>
            <a:r>
              <a:rPr lang="es-AR" dirty="0" err="1"/>
              <a:t>Types</a:t>
            </a:r>
            <a:endParaRPr lang="es-ES" dirty="0"/>
          </a:p>
        </p:txBody>
      </p:sp>
      <p:sp>
        <p:nvSpPr>
          <p:cNvPr id="3" name="Marcador de texto 2"/>
          <p:cNvSpPr>
            <a:spLocks noGrp="1"/>
          </p:cNvSpPr>
          <p:nvPr>
            <p:ph type="body" sz="quarter" idx="10"/>
          </p:nvPr>
        </p:nvSpPr>
        <p:spPr>
          <a:xfrm>
            <a:off x="663848" y="1492176"/>
            <a:ext cx="5832648" cy="3528392"/>
          </a:xfrm>
        </p:spPr>
        <p:txBody>
          <a:bodyPr/>
          <a:lstStyle/>
          <a:p>
            <a:pPr marL="285750" indent="-285750">
              <a:buFont typeface="Arial" panose="020B0604020202020204" pitchFamily="34" charset="0"/>
              <a:buChar char="•"/>
            </a:pPr>
            <a:r>
              <a:rPr lang="en-US" dirty="0"/>
              <a:t>Testing quality attributes of the system:</a:t>
            </a:r>
          </a:p>
          <a:p>
            <a:pPr marL="666735" lvl="1" indent="-285750">
              <a:buFont typeface="Arial" panose="020B0604020202020204" pitchFamily="34" charset="0"/>
              <a:buChar char="•"/>
            </a:pPr>
            <a:r>
              <a:rPr lang="en-US" dirty="0"/>
              <a:t>Usability testing</a:t>
            </a:r>
          </a:p>
          <a:p>
            <a:pPr marL="666735" lvl="1" indent="-285750">
              <a:buFont typeface="Arial" panose="020B0604020202020204" pitchFamily="34" charset="0"/>
              <a:buChar char="•"/>
            </a:pPr>
            <a:r>
              <a:rPr lang="en-US" dirty="0"/>
              <a:t>Efficiency testing</a:t>
            </a:r>
          </a:p>
          <a:p>
            <a:pPr marL="666735" lvl="1" indent="-285750">
              <a:buFont typeface="Arial" panose="020B0604020202020204" pitchFamily="34" charset="0"/>
              <a:buChar char="•"/>
            </a:pPr>
            <a:r>
              <a:rPr lang="en-US" dirty="0"/>
              <a:t>Maintainability testing</a:t>
            </a:r>
          </a:p>
          <a:p>
            <a:pPr marL="666735" lvl="1" indent="-285750">
              <a:buFont typeface="Arial" panose="020B0604020202020204" pitchFamily="34" charset="0"/>
              <a:buChar char="•"/>
            </a:pPr>
            <a:r>
              <a:rPr lang="en-US" dirty="0"/>
              <a:t>Portability testing</a:t>
            </a:r>
          </a:p>
          <a:p>
            <a:pPr marL="666735" lvl="1" indent="-285750">
              <a:buFont typeface="Arial" panose="020B0604020202020204" pitchFamily="34" charset="0"/>
              <a:buChar char="•"/>
            </a:pPr>
            <a:r>
              <a:rPr lang="en-US" dirty="0"/>
              <a:t>Load testing</a:t>
            </a:r>
          </a:p>
          <a:p>
            <a:pPr marL="666735" lvl="1" indent="-285750">
              <a:buFont typeface="Arial" panose="020B0604020202020204" pitchFamily="34" charset="0"/>
              <a:buChar char="•"/>
            </a:pPr>
            <a:r>
              <a:rPr lang="en-US" dirty="0"/>
              <a:t>Performance testing</a:t>
            </a:r>
          </a:p>
          <a:p>
            <a:pPr marL="666735" lvl="1" indent="-285750">
              <a:buFont typeface="Arial" panose="020B0604020202020204" pitchFamily="34" charset="0"/>
              <a:buChar char="•"/>
            </a:pPr>
            <a:r>
              <a:rPr lang="en-US" dirty="0"/>
              <a:t>Scalability Testing</a:t>
            </a:r>
          </a:p>
          <a:p>
            <a:pPr marL="666735" lvl="1" indent="-285750">
              <a:buFont typeface="Arial" panose="020B0604020202020204" pitchFamily="34" charset="0"/>
              <a:buChar char="•"/>
            </a:pPr>
            <a:r>
              <a:rPr lang="en-US" dirty="0"/>
              <a:t>Stress testing</a:t>
            </a:r>
          </a:p>
          <a:p>
            <a:pPr marL="666735" lvl="1" indent="-285750">
              <a:buFont typeface="Arial" panose="020B0604020202020204" pitchFamily="34" charset="0"/>
              <a:buChar char="•"/>
            </a:pPr>
            <a:r>
              <a:rPr lang="en-US" dirty="0"/>
              <a:t>Volume testing</a:t>
            </a:r>
          </a:p>
          <a:p>
            <a:endParaRPr lang="es-ES" dirty="0"/>
          </a:p>
        </p:txBody>
      </p:sp>
      <p:pic>
        <p:nvPicPr>
          <p:cNvPr id="4" name="Picture 2" descr="https://www.greenewealthmgmt.com/wp-content/uploads/2015/07/3a-icon-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68" y="315118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32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67733"/>
            <a:ext cx="7339755" cy="576064"/>
          </a:xfrm>
        </p:spPr>
        <p:txBody>
          <a:bodyPr/>
          <a:lstStyle/>
          <a:p>
            <a:r>
              <a:rPr lang="es-AR" dirty="0" err="1"/>
              <a:t>Structural</a:t>
            </a:r>
            <a:r>
              <a:rPr lang="es-AR" dirty="0"/>
              <a:t> </a:t>
            </a:r>
            <a:r>
              <a:rPr lang="es-AR" dirty="0" err="1"/>
              <a:t>testing</a:t>
            </a:r>
            <a:r>
              <a:rPr lang="es-AR" dirty="0"/>
              <a:t> </a:t>
            </a:r>
            <a:r>
              <a:rPr lang="es-AR" dirty="0" err="1"/>
              <a:t>or</a:t>
            </a:r>
            <a:r>
              <a:rPr lang="es-AR" dirty="0"/>
              <a:t> White Box -</a:t>
            </a:r>
            <a:r>
              <a:rPr lang="es-AR" dirty="0" err="1"/>
              <a:t>Types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Statement coverage</a:t>
            </a:r>
          </a:p>
          <a:p>
            <a:pPr marL="285750" indent="-285750">
              <a:buFont typeface="Arial" panose="020B0604020202020204" pitchFamily="34" charset="0"/>
              <a:buChar char="•"/>
            </a:pPr>
            <a:r>
              <a:rPr lang="en-US" dirty="0"/>
              <a:t>Decision coverage (or Branch or All-edges Coverage)</a:t>
            </a:r>
          </a:p>
          <a:p>
            <a:pPr marL="285750" indent="-285750">
              <a:buFont typeface="Arial" panose="020B0604020202020204" pitchFamily="34" charset="0"/>
              <a:buChar char="•"/>
            </a:pPr>
            <a:r>
              <a:rPr lang="en-US" dirty="0"/>
              <a:t>Condition coverage</a:t>
            </a:r>
          </a:p>
          <a:p>
            <a:endParaRPr lang="es-ES" dirty="0"/>
          </a:p>
        </p:txBody>
      </p:sp>
      <p:pic>
        <p:nvPicPr>
          <p:cNvPr id="4" name="Picture 2" descr="http://www.boxesandmore.com.au/media/catalog/product/cache/1/image/9df78eab33525d08d6e5fb8d27136e95/c/r/crystalprecious_item_box_-_white_no_prin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8384" y="3155752"/>
            <a:ext cx="28529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05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Statement coverage</a:t>
            </a:r>
            <a:endParaRPr lang="es-ES" dirty="0"/>
          </a:p>
        </p:txBody>
      </p:sp>
      <p:sp>
        <p:nvSpPr>
          <p:cNvPr id="3" name="Marcador de texto 2"/>
          <p:cNvSpPr>
            <a:spLocks noGrp="1"/>
          </p:cNvSpPr>
          <p:nvPr>
            <p:ph type="body" sz="quarter" idx="10"/>
          </p:nvPr>
        </p:nvSpPr>
        <p:spPr>
          <a:xfrm>
            <a:off x="807864" y="1420168"/>
            <a:ext cx="5832648" cy="4176464"/>
          </a:xfrm>
        </p:spPr>
        <p:txBody>
          <a:bodyPr/>
          <a:lstStyle/>
          <a:p>
            <a:pPr marL="285750" indent="-285750">
              <a:buFont typeface="Arial" panose="020B0604020202020204" pitchFamily="34" charset="0"/>
              <a:buChar char="•"/>
            </a:pPr>
            <a:r>
              <a:rPr lang="en-US" dirty="0"/>
              <a:t>Statement coverage</a:t>
            </a:r>
          </a:p>
          <a:p>
            <a:pPr marL="342900" lvl="2" indent="-342900">
              <a:buClr>
                <a:srgbClr val="FF9900"/>
              </a:buClr>
            </a:pPr>
            <a:r>
              <a:rPr lang="en-US" dirty="0"/>
              <a:t>1 READ X</a:t>
            </a:r>
            <a:br>
              <a:rPr lang="en-US" dirty="0"/>
            </a:br>
            <a:r>
              <a:rPr lang="en-US" dirty="0"/>
              <a:t>2 READ Y</a:t>
            </a:r>
            <a:br>
              <a:rPr lang="en-US" dirty="0"/>
            </a:br>
            <a:r>
              <a:rPr lang="en-US" dirty="0"/>
              <a:t>3 Z =X + 2*Y</a:t>
            </a:r>
            <a:br>
              <a:rPr lang="en-US" dirty="0"/>
            </a:br>
            <a:r>
              <a:rPr lang="en-US" dirty="0"/>
              <a:t>4 IF Z&gt; 50 THEN</a:t>
            </a:r>
            <a:br>
              <a:rPr lang="en-US" dirty="0"/>
            </a:br>
            <a:r>
              <a:rPr lang="en-US" dirty="0"/>
              <a:t>5 PRINT large Z</a:t>
            </a:r>
            <a:br>
              <a:rPr lang="en-US" dirty="0"/>
            </a:br>
            <a:r>
              <a:rPr lang="en-US" dirty="0"/>
              <a:t>6 ENDIF</a:t>
            </a:r>
            <a:endParaRPr lang="es-AR" sz="1600" dirty="0"/>
          </a:p>
          <a:p>
            <a:pPr lvl="2"/>
            <a:r>
              <a:rPr lang="en-US" dirty="0"/>
              <a:t>Test 1_1: X= 2, Y = 3 (lines 1 to 4 and   line 6.)</a:t>
            </a:r>
            <a:br>
              <a:rPr lang="en-US" dirty="0"/>
            </a:br>
            <a:r>
              <a:rPr lang="en-US" dirty="0"/>
              <a:t>Test 1_2: X =0, Y = 25 (lines 1 to 4 and   line 6.)</a:t>
            </a:r>
            <a:br>
              <a:rPr lang="en-US" dirty="0"/>
            </a:br>
            <a:r>
              <a:rPr lang="en-US" dirty="0"/>
              <a:t>Test 1_3: X =47, Y = 1(lines 1 to 4 and   line 6.)</a:t>
            </a:r>
            <a:endParaRPr lang="es-AR" sz="1600" dirty="0"/>
          </a:p>
          <a:p>
            <a:pPr lvl="2"/>
            <a:r>
              <a:rPr lang="es-AR" dirty="0"/>
              <a:t>Test 1_4: X = 20, Y = 25 (100%)</a:t>
            </a:r>
            <a:endParaRPr lang="es-AR" sz="1600" dirty="0"/>
          </a:p>
          <a:p>
            <a:endParaRPr lang="es-ES" dirty="0"/>
          </a:p>
        </p:txBody>
      </p:sp>
      <p:pic>
        <p:nvPicPr>
          <p:cNvPr id="4" name="Picture 2" descr="https://upload.wikimedia.org/wikipedia/commons/thumb/7/7f/Control_flow_graph_of_function_with_two_if_else_statements.svg/2000px-Control_flow_graph_of_function_with_two_if_else_statement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8255" y="3292376"/>
            <a:ext cx="1940899" cy="24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11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Decision/Branch </a:t>
            </a:r>
            <a:r>
              <a:rPr lang="en-US" dirty="0" smtClean="0"/>
              <a:t>Coverage	</a:t>
            </a:r>
            <a:endParaRPr lang="es-ES" dirty="0"/>
          </a:p>
        </p:txBody>
      </p:sp>
      <p:sp>
        <p:nvSpPr>
          <p:cNvPr id="3" name="Marcador de texto 2"/>
          <p:cNvSpPr>
            <a:spLocks noGrp="1"/>
          </p:cNvSpPr>
          <p:nvPr>
            <p:ph type="body" sz="quarter" idx="10"/>
          </p:nvPr>
        </p:nvSpPr>
        <p:spPr>
          <a:xfrm>
            <a:off x="807864" y="1492176"/>
            <a:ext cx="5832648" cy="3528392"/>
          </a:xfrm>
        </p:spPr>
        <p:txBody>
          <a:bodyPr/>
          <a:lstStyle/>
          <a:p>
            <a:pPr marL="285750" indent="-285750">
              <a:buFont typeface="Arial" panose="020B0604020202020204" pitchFamily="34" charset="0"/>
              <a:buChar char="•"/>
            </a:pPr>
            <a:r>
              <a:rPr lang="en-US" dirty="0"/>
              <a:t>Decision/Branch Coverage</a:t>
            </a:r>
          </a:p>
          <a:p>
            <a:pPr marL="342900" lvl="2" indent="-342900">
              <a:buClr>
                <a:srgbClr val="FF9900"/>
              </a:buClr>
            </a:pPr>
            <a:r>
              <a:rPr lang="en-US" dirty="0"/>
              <a:t>1 READ A</a:t>
            </a:r>
            <a:br>
              <a:rPr lang="en-US" dirty="0"/>
            </a:br>
            <a:r>
              <a:rPr lang="en-US" dirty="0"/>
              <a:t>2 READ B</a:t>
            </a:r>
            <a:br>
              <a:rPr lang="en-US" dirty="0"/>
            </a:br>
            <a:r>
              <a:rPr lang="en-US" dirty="0"/>
              <a:t>3 C = A – 2 *B</a:t>
            </a:r>
            <a:br>
              <a:rPr lang="en-US" dirty="0"/>
            </a:br>
            <a:r>
              <a:rPr lang="en-US" dirty="0"/>
              <a:t>4 IFC &lt;0THEN</a:t>
            </a:r>
            <a:br>
              <a:rPr lang="en-US" dirty="0"/>
            </a:br>
            <a:r>
              <a:rPr lang="en-US" dirty="0"/>
              <a:t>5 PRINT “C negative”</a:t>
            </a:r>
            <a:br>
              <a:rPr lang="en-US" dirty="0"/>
            </a:br>
            <a:r>
              <a:rPr lang="en-US" dirty="0"/>
              <a:t>6 ENDIF</a:t>
            </a:r>
            <a:endParaRPr lang="es-AR" sz="1600" dirty="0"/>
          </a:p>
          <a:p>
            <a:pPr marL="342900" lvl="2" indent="-342900">
              <a:buClr>
                <a:srgbClr val="FF9900"/>
              </a:buClr>
            </a:pPr>
            <a:r>
              <a:rPr lang="en-US" dirty="0"/>
              <a:t>Test 2_1: A = 20, B = 15. (Only true)</a:t>
            </a:r>
            <a:br>
              <a:rPr lang="en-US" dirty="0"/>
            </a:br>
            <a:r>
              <a:rPr lang="en-US" dirty="0"/>
              <a:t>Test 2_2: A = 10, B = 2 (Only False)</a:t>
            </a:r>
            <a:endParaRPr lang="es-AR" sz="1600" dirty="0"/>
          </a:p>
          <a:p>
            <a:pPr marL="285750" indent="-285750">
              <a:buFont typeface="Arial" panose="020B0604020202020204" pitchFamily="34" charset="0"/>
              <a:buChar char="•"/>
            </a:pPr>
            <a:r>
              <a:rPr lang="en-US" dirty="0"/>
              <a:t>Decision coverage is stronger than statement coverage. 100% decision </a:t>
            </a:r>
            <a:r>
              <a:rPr lang="en-US" dirty="0" err="1"/>
              <a:t>coverge</a:t>
            </a:r>
            <a:r>
              <a:rPr lang="en-US" dirty="0"/>
              <a:t> guarantees 100% statement coverage, but not vice versa.</a:t>
            </a:r>
          </a:p>
          <a:p>
            <a:endParaRPr lang="es-ES" dirty="0"/>
          </a:p>
        </p:txBody>
      </p:sp>
      <p:pic>
        <p:nvPicPr>
          <p:cNvPr id="4" name="3 Imagen" descr="http://istqbexamcertification.com/wp-content/uploads/2012/01/decision-coverage-example.jpg"/>
          <p:cNvPicPr/>
          <p:nvPr/>
        </p:nvPicPr>
        <p:blipFill>
          <a:blip r:embed="rId3">
            <a:extLst>
              <a:ext uri="{28A0092B-C50C-407E-A947-70E740481C1C}">
                <a14:useLocalDpi xmlns:a14="http://schemas.microsoft.com/office/drawing/2010/main" val="0"/>
              </a:ext>
            </a:extLst>
          </a:blip>
          <a:srcRect/>
          <a:stretch>
            <a:fillRect/>
          </a:stretch>
        </p:blipFill>
        <p:spPr bwMode="auto">
          <a:xfrm>
            <a:off x="4768304" y="1468358"/>
            <a:ext cx="3600400" cy="3240360"/>
          </a:xfrm>
          <a:prstGeom prst="rect">
            <a:avLst/>
          </a:prstGeom>
          <a:noFill/>
          <a:ln>
            <a:noFill/>
          </a:ln>
        </p:spPr>
      </p:pic>
    </p:spTree>
    <p:extLst>
      <p:ext uri="{BB962C8B-B14F-4D97-AF65-F5344CB8AC3E}">
        <p14:creationId xmlns:p14="http://schemas.microsoft.com/office/powerpoint/2010/main" val="2839418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Condition coverage</a:t>
            </a:r>
            <a:endParaRPr lang="es-ES" dirty="0"/>
          </a:p>
        </p:txBody>
      </p:sp>
      <p:sp>
        <p:nvSpPr>
          <p:cNvPr id="3" name="Marcador de texto 2"/>
          <p:cNvSpPr>
            <a:spLocks noGrp="1"/>
          </p:cNvSpPr>
          <p:nvPr>
            <p:ph type="body" sz="quarter" idx="10"/>
          </p:nvPr>
        </p:nvSpPr>
        <p:spPr>
          <a:xfrm>
            <a:off x="663848" y="1348160"/>
            <a:ext cx="5832648" cy="3528392"/>
          </a:xfrm>
        </p:spPr>
        <p:txBody>
          <a:bodyPr/>
          <a:lstStyle/>
          <a:p>
            <a:pPr marL="285750" indent="-285750">
              <a:buFont typeface="Arial" panose="020B0604020202020204" pitchFamily="34" charset="0"/>
              <a:buChar char="•"/>
            </a:pPr>
            <a:r>
              <a:rPr lang="en-US" sz="1400" dirty="0"/>
              <a:t>C</a:t>
            </a:r>
            <a:r>
              <a:rPr lang="en-US" dirty="0"/>
              <a:t>ondition coverage reports the true or false outcome of each condition. Measures the conditions independently of each other.</a:t>
            </a:r>
            <a:endParaRPr lang="es-AR" sz="1400" dirty="0"/>
          </a:p>
          <a:p>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09" y="2572296"/>
            <a:ext cx="6624736" cy="333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74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Roles and </a:t>
            </a:r>
            <a:r>
              <a:rPr lang="en-US" dirty="0" err="1"/>
              <a:t>responsabilities</a:t>
            </a:r>
            <a:endParaRPr lang="es-ES" dirty="0"/>
          </a:p>
        </p:txBody>
      </p:sp>
      <p:sp>
        <p:nvSpPr>
          <p:cNvPr id="3" name="Marcador de texto 2"/>
          <p:cNvSpPr>
            <a:spLocks noGrp="1"/>
          </p:cNvSpPr>
          <p:nvPr>
            <p:ph type="body" sz="quarter" idx="10"/>
          </p:nvPr>
        </p:nvSpPr>
        <p:spPr>
          <a:xfrm>
            <a:off x="735856" y="1636192"/>
            <a:ext cx="5832648" cy="3528392"/>
          </a:xfrm>
        </p:spPr>
        <p:txBody>
          <a:bodyPr/>
          <a:lstStyle/>
          <a:p>
            <a:pPr marL="285750" indent="-285750">
              <a:buFont typeface="Arial" panose="020B0604020202020204" pitchFamily="34" charset="0"/>
              <a:buChar char="•"/>
            </a:pPr>
            <a:r>
              <a:rPr lang="en-US" b="1" dirty="0"/>
              <a:t>Test Leader:</a:t>
            </a:r>
          </a:p>
          <a:p>
            <a:pPr marL="666735" lvl="1" indent="-285750">
              <a:buFont typeface="Arial" panose="020B0604020202020204" pitchFamily="34" charset="0"/>
              <a:buChar char="•"/>
            </a:pPr>
            <a:r>
              <a:rPr lang="en-US" dirty="0"/>
              <a:t>Planning</a:t>
            </a:r>
          </a:p>
          <a:p>
            <a:pPr marL="666735" lvl="1" indent="-285750">
              <a:buFont typeface="Arial" panose="020B0604020202020204" pitchFamily="34" charset="0"/>
              <a:buChar char="•"/>
            </a:pPr>
            <a:r>
              <a:rPr lang="en-US" dirty="0"/>
              <a:t>Monitoring</a:t>
            </a:r>
          </a:p>
          <a:p>
            <a:pPr marL="666735" lvl="1" indent="-285750">
              <a:buFont typeface="Arial" panose="020B0604020202020204" pitchFamily="34" charset="0"/>
              <a:buChar char="•"/>
            </a:pPr>
            <a:r>
              <a:rPr lang="en-US" dirty="0"/>
              <a:t>Control </a:t>
            </a:r>
            <a:endParaRPr lang="en-US" b="1" dirty="0"/>
          </a:p>
          <a:p>
            <a:pPr marL="285750" indent="-285750">
              <a:buFont typeface="Arial" panose="020B0604020202020204" pitchFamily="34" charset="0"/>
              <a:buChar char="•"/>
            </a:pPr>
            <a:r>
              <a:rPr lang="en-US" b="1" dirty="0"/>
              <a:t>Tester</a:t>
            </a:r>
          </a:p>
          <a:p>
            <a:pPr marL="666735" lvl="1" indent="-285750">
              <a:buFont typeface="Arial" panose="020B0604020202020204" pitchFamily="34" charset="0"/>
              <a:buChar char="•"/>
            </a:pPr>
            <a:r>
              <a:rPr lang="en-US" dirty="0"/>
              <a:t>Identifying test conditions </a:t>
            </a:r>
          </a:p>
          <a:p>
            <a:pPr marL="666735" lvl="1" indent="-285750">
              <a:buFont typeface="Arial" panose="020B0604020202020204" pitchFamily="34" charset="0"/>
              <a:buChar char="•"/>
            </a:pPr>
            <a:r>
              <a:rPr lang="en-US" dirty="0"/>
              <a:t>Design</a:t>
            </a:r>
          </a:p>
          <a:p>
            <a:pPr marL="666735" lvl="1" indent="-285750">
              <a:buFont typeface="Arial" panose="020B0604020202020204" pitchFamily="34" charset="0"/>
              <a:buChar char="•"/>
            </a:pPr>
            <a:r>
              <a:rPr lang="en-US" dirty="0"/>
              <a:t>Execute</a:t>
            </a:r>
          </a:p>
          <a:p>
            <a:pPr marL="666735" lvl="1" indent="-285750">
              <a:buFont typeface="Arial" panose="020B0604020202020204" pitchFamily="34" charset="0"/>
              <a:buChar char="•"/>
            </a:pPr>
            <a:r>
              <a:rPr lang="en-US" dirty="0"/>
              <a:t>Log the test</a:t>
            </a:r>
          </a:p>
          <a:p>
            <a:endParaRPr lang="es-ES" dirty="0"/>
          </a:p>
        </p:txBody>
      </p:sp>
      <p:pic>
        <p:nvPicPr>
          <p:cNvPr id="4" name="Picture 2" descr="http://www.coraops.com/images/stories/fotoarticulos/ico_funcionL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360" y="1636192"/>
            <a:ext cx="276394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34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Software testing RISK</a:t>
            </a:r>
            <a:endParaRPr lang="es-ES" dirty="0"/>
          </a:p>
        </p:txBody>
      </p:sp>
      <p:sp>
        <p:nvSpPr>
          <p:cNvPr id="3" name="Marcador de texto 2"/>
          <p:cNvSpPr>
            <a:spLocks noGrp="1"/>
          </p:cNvSpPr>
          <p:nvPr>
            <p:ph type="body" sz="quarter" idx="10"/>
          </p:nvPr>
        </p:nvSpPr>
        <p:spPr>
          <a:xfrm>
            <a:off x="735856" y="1708200"/>
            <a:ext cx="5832648" cy="3528392"/>
          </a:xfrm>
        </p:spPr>
        <p:txBody>
          <a:bodyPr/>
          <a:lstStyle/>
          <a:p>
            <a:pPr marL="285750" indent="-285750">
              <a:buFont typeface="Arial" panose="020B0604020202020204" pitchFamily="34" charset="0"/>
              <a:buChar char="•"/>
            </a:pPr>
            <a:r>
              <a:rPr lang="en-US" dirty="0"/>
              <a:t>It is a potential problem</a:t>
            </a:r>
          </a:p>
          <a:p>
            <a:pPr marL="285750" indent="-285750">
              <a:buFont typeface="Arial" panose="020B0604020202020204" pitchFamily="34" charset="0"/>
              <a:buChar char="•"/>
            </a:pPr>
            <a:r>
              <a:rPr lang="en-US" dirty="0"/>
              <a:t>Types:</a:t>
            </a:r>
          </a:p>
          <a:p>
            <a:pPr marL="666735" lvl="1" indent="-285750">
              <a:buFont typeface="Arial" panose="020B0604020202020204" pitchFamily="34" charset="0"/>
              <a:buChar char="•"/>
            </a:pPr>
            <a:r>
              <a:rPr lang="en-US" dirty="0"/>
              <a:t>Product risk (or Quality risk)</a:t>
            </a:r>
          </a:p>
          <a:p>
            <a:pPr marL="666735" lvl="1" indent="-285750">
              <a:buFont typeface="Arial" panose="020B0604020202020204" pitchFamily="34" charset="0"/>
              <a:buChar char="•"/>
            </a:pPr>
            <a:r>
              <a:rPr lang="en-US" dirty="0"/>
              <a:t>Project risk</a:t>
            </a:r>
          </a:p>
          <a:p>
            <a:pPr marL="285750" indent="-285750">
              <a:buFont typeface="Arial" panose="020B0604020202020204" pitchFamily="34" charset="0"/>
              <a:buChar char="•"/>
            </a:pPr>
            <a:r>
              <a:rPr lang="en-US" dirty="0"/>
              <a:t>Actions to take:</a:t>
            </a:r>
          </a:p>
          <a:p>
            <a:pPr marL="666735" lvl="1" indent="-285750">
              <a:buFont typeface="Arial" panose="020B0604020202020204" pitchFamily="34" charset="0"/>
              <a:buChar char="•"/>
            </a:pPr>
            <a:r>
              <a:rPr lang="en-US" dirty="0"/>
              <a:t>Mitigate</a:t>
            </a:r>
          </a:p>
          <a:p>
            <a:pPr marL="666735" lvl="1" indent="-285750">
              <a:buFont typeface="Arial" panose="020B0604020202020204" pitchFamily="34" charset="0"/>
              <a:buChar char="•"/>
            </a:pPr>
            <a:r>
              <a:rPr lang="en-US" dirty="0"/>
              <a:t>Contingency</a:t>
            </a:r>
          </a:p>
          <a:p>
            <a:pPr marL="666735" lvl="1" indent="-285750">
              <a:buFont typeface="Arial" panose="020B0604020202020204" pitchFamily="34" charset="0"/>
              <a:buChar char="•"/>
            </a:pPr>
            <a:r>
              <a:rPr lang="en-US" dirty="0"/>
              <a:t>Transfer</a:t>
            </a:r>
          </a:p>
          <a:p>
            <a:pPr marL="666735" lvl="1" indent="-285750">
              <a:buFont typeface="Arial" panose="020B0604020202020204" pitchFamily="34" charset="0"/>
              <a:buChar char="•"/>
            </a:pPr>
            <a:r>
              <a:rPr lang="en-US" dirty="0"/>
              <a:t>Ignore</a:t>
            </a:r>
          </a:p>
          <a:p>
            <a:endParaRPr lang="es-ES" dirty="0"/>
          </a:p>
        </p:txBody>
      </p:sp>
      <p:pic>
        <p:nvPicPr>
          <p:cNvPr id="4" name="Picture 2" descr="http://www.usada.org/wp-content/uploads/high_risk_list_supplement411_exclamation_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588" y="1816357"/>
            <a:ext cx="19050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874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App to practice</a:t>
            </a:r>
            <a:endParaRPr lang="es-ES" dirty="0"/>
          </a:p>
        </p:txBody>
      </p:sp>
      <p:sp>
        <p:nvSpPr>
          <p:cNvPr id="3" name="Marcador de texto 2"/>
          <p:cNvSpPr>
            <a:spLocks noGrp="1"/>
          </p:cNvSpPr>
          <p:nvPr>
            <p:ph type="body" sz="quarter" idx="10"/>
          </p:nvPr>
        </p:nvSpPr>
        <p:spPr>
          <a:xfrm>
            <a:off x="735856" y="1276152"/>
            <a:ext cx="5832648" cy="3528392"/>
          </a:xfrm>
        </p:spPr>
        <p:txBody>
          <a:bodyPr/>
          <a:lstStyle/>
          <a:p>
            <a:pPr marL="666735" lvl="1" indent="-285750">
              <a:buFont typeface="Arial" panose="020B0604020202020204" pitchFamily="34" charset="0"/>
              <a:buChar char="•"/>
            </a:pPr>
            <a:r>
              <a:rPr lang="en-US" dirty="0"/>
              <a:t>Android Apps</a:t>
            </a:r>
          </a:p>
          <a:p>
            <a:pPr lvl="2"/>
            <a:r>
              <a:rPr lang="en-US" dirty="0"/>
              <a:t>ISTQB Glossary</a:t>
            </a:r>
          </a:p>
          <a:p>
            <a:pPr lvl="2"/>
            <a:r>
              <a:rPr lang="en-US" dirty="0"/>
              <a:t>ISTQB Sample Papers</a:t>
            </a:r>
          </a:p>
          <a:p>
            <a:pPr lvl="2"/>
            <a:r>
              <a:rPr lang="en-US" dirty="0"/>
              <a:t>Test Competence</a:t>
            </a:r>
          </a:p>
          <a:p>
            <a:endParaRPr lang="es-ES" dirty="0"/>
          </a:p>
        </p:txBody>
      </p:sp>
      <p:pic>
        <p:nvPicPr>
          <p:cNvPr id="4" name="Picture 4" descr="C:\Users\npintos\Downloads\Screenshot_2016-01-14-12-07-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984" y="3040348"/>
            <a:ext cx="1596726" cy="283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pintos\Downloads\Screenshot_2016-01-14-12-07-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3282" y="1485126"/>
            <a:ext cx="186320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npintos\Downloads\Screenshot_2016-01-14-12-07-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701" y="1485090"/>
            <a:ext cx="186320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amranger.com/wp-content/uploads/2014/10/Androi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8584" y="4989821"/>
            <a:ext cx="882551" cy="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67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0"/>
            <a:ext cx="7339755" cy="576064"/>
          </a:xfrm>
        </p:spPr>
        <p:txBody>
          <a:bodyPr/>
          <a:lstStyle/>
          <a:p>
            <a:r>
              <a:rPr lang="es-AR" dirty="0" err="1"/>
              <a:t>Foundation</a:t>
            </a:r>
            <a:r>
              <a:rPr lang="es-AR" dirty="0"/>
              <a:t> </a:t>
            </a:r>
            <a:r>
              <a:rPr lang="es-AR" dirty="0" err="1"/>
              <a:t>Level</a:t>
            </a:r>
            <a:r>
              <a:rPr lang="es-AR" dirty="0"/>
              <a:t> </a:t>
            </a:r>
            <a:r>
              <a:rPr lang="es-AR" dirty="0" err="1"/>
              <a:t>exam</a:t>
            </a:r>
            <a:r>
              <a:rPr lang="es-AR" dirty="0"/>
              <a:t> </a:t>
            </a:r>
            <a:r>
              <a:rPr lang="es-AR" dirty="0" err="1"/>
              <a:t>structure</a:t>
            </a:r>
            <a:endParaRPr lang="es-ES" dirty="0"/>
          </a:p>
        </p:txBody>
      </p:sp>
      <p:graphicFrame>
        <p:nvGraphicFramePr>
          <p:cNvPr id="4" name="6 Marcador de contenido"/>
          <p:cNvGraphicFramePr>
            <a:graphicFrameLocks/>
          </p:cNvGraphicFramePr>
          <p:nvPr>
            <p:extLst>
              <p:ext uri="{D42A27DB-BD31-4B8C-83A1-F6EECF244321}">
                <p14:modId xmlns:p14="http://schemas.microsoft.com/office/powerpoint/2010/main" val="1089462961"/>
              </p:ext>
            </p:extLst>
          </p:nvPr>
        </p:nvGraphicFramePr>
        <p:xfrm>
          <a:off x="303808" y="1924224"/>
          <a:ext cx="8136904" cy="1107440"/>
        </p:xfrm>
        <a:graphic>
          <a:graphicData uri="http://schemas.openxmlformats.org/drawingml/2006/table">
            <a:tbl>
              <a:tblPr firstRow="1" bandRow="1">
                <a:tableStyleId>{5C22544A-7EE6-4342-B048-85BDC9FD1C3A}</a:tableStyleId>
              </a:tblPr>
              <a:tblGrid>
                <a:gridCol w="1794162"/>
                <a:gridCol w="1806239"/>
                <a:gridCol w="1281741"/>
                <a:gridCol w="1627381"/>
                <a:gridCol w="1627381"/>
              </a:tblGrid>
              <a:tr h="365760">
                <a:tc gridSpan="5">
                  <a:txBody>
                    <a:bodyPr/>
                    <a:lstStyle/>
                    <a:p>
                      <a:r>
                        <a:rPr lang="en-US" sz="1800" b="1" i="0" kern="1200" dirty="0" smtClean="0">
                          <a:solidFill>
                            <a:schemeClr val="lt1"/>
                          </a:solidFill>
                          <a:effectLst/>
                          <a:latin typeface="+mn-lt"/>
                          <a:ea typeface="+mn-ea"/>
                          <a:cs typeface="+mn-cs"/>
                        </a:rPr>
                        <a:t>Number of questions per K levels</a:t>
                      </a: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r>
              <a:tr h="370840">
                <a:tc>
                  <a:txBody>
                    <a:bodyPr/>
                    <a:lstStyle/>
                    <a:p>
                      <a:pPr algn="ctr"/>
                      <a:r>
                        <a:rPr lang="es-AR" b="1" dirty="0" smtClean="0"/>
                        <a:t>K1 – </a:t>
                      </a:r>
                      <a:r>
                        <a:rPr lang="es-AR" b="1" dirty="0" err="1" smtClean="0"/>
                        <a:t>Remember</a:t>
                      </a:r>
                      <a:endParaRPr lang="es-AR" b="1" dirty="0"/>
                    </a:p>
                  </a:txBody>
                  <a:tcPr/>
                </a:tc>
                <a:tc>
                  <a:txBody>
                    <a:bodyPr/>
                    <a:lstStyle/>
                    <a:p>
                      <a:pPr algn="ctr"/>
                      <a:r>
                        <a:rPr lang="es-AR" b="1" dirty="0" smtClean="0"/>
                        <a:t>K2 –</a:t>
                      </a:r>
                      <a:r>
                        <a:rPr lang="es-AR" b="1" baseline="0" dirty="0" smtClean="0"/>
                        <a:t> </a:t>
                      </a:r>
                      <a:r>
                        <a:rPr lang="es-AR" b="1" baseline="0" dirty="0" err="1" smtClean="0"/>
                        <a:t>Understand</a:t>
                      </a:r>
                      <a:endParaRPr lang="es-AR" b="1" dirty="0"/>
                    </a:p>
                  </a:txBody>
                  <a:tcPr/>
                </a:tc>
                <a:tc>
                  <a:txBody>
                    <a:bodyPr/>
                    <a:lstStyle/>
                    <a:p>
                      <a:pPr algn="ctr"/>
                      <a:r>
                        <a:rPr lang="es-AR" b="1" dirty="0" smtClean="0"/>
                        <a:t>K3 - </a:t>
                      </a:r>
                      <a:r>
                        <a:rPr lang="es-AR" b="1" dirty="0" err="1" smtClean="0"/>
                        <a:t>Apply</a:t>
                      </a:r>
                      <a:endParaRPr lang="es-AR" b="1" dirty="0"/>
                    </a:p>
                  </a:txBody>
                  <a:tcPr/>
                </a:tc>
                <a:tc>
                  <a:txBody>
                    <a:bodyPr/>
                    <a:lstStyle/>
                    <a:p>
                      <a:pPr algn="ctr"/>
                      <a:r>
                        <a:rPr lang="es-AR" b="1" dirty="0" smtClean="0"/>
                        <a:t>K4 - </a:t>
                      </a:r>
                      <a:r>
                        <a:rPr lang="es-AR" b="1" dirty="0" err="1" smtClean="0"/>
                        <a:t>Analyze</a:t>
                      </a:r>
                      <a:endParaRPr lang="es-AR" b="1" dirty="0"/>
                    </a:p>
                  </a:txBody>
                  <a:tcPr/>
                </a:tc>
                <a:tc>
                  <a:txBody>
                    <a:bodyPr/>
                    <a:lstStyle/>
                    <a:p>
                      <a:pPr algn="ctr"/>
                      <a:r>
                        <a:rPr lang="es-AR" b="1" dirty="0" smtClean="0"/>
                        <a:t>Total</a:t>
                      </a:r>
                    </a:p>
                  </a:txBody>
                  <a:tcPr/>
                </a:tc>
              </a:tr>
              <a:tr h="370840">
                <a:tc>
                  <a:txBody>
                    <a:bodyPr/>
                    <a:lstStyle/>
                    <a:p>
                      <a:pPr algn="ctr"/>
                      <a:r>
                        <a:rPr lang="es-AR" dirty="0" smtClean="0"/>
                        <a:t> 20</a:t>
                      </a:r>
                      <a:endParaRPr lang="es-AR" dirty="0"/>
                    </a:p>
                  </a:txBody>
                  <a:tcPr/>
                </a:tc>
                <a:tc>
                  <a:txBody>
                    <a:bodyPr/>
                    <a:lstStyle/>
                    <a:p>
                      <a:pPr algn="ctr"/>
                      <a:r>
                        <a:rPr lang="es-AR" dirty="0" smtClean="0"/>
                        <a:t>12</a:t>
                      </a:r>
                      <a:endParaRPr lang="es-AR" dirty="0"/>
                    </a:p>
                  </a:txBody>
                  <a:tcPr/>
                </a:tc>
                <a:tc gridSpan="2">
                  <a:txBody>
                    <a:bodyPr/>
                    <a:lstStyle/>
                    <a:p>
                      <a:pPr algn="ctr"/>
                      <a:r>
                        <a:rPr lang="es-AR" dirty="0" smtClean="0"/>
                        <a:t>8</a:t>
                      </a:r>
                      <a:endParaRPr lang="es-AR" dirty="0"/>
                    </a:p>
                  </a:txBody>
                  <a:tcPr/>
                </a:tc>
                <a:tc hMerge="1">
                  <a:txBody>
                    <a:bodyPr/>
                    <a:lstStyle/>
                    <a:p>
                      <a:endParaRPr lang="es-AR" dirty="0"/>
                    </a:p>
                  </a:txBody>
                  <a:tcPr/>
                </a:tc>
                <a:tc>
                  <a:txBody>
                    <a:bodyPr/>
                    <a:lstStyle/>
                    <a:p>
                      <a:pPr algn="ctr"/>
                      <a:r>
                        <a:rPr lang="es-AR" b="1" dirty="0" smtClean="0"/>
                        <a:t>40</a:t>
                      </a:r>
                      <a:endParaRPr lang="es-AR" b="1" dirty="0"/>
                    </a:p>
                  </a:txBody>
                  <a:tcPr/>
                </a:tc>
              </a:tr>
            </a:tbl>
          </a:graphicData>
        </a:graphic>
      </p:graphicFrame>
      <p:graphicFrame>
        <p:nvGraphicFramePr>
          <p:cNvPr id="5" name="6 Marcador de contenido"/>
          <p:cNvGraphicFramePr>
            <a:graphicFrameLocks/>
          </p:cNvGraphicFramePr>
          <p:nvPr>
            <p:extLst>
              <p:ext uri="{D42A27DB-BD31-4B8C-83A1-F6EECF244321}">
                <p14:modId xmlns:p14="http://schemas.microsoft.com/office/powerpoint/2010/main" val="1581462254"/>
              </p:ext>
            </p:extLst>
          </p:nvPr>
        </p:nvGraphicFramePr>
        <p:xfrm>
          <a:off x="841335" y="3652416"/>
          <a:ext cx="6840764" cy="1059576"/>
        </p:xfrm>
        <a:graphic>
          <a:graphicData uri="http://schemas.openxmlformats.org/drawingml/2006/table">
            <a:tbl>
              <a:tblPr firstRow="1" bandRow="1">
                <a:tableStyleId>{5C22544A-7EE6-4342-B048-85BDC9FD1C3A}</a:tableStyleId>
              </a:tblPr>
              <a:tblGrid>
                <a:gridCol w="977252"/>
                <a:gridCol w="977252"/>
                <a:gridCol w="977252"/>
                <a:gridCol w="977252"/>
                <a:gridCol w="977252"/>
                <a:gridCol w="977252"/>
                <a:gridCol w="977252"/>
              </a:tblGrid>
              <a:tr h="349999">
                <a:tc gridSpan="7">
                  <a:txBody>
                    <a:bodyPr/>
                    <a:lstStyle/>
                    <a:p>
                      <a:r>
                        <a:rPr lang="en-US" sz="1800" b="1" i="0" kern="1200" dirty="0" smtClean="0">
                          <a:solidFill>
                            <a:schemeClr val="lt1"/>
                          </a:solidFill>
                          <a:effectLst/>
                          <a:latin typeface="+mn-lt"/>
                          <a:ea typeface="+mn-ea"/>
                          <a:cs typeface="+mn-cs"/>
                        </a:rPr>
                        <a:t>Number of questions per Chapter</a:t>
                      </a:r>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r>
              <a:tr h="346908">
                <a:tc>
                  <a:txBody>
                    <a:bodyPr/>
                    <a:lstStyle/>
                    <a:p>
                      <a:pPr algn="ctr"/>
                      <a:r>
                        <a:rPr lang="es-AR" b="1" dirty="0" smtClean="0"/>
                        <a:t>Ch. 1</a:t>
                      </a:r>
                      <a:endParaRPr lang="es-AR" b="1" dirty="0"/>
                    </a:p>
                  </a:txBody>
                  <a:tcPr/>
                </a:tc>
                <a:tc>
                  <a:txBody>
                    <a:bodyPr/>
                    <a:lstStyle/>
                    <a:p>
                      <a:pPr algn="ctr"/>
                      <a:r>
                        <a:rPr lang="es-AR" b="1" dirty="0" smtClean="0"/>
                        <a:t>Ch. 2</a:t>
                      </a:r>
                      <a:endParaRPr lang="es-AR" b="1" dirty="0"/>
                    </a:p>
                  </a:txBody>
                  <a:tcPr/>
                </a:tc>
                <a:tc>
                  <a:txBody>
                    <a:bodyPr/>
                    <a:lstStyle/>
                    <a:p>
                      <a:pPr algn="ctr"/>
                      <a:r>
                        <a:rPr lang="es-AR" b="1" dirty="0" smtClean="0"/>
                        <a:t>Ch. 3</a:t>
                      </a:r>
                      <a:endParaRPr lang="es-AR" b="1" dirty="0"/>
                    </a:p>
                  </a:txBody>
                  <a:tcPr/>
                </a:tc>
                <a:tc>
                  <a:txBody>
                    <a:bodyPr/>
                    <a:lstStyle/>
                    <a:p>
                      <a:pPr algn="ctr"/>
                      <a:r>
                        <a:rPr lang="es-AR" b="1" dirty="0" smtClean="0"/>
                        <a:t>Ch. 4</a:t>
                      </a:r>
                      <a:endParaRPr lang="es-AR" b="1" dirty="0"/>
                    </a:p>
                  </a:txBody>
                  <a:tcPr/>
                </a:tc>
                <a:tc>
                  <a:txBody>
                    <a:bodyPr/>
                    <a:lstStyle/>
                    <a:p>
                      <a:pPr algn="ctr"/>
                      <a:r>
                        <a:rPr lang="es-AR" b="1" dirty="0" smtClean="0"/>
                        <a:t>Ch. 5</a:t>
                      </a:r>
                    </a:p>
                  </a:txBody>
                  <a:tcPr/>
                </a:tc>
                <a:tc>
                  <a:txBody>
                    <a:bodyPr/>
                    <a:lstStyle/>
                    <a:p>
                      <a:pPr algn="ctr"/>
                      <a:r>
                        <a:rPr lang="es-AR" b="1" dirty="0" smtClean="0"/>
                        <a:t>Ch. 6</a:t>
                      </a:r>
                    </a:p>
                  </a:txBody>
                  <a:tcPr/>
                </a:tc>
                <a:tc>
                  <a:txBody>
                    <a:bodyPr/>
                    <a:lstStyle/>
                    <a:p>
                      <a:pPr algn="ctr"/>
                      <a:r>
                        <a:rPr lang="es-AR" b="1" dirty="0" smtClean="0"/>
                        <a:t>Total</a:t>
                      </a:r>
                    </a:p>
                  </a:txBody>
                  <a:tcPr/>
                </a:tc>
              </a:tr>
              <a:tr h="346908">
                <a:tc>
                  <a:txBody>
                    <a:bodyPr/>
                    <a:lstStyle/>
                    <a:p>
                      <a:pPr algn="ctr"/>
                      <a:r>
                        <a:rPr lang="es-AR" b="0" dirty="0" smtClean="0"/>
                        <a:t>7</a:t>
                      </a:r>
                      <a:endParaRPr lang="es-AR" b="0" dirty="0"/>
                    </a:p>
                  </a:txBody>
                  <a:tcPr/>
                </a:tc>
                <a:tc>
                  <a:txBody>
                    <a:bodyPr/>
                    <a:lstStyle/>
                    <a:p>
                      <a:pPr algn="ctr"/>
                      <a:r>
                        <a:rPr lang="es-AR" b="0" dirty="0" smtClean="0"/>
                        <a:t>6</a:t>
                      </a:r>
                      <a:endParaRPr lang="es-AR" b="0" dirty="0"/>
                    </a:p>
                  </a:txBody>
                  <a:tcPr/>
                </a:tc>
                <a:tc>
                  <a:txBody>
                    <a:bodyPr/>
                    <a:lstStyle/>
                    <a:p>
                      <a:pPr algn="ctr"/>
                      <a:r>
                        <a:rPr lang="es-AR" b="0" dirty="0" smtClean="0"/>
                        <a:t>3</a:t>
                      </a:r>
                      <a:endParaRPr lang="es-AR" b="0" dirty="0"/>
                    </a:p>
                  </a:txBody>
                  <a:tcPr/>
                </a:tc>
                <a:tc>
                  <a:txBody>
                    <a:bodyPr/>
                    <a:lstStyle/>
                    <a:p>
                      <a:pPr algn="ctr"/>
                      <a:r>
                        <a:rPr lang="es-AR" b="0" dirty="0" smtClean="0"/>
                        <a:t>12</a:t>
                      </a:r>
                      <a:endParaRPr lang="es-AR" b="0" dirty="0"/>
                    </a:p>
                  </a:txBody>
                  <a:tcPr/>
                </a:tc>
                <a:tc>
                  <a:txBody>
                    <a:bodyPr/>
                    <a:lstStyle/>
                    <a:p>
                      <a:pPr algn="ctr"/>
                      <a:r>
                        <a:rPr lang="es-AR" b="0" dirty="0" smtClean="0"/>
                        <a:t>8</a:t>
                      </a:r>
                      <a:endParaRPr lang="es-AR" b="0" dirty="0"/>
                    </a:p>
                  </a:txBody>
                  <a:tcPr/>
                </a:tc>
                <a:tc>
                  <a:txBody>
                    <a:bodyPr/>
                    <a:lstStyle/>
                    <a:p>
                      <a:pPr algn="ctr"/>
                      <a:r>
                        <a:rPr lang="es-AR" b="0" dirty="0" smtClean="0"/>
                        <a:t>4</a:t>
                      </a:r>
                      <a:endParaRPr lang="es-AR" b="0" dirty="0"/>
                    </a:p>
                  </a:txBody>
                  <a:tcPr/>
                </a:tc>
                <a:tc>
                  <a:txBody>
                    <a:bodyPr/>
                    <a:lstStyle/>
                    <a:p>
                      <a:pPr algn="ctr"/>
                      <a:r>
                        <a:rPr lang="es-AR" b="1" dirty="0" smtClean="0"/>
                        <a:t>40</a:t>
                      </a:r>
                      <a:endParaRPr lang="es-AR" b="1" dirty="0"/>
                    </a:p>
                  </a:txBody>
                  <a:tcPr/>
                </a:tc>
              </a:tr>
            </a:tbl>
          </a:graphicData>
        </a:graphic>
      </p:graphicFrame>
    </p:spTree>
    <p:extLst>
      <p:ext uri="{BB962C8B-B14F-4D97-AF65-F5344CB8AC3E}">
        <p14:creationId xmlns:p14="http://schemas.microsoft.com/office/powerpoint/2010/main" val="3272524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Picture 2" descr="http://montevideo.startupweekend.org/files/2014/09/fa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01" y="916112"/>
            <a:ext cx="6768752" cy="527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7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ISTQB</a:t>
            </a:r>
          </a:p>
        </p:txBody>
      </p:sp>
      <p:sp>
        <p:nvSpPr>
          <p:cNvPr id="3" name="Marcador de texto 2"/>
          <p:cNvSpPr>
            <a:spLocks noGrp="1"/>
          </p:cNvSpPr>
          <p:nvPr>
            <p:ph type="body" sz="quarter" idx="10"/>
          </p:nvPr>
        </p:nvSpPr>
        <p:spPr>
          <a:xfrm>
            <a:off x="735856" y="1780208"/>
            <a:ext cx="5616624" cy="3528392"/>
          </a:xfrm>
        </p:spPr>
        <p:txBody>
          <a:bodyPr/>
          <a:lstStyle/>
          <a:p>
            <a:pPr marL="285750" indent="-285750">
              <a:buFont typeface="Arial" panose="020B0604020202020204" pitchFamily="34" charset="0"/>
              <a:buChar char="•"/>
            </a:pPr>
            <a:r>
              <a:rPr lang="en-US" dirty="0"/>
              <a:t>International Software Testing Qualifications Board </a:t>
            </a:r>
          </a:p>
          <a:p>
            <a:pPr marL="285750" lvl="0" indent="-285750">
              <a:buFont typeface="Arial" panose="020B0604020202020204" pitchFamily="34" charset="0"/>
              <a:buChar char="•"/>
            </a:pPr>
            <a:r>
              <a:rPr lang="es-AR" dirty="0"/>
              <a:t>La certificación mas reconocida a nivel mundial, relacionada directamente con software </a:t>
            </a:r>
            <a:r>
              <a:rPr lang="es-AR" dirty="0" err="1"/>
              <a:t>testing</a:t>
            </a:r>
            <a:endParaRPr lang="es-AR" dirty="0"/>
          </a:p>
          <a:p>
            <a:pPr marL="285750" lvl="0" indent="-285750">
              <a:buFont typeface="Arial" panose="020B0604020202020204" pitchFamily="34" charset="0"/>
              <a:buChar char="•"/>
            </a:pPr>
            <a:r>
              <a:rPr lang="es-AR" dirty="0"/>
              <a:t>Material Oficial: istqb_foundation_level_syllabus_2011.pdf</a:t>
            </a:r>
          </a:p>
          <a:p>
            <a:endParaRPr lang="es-ES" dirty="0">
              <a:latin typeface="Raleway" panose="020B0003030101060003" pitchFamily="34" charset="0"/>
            </a:endParaRPr>
          </a:p>
        </p:txBody>
      </p:sp>
      <p:pic>
        <p:nvPicPr>
          <p:cNvPr id="4" name="Picture 2" descr="https://www.certible.com/s/img/ISTQB-International-Software-Testing-Qualifications-Board-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392" y="3940448"/>
            <a:ext cx="2647626" cy="151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16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1</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lvl="1"/>
            <a:r>
              <a:rPr lang="en-US" b="1" dirty="0"/>
              <a:t>Which is not true about the black box tester?</a:t>
            </a:r>
          </a:p>
          <a:p>
            <a:pPr marL="1257300" lvl="2" indent="-342900">
              <a:buFont typeface="+mj-lt"/>
              <a:buAutoNum type="alphaLcParenR"/>
            </a:pPr>
            <a:r>
              <a:rPr lang="en-US" dirty="0"/>
              <a:t>Should be able to understand a functional specification or requirements document</a:t>
            </a:r>
          </a:p>
          <a:p>
            <a:pPr marL="1257300" lvl="2" indent="-342900">
              <a:buFont typeface="+mj-lt"/>
              <a:buAutoNum type="alphaLcParenR"/>
            </a:pPr>
            <a:r>
              <a:rPr lang="en-US" dirty="0"/>
              <a:t>Should be able to understand the source code</a:t>
            </a:r>
          </a:p>
          <a:p>
            <a:pPr marL="1257300" lvl="2" indent="-342900">
              <a:buFont typeface="+mj-lt"/>
              <a:buAutoNum type="alphaLcParenR"/>
            </a:pPr>
            <a:r>
              <a:rPr lang="en-US" dirty="0"/>
              <a:t>Is highly motivated to find faults</a:t>
            </a:r>
          </a:p>
          <a:p>
            <a:pPr marL="1257300" lvl="2" indent="-342900">
              <a:buFont typeface="+mj-lt"/>
              <a:buAutoNum type="alphaLcParenR"/>
            </a:pPr>
            <a:r>
              <a:rPr lang="en-US" dirty="0"/>
              <a:t>Is creative to find the system weaknesses</a:t>
            </a:r>
          </a:p>
          <a:p>
            <a:endParaRPr lang="es-ES" dirty="0"/>
          </a:p>
        </p:txBody>
      </p:sp>
    </p:spTree>
    <p:extLst>
      <p:ext uri="{BB962C8B-B14F-4D97-AF65-F5344CB8AC3E}">
        <p14:creationId xmlns:p14="http://schemas.microsoft.com/office/powerpoint/2010/main" val="1405684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2</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lvl="1"/>
            <a:r>
              <a:rPr lang="en-US" b="1" dirty="0"/>
              <a:t>Which of the following is NOT a type of non-functional test?</a:t>
            </a:r>
          </a:p>
          <a:p>
            <a:pPr marL="1257300" lvl="2" indent="-342900">
              <a:buFont typeface="+mj-lt"/>
              <a:buAutoNum type="alphaLcParenR"/>
            </a:pPr>
            <a:r>
              <a:rPr lang="en-US" dirty="0"/>
              <a:t>State-Transition</a:t>
            </a:r>
          </a:p>
          <a:p>
            <a:pPr marL="1257300" lvl="2" indent="-342900">
              <a:buFont typeface="+mj-lt"/>
              <a:buAutoNum type="alphaLcParenR"/>
            </a:pPr>
            <a:r>
              <a:rPr lang="en-US" dirty="0"/>
              <a:t>Usability</a:t>
            </a:r>
          </a:p>
          <a:p>
            <a:pPr marL="1257300" lvl="2" indent="-342900">
              <a:buFont typeface="+mj-lt"/>
              <a:buAutoNum type="alphaLcParenR"/>
            </a:pPr>
            <a:r>
              <a:rPr lang="en-US" dirty="0"/>
              <a:t>Performance</a:t>
            </a:r>
          </a:p>
          <a:p>
            <a:pPr marL="1257300" lvl="2" indent="-342900">
              <a:buFont typeface="+mj-lt"/>
              <a:buAutoNum type="alphaLcParenR"/>
            </a:pPr>
            <a:r>
              <a:rPr lang="en-US" dirty="0"/>
              <a:t>Security</a:t>
            </a:r>
          </a:p>
          <a:p>
            <a:endParaRPr lang="es-ES" dirty="0"/>
          </a:p>
        </p:txBody>
      </p:sp>
    </p:spTree>
    <p:extLst>
      <p:ext uri="{BB962C8B-B14F-4D97-AF65-F5344CB8AC3E}">
        <p14:creationId xmlns:p14="http://schemas.microsoft.com/office/powerpoint/2010/main" val="447345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3</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lvl="1"/>
            <a:r>
              <a:rPr lang="en-US" b="1" dirty="0"/>
              <a:t>Acceptance test cases are based on what?</a:t>
            </a:r>
          </a:p>
          <a:p>
            <a:pPr marL="1257300" lvl="2" indent="-342900">
              <a:buFont typeface="+mj-lt"/>
              <a:buAutoNum type="alphaLcParenR"/>
            </a:pPr>
            <a:r>
              <a:rPr lang="en-US" dirty="0"/>
              <a:t>Requirements</a:t>
            </a:r>
          </a:p>
          <a:p>
            <a:pPr marL="1257300" lvl="2" indent="-342900">
              <a:buFont typeface="+mj-lt"/>
              <a:buAutoNum type="alphaLcParenR"/>
            </a:pPr>
            <a:r>
              <a:rPr lang="en-US" dirty="0" err="1"/>
              <a:t>Desing</a:t>
            </a:r>
            <a:endParaRPr lang="en-US" dirty="0"/>
          </a:p>
          <a:p>
            <a:pPr marL="1257300" lvl="2" indent="-342900">
              <a:buFont typeface="+mj-lt"/>
              <a:buAutoNum type="alphaLcParenR"/>
            </a:pPr>
            <a:r>
              <a:rPr lang="en-US" dirty="0"/>
              <a:t>Code</a:t>
            </a:r>
          </a:p>
          <a:p>
            <a:pPr marL="1257300" lvl="2" indent="-342900">
              <a:buFont typeface="+mj-lt"/>
              <a:buAutoNum type="alphaLcParenR"/>
            </a:pPr>
            <a:r>
              <a:rPr lang="en-US" dirty="0"/>
              <a:t>Decision table</a:t>
            </a:r>
          </a:p>
          <a:p>
            <a:endParaRPr lang="es-ES" dirty="0"/>
          </a:p>
        </p:txBody>
      </p:sp>
    </p:spTree>
    <p:extLst>
      <p:ext uri="{BB962C8B-B14F-4D97-AF65-F5344CB8AC3E}">
        <p14:creationId xmlns:p14="http://schemas.microsoft.com/office/powerpoint/2010/main" val="3789253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4</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lvl="1"/>
            <a:r>
              <a:rPr lang="en-US" b="1" dirty="0"/>
              <a:t>Which of the following are not a valid </a:t>
            </a:r>
            <a:r>
              <a:rPr lang="en-US" b="1" dirty="0" err="1"/>
              <a:t>objetives</a:t>
            </a:r>
            <a:r>
              <a:rPr lang="en-US" b="1" dirty="0"/>
              <a:t> for testing?</a:t>
            </a:r>
          </a:p>
          <a:p>
            <a:pPr marL="1257300" lvl="2" indent="-342900">
              <a:buFont typeface="+mj-lt"/>
              <a:buAutoNum type="alphaLcParenR"/>
            </a:pPr>
            <a:r>
              <a:rPr lang="en-US" dirty="0"/>
              <a:t>To find defects.</a:t>
            </a:r>
          </a:p>
          <a:p>
            <a:pPr marL="1257300" lvl="2" indent="-342900">
              <a:buFont typeface="+mj-lt"/>
              <a:buAutoNum type="alphaLcParenR"/>
            </a:pPr>
            <a:r>
              <a:rPr lang="en-US" dirty="0"/>
              <a:t>To gain confidence in the level of quality</a:t>
            </a:r>
          </a:p>
          <a:p>
            <a:pPr marL="1257300" lvl="2" indent="-342900">
              <a:buFont typeface="+mj-lt"/>
              <a:buAutoNum type="alphaLcParenR"/>
            </a:pPr>
            <a:r>
              <a:rPr lang="en-US" dirty="0"/>
              <a:t>To identify the cause of defects.</a:t>
            </a:r>
          </a:p>
          <a:p>
            <a:pPr marL="1257300" lvl="2" indent="-342900">
              <a:buFont typeface="+mj-lt"/>
              <a:buAutoNum type="alphaLcParenR"/>
            </a:pPr>
            <a:r>
              <a:rPr lang="en-US" dirty="0"/>
              <a:t>To prevent defects.</a:t>
            </a:r>
          </a:p>
          <a:p>
            <a:endParaRPr lang="es-ES" dirty="0"/>
          </a:p>
        </p:txBody>
      </p:sp>
    </p:spTree>
    <p:extLst>
      <p:ext uri="{BB962C8B-B14F-4D97-AF65-F5344CB8AC3E}">
        <p14:creationId xmlns:p14="http://schemas.microsoft.com/office/powerpoint/2010/main" val="3385742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5</a:t>
            </a:r>
            <a:endParaRPr lang="es-ES" dirty="0"/>
          </a:p>
        </p:txBody>
      </p:sp>
      <p:sp>
        <p:nvSpPr>
          <p:cNvPr id="3" name="Marcador de texto 2"/>
          <p:cNvSpPr>
            <a:spLocks noGrp="1"/>
          </p:cNvSpPr>
          <p:nvPr>
            <p:ph type="body" sz="quarter" idx="10"/>
          </p:nvPr>
        </p:nvSpPr>
        <p:spPr>
          <a:xfrm>
            <a:off x="807864" y="1420168"/>
            <a:ext cx="5832648" cy="4392488"/>
          </a:xfrm>
        </p:spPr>
        <p:txBody>
          <a:bodyPr/>
          <a:lstStyle/>
          <a:p>
            <a:pPr lvl="1"/>
            <a:r>
              <a:rPr lang="en-US" b="1" dirty="0"/>
              <a:t>Given the following code, which is the minimum number of test cases required for full statement and branch coverage?</a:t>
            </a:r>
          </a:p>
          <a:p>
            <a:pPr marL="1257300" lvl="2" indent="-342900">
              <a:buFont typeface="+mj-lt"/>
              <a:buAutoNum type="arabicPeriod"/>
            </a:pPr>
            <a:r>
              <a:rPr lang="en-US" dirty="0"/>
              <a:t>Read P</a:t>
            </a:r>
          </a:p>
          <a:p>
            <a:pPr marL="1257300" lvl="2" indent="-342900">
              <a:buFont typeface="+mj-lt"/>
              <a:buAutoNum type="arabicPeriod"/>
            </a:pPr>
            <a:r>
              <a:rPr lang="en-US" dirty="0"/>
              <a:t>Read Q</a:t>
            </a:r>
          </a:p>
          <a:p>
            <a:pPr marL="1257300" lvl="2" indent="-342900">
              <a:buFont typeface="+mj-lt"/>
              <a:buAutoNum type="arabicPeriod"/>
            </a:pPr>
            <a:r>
              <a:rPr lang="en-US" dirty="0"/>
              <a:t>IF P+Q &gt; 100 THEN</a:t>
            </a:r>
          </a:p>
          <a:p>
            <a:pPr marL="1257300" lvl="2" indent="-342900">
              <a:buFont typeface="+mj-lt"/>
              <a:buAutoNum type="arabicPeriod"/>
            </a:pPr>
            <a:r>
              <a:rPr lang="en-US" dirty="0"/>
              <a:t>Print Large</a:t>
            </a:r>
          </a:p>
          <a:p>
            <a:pPr marL="1257300" lvl="2" indent="-342900">
              <a:buFont typeface="+mj-lt"/>
              <a:buAutoNum type="arabicPeriod"/>
            </a:pPr>
            <a:r>
              <a:rPr lang="en-US" dirty="0"/>
              <a:t>ENDIF</a:t>
            </a:r>
          </a:p>
          <a:p>
            <a:pPr marL="1257300" lvl="2" indent="-342900">
              <a:buFont typeface="+mj-lt"/>
              <a:buAutoNum type="arabicPeriod"/>
            </a:pPr>
            <a:r>
              <a:rPr lang="en-US" dirty="0"/>
              <a:t>If P &gt; 50 THEN</a:t>
            </a:r>
          </a:p>
          <a:p>
            <a:pPr marL="1257300" lvl="2" indent="-342900">
              <a:buFont typeface="+mj-lt"/>
              <a:buAutoNum type="arabicPeriod"/>
            </a:pPr>
            <a:r>
              <a:rPr lang="en-US" dirty="0"/>
              <a:t>Print P Large</a:t>
            </a:r>
          </a:p>
          <a:p>
            <a:pPr marL="1257300" lvl="2" indent="-342900">
              <a:buFont typeface="+mj-lt"/>
              <a:buAutoNum type="arabicPeriod"/>
            </a:pPr>
            <a:r>
              <a:rPr lang="en-US" dirty="0"/>
              <a:t>ENDIF</a:t>
            </a:r>
          </a:p>
          <a:p>
            <a:endParaRPr lang="es-ES" dirty="0"/>
          </a:p>
        </p:txBody>
      </p:sp>
    </p:spTree>
    <p:extLst>
      <p:ext uri="{BB962C8B-B14F-4D97-AF65-F5344CB8AC3E}">
        <p14:creationId xmlns:p14="http://schemas.microsoft.com/office/powerpoint/2010/main" val="194109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5" name="Picture 4" descr="https://www.mozilla-hispano.org/archivos/docs/fx4madrid/images/thank-y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24" y="998538"/>
            <a:ext cx="801052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4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Benefits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s-AR" dirty="0" err="1"/>
              <a:t>For</a:t>
            </a:r>
            <a:r>
              <a:rPr lang="es-AR" dirty="0"/>
              <a:t> </a:t>
            </a:r>
            <a:r>
              <a:rPr lang="es-AR" dirty="0" err="1"/>
              <a:t>professionals</a:t>
            </a:r>
            <a:r>
              <a:rPr lang="es-AR" dirty="0"/>
              <a:t>:</a:t>
            </a:r>
          </a:p>
          <a:p>
            <a:pPr marL="666735" lvl="1" indent="-285750">
              <a:buFont typeface="Arial" panose="020B0604020202020204" pitchFamily="34" charset="0"/>
              <a:buChar char="•"/>
            </a:pPr>
            <a:r>
              <a:rPr lang="en-US" dirty="0"/>
              <a:t>International recognition </a:t>
            </a:r>
          </a:p>
          <a:p>
            <a:pPr marL="666735" lvl="1" indent="-285750">
              <a:buFont typeface="Arial" panose="020B0604020202020204" pitchFamily="34" charset="0"/>
              <a:buChar char="•"/>
            </a:pPr>
            <a:r>
              <a:rPr lang="en-US" dirty="0"/>
              <a:t>Higher appeal in the labor market</a:t>
            </a:r>
          </a:p>
          <a:p>
            <a:pPr marL="285750" indent="-285750">
              <a:buFont typeface="Arial" panose="020B0604020202020204" pitchFamily="34" charset="0"/>
              <a:buChar char="•"/>
            </a:pPr>
            <a:r>
              <a:rPr lang="es-AR" dirty="0" err="1"/>
              <a:t>For</a:t>
            </a:r>
            <a:r>
              <a:rPr lang="es-AR" dirty="0"/>
              <a:t> </a:t>
            </a:r>
            <a:r>
              <a:rPr lang="es-AR" dirty="0" err="1"/>
              <a:t>companies</a:t>
            </a:r>
            <a:r>
              <a:rPr lang="es-AR" dirty="0"/>
              <a:t>:</a:t>
            </a:r>
          </a:p>
          <a:p>
            <a:pPr marL="666735" lvl="1" indent="-285750">
              <a:buFont typeface="Arial" panose="020B0604020202020204" pitchFamily="34" charset="0"/>
              <a:buChar char="•"/>
            </a:pPr>
            <a:r>
              <a:rPr lang="en-US" dirty="0"/>
              <a:t>Companies with certified staff can offer higher-level services to customers.</a:t>
            </a:r>
          </a:p>
          <a:p>
            <a:pPr marL="666735" lvl="1" indent="-285750">
              <a:buFont typeface="Arial" panose="020B0604020202020204" pitchFamily="34" charset="0"/>
              <a:buChar char="•"/>
            </a:pPr>
            <a:r>
              <a:rPr lang="en-US" dirty="0"/>
              <a:t>Competitive advantage for companies</a:t>
            </a:r>
          </a:p>
          <a:p>
            <a:endParaRPr lang="es-ES" dirty="0"/>
          </a:p>
        </p:txBody>
      </p:sp>
      <p:sp>
        <p:nvSpPr>
          <p:cNvPr id="4" name="Marcador de texto 3"/>
          <p:cNvSpPr>
            <a:spLocks noGrp="1"/>
          </p:cNvSpPr>
          <p:nvPr>
            <p:ph type="body" sz="quarter" idx="11"/>
          </p:nvPr>
        </p:nvSpPr>
        <p:spPr/>
        <p:txBody>
          <a:bodyPr/>
          <a:lstStyle/>
          <a:p>
            <a:endParaRPr lang="es-ES" dirty="0"/>
          </a:p>
        </p:txBody>
      </p:sp>
      <p:pic>
        <p:nvPicPr>
          <p:cNvPr id="5" name="Picture 2" descr="http://funnela.com/images/introduction/benefits.png?ver=1352289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432" y="3940448"/>
            <a:ext cx="2415526" cy="158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0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Certifications</a:t>
            </a:r>
            <a:endParaRPr lang="es-ES" dirty="0"/>
          </a:p>
        </p:txBody>
      </p:sp>
      <p:sp>
        <p:nvSpPr>
          <p:cNvPr id="4" name="Marcador de texto 3"/>
          <p:cNvSpPr>
            <a:spLocks noGrp="1"/>
          </p:cNvSpPr>
          <p:nvPr>
            <p:ph type="body" sz="quarter" idx="11"/>
          </p:nvPr>
        </p:nvSpPr>
        <p:spPr/>
        <p:txBody>
          <a:bodyPr/>
          <a:lstStyle/>
          <a:p>
            <a:endParaRPr lang="es-E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115" y="1351315"/>
            <a:ext cx="5915845" cy="438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376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Testing objectives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Finding defects</a:t>
            </a:r>
          </a:p>
          <a:p>
            <a:pPr marL="285750" indent="-285750">
              <a:buFont typeface="Arial" panose="020B0604020202020204" pitchFamily="34" charset="0"/>
              <a:buChar char="•"/>
            </a:pPr>
            <a:r>
              <a:rPr lang="en-US" dirty="0"/>
              <a:t>Gaining confidence about the level of quality</a:t>
            </a:r>
          </a:p>
          <a:p>
            <a:pPr marL="285750" indent="-285750">
              <a:buFont typeface="Arial" panose="020B0604020202020204" pitchFamily="34" charset="0"/>
              <a:buChar char="•"/>
            </a:pPr>
            <a:r>
              <a:rPr lang="en-US" dirty="0"/>
              <a:t>Providing information for decision-making</a:t>
            </a:r>
          </a:p>
          <a:p>
            <a:pPr marL="285750" indent="-285750">
              <a:buFont typeface="Arial" panose="020B0604020202020204" pitchFamily="34" charset="0"/>
              <a:buChar char="•"/>
            </a:pPr>
            <a:r>
              <a:rPr lang="en-US" dirty="0"/>
              <a:t>Preventing defects</a:t>
            </a:r>
          </a:p>
          <a:p>
            <a:endParaRPr lang="es-ES" dirty="0"/>
          </a:p>
        </p:txBody>
      </p:sp>
      <p:pic>
        <p:nvPicPr>
          <p:cNvPr id="6" name="Picture 4" descr="http://www.eibaschools.net/eiba/images/sampledata/eiba/objec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384" y="3364384"/>
            <a:ext cx="27622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7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7 Testing Principles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285750" indent="-285750">
              <a:buFont typeface="Arial" panose="020B0604020202020204" pitchFamily="34" charset="0"/>
              <a:buChar char="•"/>
            </a:pPr>
            <a:r>
              <a:rPr lang="en-US" dirty="0"/>
              <a:t>Testing shows presence of defects</a:t>
            </a:r>
          </a:p>
          <a:p>
            <a:pPr marL="285750" indent="-285750">
              <a:buFont typeface="Arial" panose="020B0604020202020204" pitchFamily="34" charset="0"/>
              <a:buChar char="•"/>
            </a:pPr>
            <a:r>
              <a:rPr lang="en-US" dirty="0"/>
              <a:t>Exhaustive  testing is impossible</a:t>
            </a:r>
          </a:p>
          <a:p>
            <a:pPr marL="285750" indent="-285750">
              <a:buFont typeface="Arial" panose="020B0604020202020204" pitchFamily="34" charset="0"/>
              <a:buChar char="•"/>
            </a:pPr>
            <a:r>
              <a:rPr lang="en-US" dirty="0"/>
              <a:t>Early testing</a:t>
            </a:r>
          </a:p>
          <a:p>
            <a:pPr marL="285750" indent="-285750">
              <a:buFont typeface="Arial" panose="020B0604020202020204" pitchFamily="34" charset="0"/>
              <a:buChar char="•"/>
            </a:pPr>
            <a:r>
              <a:rPr lang="en-US" dirty="0"/>
              <a:t>Defect clustering</a:t>
            </a:r>
          </a:p>
          <a:p>
            <a:pPr marL="285750" indent="-285750">
              <a:buFont typeface="Arial" panose="020B0604020202020204" pitchFamily="34" charset="0"/>
              <a:buChar char="•"/>
            </a:pPr>
            <a:r>
              <a:rPr lang="en-US" dirty="0"/>
              <a:t>Pesticide paradox</a:t>
            </a:r>
          </a:p>
          <a:p>
            <a:pPr marL="285750" indent="-285750">
              <a:buFont typeface="Arial" panose="020B0604020202020204" pitchFamily="34" charset="0"/>
              <a:buChar char="•"/>
            </a:pPr>
            <a:r>
              <a:rPr lang="en-US" dirty="0"/>
              <a:t>Testing is context dependent </a:t>
            </a:r>
          </a:p>
          <a:p>
            <a:pPr marL="285750" indent="-285750">
              <a:buFont typeface="Arial" panose="020B0604020202020204" pitchFamily="34" charset="0"/>
              <a:buChar char="•"/>
            </a:pPr>
            <a:r>
              <a:rPr lang="en-US" dirty="0"/>
              <a:t>Absence of errors fallacy</a:t>
            </a:r>
            <a:endParaRPr lang="es-ES" dirty="0"/>
          </a:p>
          <a:p>
            <a:endParaRPr lang="es-ES" dirty="0"/>
          </a:p>
        </p:txBody>
      </p:sp>
      <p:pic>
        <p:nvPicPr>
          <p:cNvPr id="4" name="Picture 9" descr="http://www.thefutureorganization.com/wp-content/uploads/2012/05/principl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352" y="2500288"/>
            <a:ext cx="30003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5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a:t>
            </a:r>
            <a:r>
              <a:rPr lang="es-ES" dirty="0" err="1"/>
              <a:t>process</a:t>
            </a:r>
            <a:endParaRPr lang="es-ES" dirty="0"/>
          </a:p>
        </p:txBody>
      </p:sp>
      <p:sp>
        <p:nvSpPr>
          <p:cNvPr id="3" name="Marcador de texto 2"/>
          <p:cNvSpPr>
            <a:spLocks noGrp="1"/>
          </p:cNvSpPr>
          <p:nvPr>
            <p:ph type="body" sz="quarter" idx="10"/>
          </p:nvPr>
        </p:nvSpPr>
        <p:spPr>
          <a:xfrm>
            <a:off x="735856" y="1780208"/>
            <a:ext cx="5832648" cy="3528392"/>
          </a:xfrm>
        </p:spPr>
        <p:txBody>
          <a:bodyPr/>
          <a:lstStyle/>
          <a:p>
            <a:pPr marL="457200" indent="-457200">
              <a:buFont typeface="+mj-lt"/>
              <a:buAutoNum type="arabicPeriod"/>
            </a:pPr>
            <a:r>
              <a:rPr lang="en-US" dirty="0"/>
              <a:t>Test planning and control </a:t>
            </a:r>
          </a:p>
          <a:p>
            <a:pPr marL="457200" indent="-457200">
              <a:buFont typeface="+mj-lt"/>
              <a:buAutoNum type="arabicPeriod"/>
            </a:pPr>
            <a:r>
              <a:rPr lang="en-US" dirty="0"/>
              <a:t>Test analysis and design </a:t>
            </a:r>
          </a:p>
          <a:p>
            <a:pPr marL="457200" indent="-457200">
              <a:buFont typeface="+mj-lt"/>
              <a:buAutoNum type="arabicPeriod"/>
            </a:pPr>
            <a:r>
              <a:rPr lang="en-US" dirty="0"/>
              <a:t>Test implementation and execution </a:t>
            </a:r>
          </a:p>
          <a:p>
            <a:pPr marL="457200" indent="-457200">
              <a:buFont typeface="+mj-lt"/>
              <a:buAutoNum type="arabicPeriod"/>
            </a:pPr>
            <a:r>
              <a:rPr lang="en-US" dirty="0"/>
              <a:t>Evaluating exit criteria and reporting </a:t>
            </a:r>
          </a:p>
          <a:p>
            <a:pPr marL="457200" indent="-457200">
              <a:buFont typeface="+mj-lt"/>
              <a:buAutoNum type="arabicPeriod"/>
            </a:pPr>
            <a:r>
              <a:rPr lang="en-US" dirty="0"/>
              <a:t>Test closure activities</a:t>
            </a:r>
            <a:endParaRPr lang="es-ES" dirty="0"/>
          </a:p>
          <a:p>
            <a:endParaRPr lang="es-ES" dirty="0"/>
          </a:p>
        </p:txBody>
      </p:sp>
      <p:pic>
        <p:nvPicPr>
          <p:cNvPr id="4" name="Picture 4" descr="http://www.firstderivatives.com/images/Process_Whee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392" y="3076352"/>
            <a:ext cx="2588335" cy="258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83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426</TotalTime>
  <Words>1978</Words>
  <Application>Microsoft Office PowerPoint</Application>
  <PresentationFormat>Personalizado</PresentationFormat>
  <Paragraphs>456</Paragraphs>
  <Slides>45</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Trebuchet MS</vt:lpstr>
      <vt:lpstr>Arial</vt:lpstr>
      <vt:lpstr>Calibri</vt:lpstr>
      <vt:lpstr>Raleway</vt:lpstr>
      <vt:lpstr>template</vt:lpstr>
      <vt:lpstr>Presentación de PowerPoint</vt:lpstr>
      <vt:lpstr>Engee IT S.R.L.</vt:lpstr>
      <vt:lpstr>Presentación de PowerPoint</vt:lpstr>
      <vt:lpstr>ISTQB</vt:lpstr>
      <vt:lpstr>Benefits</vt:lpstr>
      <vt:lpstr>Certifications</vt:lpstr>
      <vt:lpstr>Testing objectives</vt:lpstr>
      <vt:lpstr>7 Testing Principles</vt:lpstr>
      <vt:lpstr>Test process</vt:lpstr>
      <vt:lpstr>Level of independence in software testing </vt:lpstr>
      <vt:lpstr>Static vs. Dynamic</vt:lpstr>
      <vt:lpstr>Static Techniques</vt:lpstr>
      <vt:lpstr>Static Techniques</vt:lpstr>
      <vt:lpstr>Formal review - Types</vt:lpstr>
      <vt:lpstr>Dynamic Testing</vt:lpstr>
      <vt:lpstr>Specification-based or Black Box</vt:lpstr>
      <vt:lpstr>Dynamic Testing – Experience based</vt:lpstr>
      <vt:lpstr>Causes of Software Defects</vt:lpstr>
      <vt:lpstr>Causes of Software Defects</vt:lpstr>
      <vt:lpstr>Software Testing Levels</vt:lpstr>
      <vt:lpstr>Unit testing</vt:lpstr>
      <vt:lpstr>Integration Testing - Types</vt:lpstr>
      <vt:lpstr>System testing</vt:lpstr>
      <vt:lpstr>Acceptance Testing</vt:lpstr>
      <vt:lpstr>Alpha Testing Vs. Beta Testing </vt:lpstr>
      <vt:lpstr>Regression testing</vt:lpstr>
      <vt:lpstr>Maintenance testing</vt:lpstr>
      <vt:lpstr>Test Types</vt:lpstr>
      <vt:lpstr>Functional Testing</vt:lpstr>
      <vt:lpstr>Non-Functional Testing - Types</vt:lpstr>
      <vt:lpstr>Structural testing or White Box -Types</vt:lpstr>
      <vt:lpstr>Statement coverage</vt:lpstr>
      <vt:lpstr>Decision/Branch Coverage </vt:lpstr>
      <vt:lpstr>Condition coverage</vt:lpstr>
      <vt:lpstr>Roles and responsabilities</vt:lpstr>
      <vt:lpstr>Software testing RISK</vt:lpstr>
      <vt:lpstr>App to practice</vt:lpstr>
      <vt:lpstr>Foundation Level exam structure</vt:lpstr>
      <vt:lpstr>Presentación de PowerPoint</vt:lpstr>
      <vt:lpstr>Exercise 1</vt:lpstr>
      <vt:lpstr>Exercise 2</vt:lpstr>
      <vt:lpstr>Exercise 3</vt:lpstr>
      <vt:lpstr>Exercise 4</vt:lpstr>
      <vt:lpstr>Exercise 5</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Pintos Barreto</dc:creator>
  <cp:lastModifiedBy>Nicolas Pintos Barreto</cp:lastModifiedBy>
  <cp:revision>10</cp:revision>
  <dcterms:created xsi:type="dcterms:W3CDTF">2016-09-19T13:50:36Z</dcterms:created>
  <dcterms:modified xsi:type="dcterms:W3CDTF">2016-09-30T20:14:14Z</dcterms:modified>
</cp:coreProperties>
</file>